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86" r:id="rId4"/>
    <p:sldId id="287" r:id="rId5"/>
    <p:sldId id="290" r:id="rId6"/>
    <p:sldId id="288" r:id="rId7"/>
    <p:sldId id="291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80" r:id="rId23"/>
  </p:sldIdLst>
  <p:sldSz cx="9144000" cy="6858000" type="screen4x3"/>
  <p:notesSz cx="7023100" cy="93091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CC"/>
    <a:srgbClr val="00CC99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4" autoAdjust="0"/>
  </p:normalViewPr>
  <p:slideViewPr>
    <p:cSldViewPr snapToGrid="0">
      <p:cViewPr varScale="1">
        <p:scale>
          <a:sx n="79" d="100"/>
          <a:sy n="79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C17CD-D175-4264-AA4D-DE4942C7C774}" type="datetimeFigureOut">
              <a:rPr lang="en-US" smtClean="0"/>
              <a:pPr/>
              <a:t>6/18/2012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351F0-7987-47C0-B86E-847157C1D8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A3C8EE8B-16D5-482F-83AA-D073B4215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83E23-F0DF-498B-91F8-44AF79EAAC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21F12-5AB7-4E56-9C87-1862ED24707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8EE8B-16D5-482F-83AA-D073B42153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A1091-440C-4D74-B18D-B52B7BEB06E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8EE8B-16D5-482F-83AA-D073B42153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8EE8B-16D5-482F-83AA-D073B42153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8EE8B-16D5-482F-83AA-D073B42153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8EE8B-16D5-482F-83AA-D073B42153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8EE8B-16D5-482F-83AA-D073B42153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E8B24DF-8303-49B9-B705-5373D5F854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DE615-C9DC-49D9-981D-7BC5448BFB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D229ABF-564F-422E-8232-B71BDDCFC6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9CCBA4F-497F-4BDF-A087-3E612A5D8B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DC8CB28-4079-4895-BFAF-4C32B1CC8B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FE546-87BE-453C-ABEE-945937B2B3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0BF6C4E-932C-4021-967E-6DC7BB0054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CFBEA69E-1FEA-41C8-8E8B-93A692FA28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DFBF80-9253-4A7F-9B6F-2AF0FD981E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72AEB0-9303-4BAA-BF55-20D1D1573E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A9D97C4-8FE4-4129-A4F3-62DF53789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04871F2-D4FD-4394-ABCB-23214FB86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YDjCOlNnFAAlomJzbkF;_ylu=X3oDMTBqamdoM3Q5BHBvcwMxMgRzZWMDc3IEdnRpZAM-/SIG=1mrvkittv/EXP=1307146595/**http:/images.search.yahoo.com/images/view?back=http://images.search.yahoo.com/search/images?p=thumbs+up&amp;b=1&amp;ni=18&amp;ei=utf-8&amp;y=Search&amp;xargs=0&amp;pstart=1&amp;fr=yfp-t-701-s&amp;w=600&amp;h=480&amp;imgurl=premiumpsd.com/wp-content/uploads/2010/10/thumbs-up-and-down-buttons.jpg&amp;rurl=http://www.premiumpsd.com/glossy-thumbs-up-and-thumbs-down-icons-psd-download.html/comment-page-1&amp;size=147KB&amp;name=Glossy+Thumbs+Up...&amp;p=thumbs+up&amp;oid=fee37cea0e70a750c74cd7a832862603&amp;fr2=&amp;no=12&amp;tt=17200000&amp;b=1&amp;ni=18&amp;sigr=13135e20g&amp;sigi=128trghv4&amp;sigb=13kanhi4e&amp;.crumb=FJ4PZ8NtEj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7909" y="5353595"/>
            <a:ext cx="6400800" cy="1752600"/>
          </a:xfrm>
        </p:spPr>
        <p:txBody>
          <a:bodyPr/>
          <a:lstStyle/>
          <a:p>
            <a:r>
              <a:rPr lang="en-US" dirty="0" smtClean="0"/>
              <a:t>Presenter: Barbara J Newman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2738" y="653142"/>
            <a:ext cx="8223068" cy="15718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Making Room: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Cultivating Communities of Inclusion</a:t>
            </a: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3252651" y="415835"/>
          <a:ext cx="2716355" cy="668383"/>
        </p:xfrm>
        <a:graphic>
          <a:graphicData uri="http://schemas.openxmlformats.org/presentationml/2006/ole">
            <p:oleObj spid="_x0000_s1026" name="Photo Editor Photo" r:id="rId4" imgW="10638095" imgH="2619048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123406" y="2757087"/>
            <a:ext cx="6988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2DA2BF"/>
                </a:solidFill>
                <a:latin typeface="Georgia"/>
                <a:ea typeface="+mj-ea"/>
                <a:cs typeface="+mj-cs"/>
              </a:rPr>
              <a:t>Helping Churches Include Children with Disabilities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Logan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Copy of Logan wk3 day 4.jpg"/>
          <p:cNvPicPr>
            <a:picLocks noChangeAspect="1"/>
          </p:cNvPicPr>
          <p:nvPr/>
        </p:nvPicPr>
        <p:blipFill>
          <a:blip r:embed="rId3" cstate="print"/>
          <a:srcRect t="25703" r="25865"/>
          <a:stretch>
            <a:fillRect/>
          </a:stretch>
        </p:blipFill>
        <p:spPr>
          <a:xfrm>
            <a:off x="2133600" y="1168683"/>
            <a:ext cx="3657600" cy="549964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Information </a:t>
            </a:r>
            <a:r>
              <a:rPr lang="en-US" b="1" u="sng" dirty="0" smtClean="0">
                <a:solidFill>
                  <a:schemeClr val="tx1"/>
                </a:solidFill>
              </a:rPr>
              <a:t>At</a:t>
            </a:r>
            <a:r>
              <a:rPr lang="en-US" b="1" dirty="0" smtClean="0">
                <a:solidFill>
                  <a:schemeClr val="tx1"/>
                </a:solidFill>
              </a:rPr>
              <a:t> Birth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8674" name="Picture 2" descr="200122599-001, Jonathan Nourok /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048" y="1491232"/>
            <a:ext cx="6310952" cy="42237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Becky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Bekki and Rache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7526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Information </a:t>
            </a:r>
            <a:r>
              <a:rPr lang="en-US" b="1" u="sng" dirty="0" smtClean="0">
                <a:solidFill>
                  <a:schemeClr val="tx1"/>
                </a:solidFill>
              </a:rPr>
              <a:t>After</a:t>
            </a:r>
            <a:r>
              <a:rPr lang="en-US" b="1" dirty="0" smtClean="0">
                <a:solidFill>
                  <a:schemeClr val="tx1"/>
                </a:solidFill>
              </a:rPr>
              <a:t> Birth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22" name="Picture 2" descr="http://digital-photography-school.com/wp-content/uploads/2009/10/young-family-portra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3276600" cy="48712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Caden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2770" name="Picture 2" descr="http://4.bp.blogspot.com/_Oo0lgivsoSU/THKD9pzhsxI/AAAAAAAABEM/cIEYJjs50rY/s320/DSCF1063.JPG"/>
          <p:cNvPicPr>
            <a:picLocks noChangeAspect="1" noChangeArrowheads="1"/>
          </p:cNvPicPr>
          <p:nvPr/>
        </p:nvPicPr>
        <p:blipFill>
          <a:blip r:embed="rId3" cstate="print"/>
          <a:srcRect l="12000" t="9000" r="12000" b="6000"/>
          <a:stretch>
            <a:fillRect/>
          </a:stretch>
        </p:blipFill>
        <p:spPr bwMode="auto">
          <a:xfrm>
            <a:off x="3124200" y="1600200"/>
            <a:ext cx="3002280" cy="44770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Ideas for churches involving younger years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7410" name="Picture 2" descr="http://www.christchurchslidell.com/vbsclass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0025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1. Keep the puzzle piece perspective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puzzle pieces rob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493" y="1905000"/>
            <a:ext cx="7199111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447800"/>
            <a:ext cx="7696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800" dirty="0" smtClean="0"/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200" dirty="0" smtClean="0"/>
              <a:t>Knit Together by God</a:t>
            </a:r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200" dirty="0" smtClean="0"/>
              <a:t>To fill an important spot in God’s Kingdom</a:t>
            </a:r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200" dirty="0" smtClean="0"/>
              <a:t>Honored and important member of the body of Christ.</a:t>
            </a:r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200" dirty="0" smtClean="0"/>
              <a:t>Who also happens to have _________________.</a:t>
            </a:r>
          </a:p>
          <a:p>
            <a:pPr marL="342900" indent="-342900"/>
            <a:endParaRPr lang="en-US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0262" y="311332"/>
            <a:ext cx="8164286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2. Gather resources prepared from a Christian perspective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Photo - Kids in the Syndrome M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388" y="1542657"/>
            <a:ext cx="1175656" cy="1766962"/>
          </a:xfrm>
          <a:prstGeom prst="rect">
            <a:avLst/>
          </a:prstGeom>
        </p:spPr>
      </p:pic>
      <p:pic>
        <p:nvPicPr>
          <p:cNvPr id="18433" name="Picture 1" descr="S:\Product Sales\Photo - Reaching NEW VER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8189" y="1564289"/>
            <a:ext cx="1243470" cy="1727551"/>
          </a:xfrm>
          <a:prstGeom prst="rect">
            <a:avLst/>
          </a:prstGeom>
          <a:noFill/>
        </p:spPr>
      </p:pic>
      <p:pic>
        <p:nvPicPr>
          <p:cNvPr id="18434" name="Picture 2" descr="S:\Product Sales\Photo - Autism &amp; Your Church NEW EDITION #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9935" y="1477970"/>
            <a:ext cx="1724841" cy="2094450"/>
          </a:xfrm>
          <a:prstGeom prst="rect">
            <a:avLst/>
          </a:prstGeom>
          <a:noFill/>
        </p:spPr>
      </p:pic>
      <p:pic>
        <p:nvPicPr>
          <p:cNvPr id="18437" name="Picture 5" descr="S:\Product Sales\Photo - Helping Kids Inclu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528" y="3658144"/>
            <a:ext cx="1428750" cy="1866900"/>
          </a:xfrm>
          <a:prstGeom prst="rect">
            <a:avLst/>
          </a:prstGeom>
          <a:noFill/>
        </p:spPr>
      </p:pic>
      <p:pic>
        <p:nvPicPr>
          <p:cNvPr id="18438" name="Picture 6" descr="S:\Product Sales\Photo - Smart P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3919" y="1577373"/>
            <a:ext cx="1374321" cy="1779056"/>
          </a:xfrm>
          <a:prstGeom prst="rect">
            <a:avLst/>
          </a:prstGeom>
          <a:noFill/>
        </p:spPr>
      </p:pic>
      <p:pic>
        <p:nvPicPr>
          <p:cNvPr id="18439" name="Picture 7" descr="S:\Product Sales\Photo - GLUE Manu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2814" y="3663362"/>
            <a:ext cx="1523467" cy="1938529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573380" y="3729789"/>
            <a:ext cx="5269832" cy="2045369"/>
            <a:chOff x="2232662" y="4545874"/>
            <a:chExt cx="5265418" cy="1591128"/>
          </a:xfrm>
        </p:grpSpPr>
        <p:pic>
          <p:nvPicPr>
            <p:cNvPr id="17" name="Picture 16" descr="Photo - DVD Autism a Christian Respons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32662" y="4545874"/>
              <a:ext cx="1011035" cy="1421311"/>
            </a:xfrm>
            <a:prstGeom prst="rect">
              <a:avLst/>
            </a:prstGeom>
          </p:spPr>
        </p:pic>
        <p:pic>
          <p:nvPicPr>
            <p:cNvPr id="19" name="Picture 4" descr="S:\Product Sales\Photo - DVD Make Heaven a Noisier Plac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38945" y="4551727"/>
              <a:ext cx="980803" cy="1378810"/>
            </a:xfrm>
            <a:prstGeom prst="rect">
              <a:avLst/>
            </a:prstGeom>
            <a:noFill/>
          </p:spPr>
        </p:pic>
        <p:pic>
          <p:nvPicPr>
            <p:cNvPr id="20" name="Picture 2" descr="S:\Product Sales\Photo - DVD Behavior Management Playing Field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10545" y="4648008"/>
              <a:ext cx="1059181" cy="1488994"/>
            </a:xfrm>
            <a:prstGeom prst="rect">
              <a:avLst/>
            </a:prstGeom>
            <a:noFill/>
          </p:spPr>
        </p:pic>
        <p:pic>
          <p:nvPicPr>
            <p:cNvPr id="21" name="Picture 3" descr="S:\Product Sales\Photo - DVD Inclusion Tool Box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91151" y="4580313"/>
              <a:ext cx="1006929" cy="1415537"/>
            </a:xfrm>
            <a:prstGeom prst="rect">
              <a:avLst/>
            </a:prstGeom>
            <a:noFill/>
          </p:spPr>
        </p:pic>
      </p:grpSp>
      <p:pic>
        <p:nvPicPr>
          <p:cNvPr id="22" name="Picture 2" descr="S:\Product Sales\Photo - Easter Boo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04333" y="1570512"/>
            <a:ext cx="1466029" cy="1798329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3. Appoint a good 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</a:rPr>
              <a:t>oordinator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4" descr="Feb 2006 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9718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4. Get to know the child and the story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Banner Arti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286000"/>
            <a:ext cx="3562291" cy="3048000"/>
          </a:xfrm>
          <a:prstGeom prst="rect">
            <a:avLst/>
          </a:prstGeom>
        </p:spPr>
      </p:pic>
      <p:pic>
        <p:nvPicPr>
          <p:cNvPr id="7" name="Picture 6" descr="April2009 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419600"/>
            <a:ext cx="2438400" cy="1828800"/>
          </a:xfrm>
          <a:prstGeom prst="rect">
            <a:avLst/>
          </a:prstGeom>
        </p:spPr>
      </p:pic>
      <p:pic>
        <p:nvPicPr>
          <p:cNvPr id="8" name="Picture 7" descr="April2009 087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981778"/>
            <a:ext cx="1524000" cy="2285421"/>
          </a:xfrm>
          <a:prstGeom prst="rect">
            <a:avLst/>
          </a:prstGeom>
        </p:spPr>
      </p:pic>
      <p:pic>
        <p:nvPicPr>
          <p:cNvPr id="10" name="Picture 9" descr="April2009 080.JPG"/>
          <p:cNvPicPr>
            <a:picLocks noChangeAspect="1"/>
          </p:cNvPicPr>
          <p:nvPr/>
        </p:nvPicPr>
        <p:blipFill>
          <a:blip r:embed="rId6" cstate="print"/>
          <a:srcRect l="20833" t="6667" r="32501"/>
          <a:stretch>
            <a:fillRect/>
          </a:stretch>
        </p:blipFill>
        <p:spPr>
          <a:xfrm>
            <a:off x="6934200" y="1981200"/>
            <a:ext cx="1600200" cy="2400300"/>
          </a:xfrm>
          <a:prstGeom prst="rect">
            <a:avLst/>
          </a:prstGeom>
        </p:spPr>
      </p:pic>
      <p:pic>
        <p:nvPicPr>
          <p:cNvPr id="12" name="Picture 11" descr="C:\Users\jwarner\AppData\Local\Microsoft\Windows\Temporary Internet Files\Content.IE5\2OPL19JM\MP90040898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317922"/>
            <a:ext cx="2666999" cy="17793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True/False Quiz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Go to fullsize image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4759" y="1961147"/>
            <a:ext cx="4247146" cy="32244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5. Develop an individualized plan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For the family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200" dirty="0" smtClean="0"/>
              <a:t>For the child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200" dirty="0" smtClean="0"/>
              <a:t>For the congregation</a:t>
            </a:r>
            <a:endParaRPr lang="en-US" sz="2200" dirty="0"/>
          </a:p>
        </p:txBody>
      </p:sp>
      <p:pic>
        <p:nvPicPr>
          <p:cNvPr id="37890" name="Picture 2" descr="GLUE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022664" cy="39093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6. Use the gifts and support the needs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puzzle pieces rob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981200"/>
            <a:ext cx="6317907" cy="43467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5438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Romans 15:7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 </a:t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Accept one another, then, just as Christ accepted you, in order to bring praise to God.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Medium ITC" pitchFamily="34" charset="0"/>
              <a:ea typeface="+mj-ea"/>
              <a:cs typeface="+mj-cs"/>
            </a:endParaRPr>
          </a:p>
        </p:txBody>
      </p:sp>
      <p:pic>
        <p:nvPicPr>
          <p:cNvPr id="3" name="Picture 5" descr="200225711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4829175" cy="3209925"/>
          </a:xfrm>
          <a:prstGeom prst="rect">
            <a:avLst/>
          </a:prstGeom>
          <a:noFill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09600" y="5334000"/>
            <a:ext cx="8153400" cy="49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Eras Medium ITC" pitchFamily="34" charset="0"/>
              </a:rPr>
              <a:t>Make </a:t>
            </a:r>
            <a:r>
              <a:rPr lang="en-US" sz="3200" b="1" dirty="0" smtClean="0">
                <a:latin typeface="Eras Medium ITC" pitchFamily="34" charset="0"/>
              </a:rPr>
              <a:t>Heaven a Noisier Place</a:t>
            </a:r>
            <a:r>
              <a:rPr lang="en-US" sz="3200" b="1" dirty="0" smtClean="0">
                <a:latin typeface="Eras Medium ITC" pitchFamily="34" charset="0"/>
              </a:rPr>
              <a:t>!</a:t>
            </a:r>
            <a:endParaRPr lang="en-US" sz="3200" b="1" dirty="0">
              <a:latin typeface="Eras Medium IT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Just Try It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uls09288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1" y="1876926"/>
            <a:ext cx="3116178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“</a:t>
            </a:r>
            <a:r>
              <a:rPr lang="en-US" sz="2000" b="1" i="1" dirty="0" smtClean="0">
                <a:solidFill>
                  <a:schemeClr val="tx1"/>
                </a:solidFill>
              </a:rPr>
              <a:t>Let the children come to me and do not hinder them for the kingdom of God belongs to such as these”  Matthew 19:14</a:t>
            </a:r>
            <a:endParaRPr lang="en-US" sz="2000" dirty="0"/>
          </a:p>
        </p:txBody>
      </p:sp>
      <p:pic>
        <p:nvPicPr>
          <p:cNvPr id="5" name="Picture 3" descr="C:\Users\jwarner\Pictures\ptg01669501.jpg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54" y="2081464"/>
            <a:ext cx="3068262" cy="3085264"/>
          </a:xfrm>
          <a:prstGeom prst="rect">
            <a:avLst/>
          </a:prstGeom>
          <a:noFill/>
        </p:spPr>
      </p:pic>
      <p:pic>
        <p:nvPicPr>
          <p:cNvPr id="6" name="Picture 4" descr="C:\Users\jwarner\Pictures\u14931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4550" y="2117558"/>
            <a:ext cx="3720756" cy="29455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Three Responses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have questions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eye contact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81942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053" y="1467853"/>
            <a:ext cx="2350167" cy="15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Users\jwarner\AppData\Local\Microsoft\Windows\Temporary Internet Files\Content.IE5\K5DJB16I\MP90043123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7290" y="4778370"/>
            <a:ext cx="1494551" cy="1494551"/>
          </a:xfrm>
          <a:prstGeom prst="rect">
            <a:avLst/>
          </a:prstGeom>
          <a:noFill/>
        </p:spPr>
      </p:pic>
      <p:pic>
        <p:nvPicPr>
          <p:cNvPr id="7" name="Picture 2" descr="C:\Users\jwarner\AppData\Local\Microsoft\Windows\Temporary Internet Files\Content.IE5\2OPL19JM\MC9004344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5306" y="3284621"/>
            <a:ext cx="1187116" cy="13355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G.L.U.E.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a process to help churches “just try it”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Photo - GLUE Manua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35314" y="1792705"/>
            <a:ext cx="3527370" cy="44883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Six G.L.U.E. Steps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592" y="1435608"/>
            <a:ext cx="8503920" cy="487375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Step One:  Read the Label </a:t>
            </a:r>
          </a:p>
          <a:p>
            <a:pPr>
              <a:buNone/>
            </a:pPr>
            <a:r>
              <a:rPr lang="en-US" sz="1800" dirty="0" smtClean="0"/>
              <a:t>     Awareness with Leaders</a:t>
            </a:r>
          </a:p>
          <a:p>
            <a:r>
              <a:rPr lang="en-US" sz="2400" b="1" dirty="0" smtClean="0"/>
              <a:t>Step Two:  Open the G.L.U.E.</a:t>
            </a:r>
          </a:p>
          <a:p>
            <a:pPr>
              <a:buNone/>
            </a:pPr>
            <a:r>
              <a:rPr lang="en-US" sz="1800" dirty="0" smtClean="0"/>
              <a:t>     Awareness with Others</a:t>
            </a:r>
          </a:p>
          <a:p>
            <a:r>
              <a:rPr lang="en-US" sz="2400" b="1" dirty="0" smtClean="0"/>
              <a:t>Step Three:  Discover the Possibilities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1800" dirty="0" smtClean="0"/>
              <a:t>Getting to know the individual/family and the church</a:t>
            </a:r>
          </a:p>
          <a:p>
            <a:r>
              <a:rPr lang="en-US" sz="2400" b="1" dirty="0" smtClean="0"/>
              <a:t>Step Four:  Select the Right G.L.U.E.</a:t>
            </a:r>
          </a:p>
          <a:p>
            <a:pPr>
              <a:buNone/>
            </a:pPr>
            <a:r>
              <a:rPr lang="en-US" sz="1800" dirty="0" smtClean="0"/>
              <a:t>     Develop an Action Plan for individual and others</a:t>
            </a:r>
          </a:p>
          <a:p>
            <a:r>
              <a:rPr lang="en-US" sz="2400" b="1" dirty="0" smtClean="0"/>
              <a:t>Step Five:  Spread the G.L.U.E.</a:t>
            </a:r>
          </a:p>
          <a:p>
            <a:pPr>
              <a:buNone/>
            </a:pPr>
            <a:r>
              <a:rPr lang="en-US" sz="1800" dirty="0" smtClean="0"/>
              <a:t>     Share opportunities and provide trainings</a:t>
            </a:r>
          </a:p>
          <a:p>
            <a:r>
              <a:rPr lang="en-US" sz="2400" b="1" dirty="0" smtClean="0"/>
              <a:t>Step Six:  Secure the Bond</a:t>
            </a:r>
          </a:p>
          <a:p>
            <a:pPr>
              <a:buNone/>
            </a:pPr>
            <a:r>
              <a:rPr lang="en-US" sz="2400" b="1" dirty="0" smtClean="0"/>
              <a:t>    </a:t>
            </a:r>
            <a:r>
              <a:rPr lang="en-US" sz="1800" dirty="0" smtClean="0"/>
              <a:t>Oversee the process and recognize those involved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4" name="Content Placeholder 3" descr="Photo - GLUE Manu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2220" y="489857"/>
            <a:ext cx="1616886" cy="2057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Journey Begins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http://www.heartresearchcenter.org/images/motherbaby.jpg"/>
          <p:cNvPicPr>
            <a:picLocks noChangeAspect="1" noChangeArrowheads="1"/>
          </p:cNvPicPr>
          <p:nvPr/>
        </p:nvPicPr>
        <p:blipFill>
          <a:blip r:embed="rId3" cstate="print"/>
          <a:srcRect l="38438"/>
          <a:stretch>
            <a:fillRect/>
          </a:stretch>
        </p:blipFill>
        <p:spPr bwMode="auto">
          <a:xfrm>
            <a:off x="609600" y="1905000"/>
            <a:ext cx="2803276" cy="4552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2400" y="1981200"/>
            <a:ext cx="411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For you created my inmost being; you knit me together in my mother’s womb.</a:t>
            </a:r>
          </a:p>
          <a:p>
            <a:endParaRPr lang="en-US" dirty="0" smtClean="0"/>
          </a:p>
          <a:p>
            <a:r>
              <a:rPr lang="en-US" sz="2400" dirty="0" smtClean="0"/>
              <a:t>Psalm 139:13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Information </a:t>
            </a:r>
            <a:r>
              <a:rPr lang="en-US" b="1" u="sng" dirty="0" smtClean="0">
                <a:solidFill>
                  <a:schemeClr val="tx1"/>
                </a:solidFill>
              </a:rPr>
              <a:t>Before</a:t>
            </a:r>
            <a:r>
              <a:rPr lang="en-US" b="1" dirty="0" smtClean="0">
                <a:solidFill>
                  <a:schemeClr val="tx1"/>
                </a:solidFill>
              </a:rPr>
              <a:t> Birth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7650" name="Picture 2" descr="http://2.bp.blogspot.com/_2WXMaHfo7bk/S-nNkSpNtpI/AAAAAAAAAqc/Z3OhXF5aK0w/s320/SCAN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38400"/>
            <a:ext cx="3048000" cy="2619375"/>
          </a:xfrm>
          <a:prstGeom prst="rect">
            <a:avLst/>
          </a:prstGeom>
          <a:noFill/>
        </p:spPr>
      </p:pic>
      <p:pic>
        <p:nvPicPr>
          <p:cNvPr id="27652" name="Picture 4" descr="http://www.redbookmag.com/cm/redbook/images/jl/rbk-19-weeks-1209-md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16383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28764</TotalTime>
  <Words>306</Words>
  <Application>Microsoft Office PowerPoint</Application>
  <PresentationFormat>On-screen Show (4:3)</PresentationFormat>
  <Paragraphs>93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Civic</vt:lpstr>
      <vt:lpstr>Photo Editor Photo</vt:lpstr>
      <vt:lpstr>Making Room: Cultivating Communities of Inclusion</vt:lpstr>
      <vt:lpstr>True/False Quiz</vt:lpstr>
      <vt:lpstr>Just Try It</vt:lpstr>
      <vt:lpstr>“Let the children come to me and do not hinder them for the kingdom of God belongs to such as these”  Matthew 19:14</vt:lpstr>
      <vt:lpstr>Three Responses</vt:lpstr>
      <vt:lpstr>G.L.U.E. a process to help churches “just try it”</vt:lpstr>
      <vt:lpstr>Six G.L.U.E. Steps</vt:lpstr>
      <vt:lpstr>The Journey Begins </vt:lpstr>
      <vt:lpstr>Information Before Birth</vt:lpstr>
      <vt:lpstr>Logan</vt:lpstr>
      <vt:lpstr>Information At Birth</vt:lpstr>
      <vt:lpstr>Becky</vt:lpstr>
      <vt:lpstr>Information After Birth</vt:lpstr>
      <vt:lpstr>Caden</vt:lpstr>
      <vt:lpstr>Ideas for churches involving younger years</vt:lpstr>
      <vt:lpstr>1. Keep the puzzle piece perspective</vt:lpstr>
      <vt:lpstr>2. Gather resources prepared from a Christian perspective</vt:lpstr>
      <vt:lpstr>3. Appoint a good coordinator</vt:lpstr>
      <vt:lpstr>4. Get to know the child and the story</vt:lpstr>
      <vt:lpstr>5. Develop an individualized plan</vt:lpstr>
      <vt:lpstr>6. Use the gifts and support the needs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Education</dc:title>
  <dc:creator>John Decamp</dc:creator>
  <cp:lastModifiedBy>Newman</cp:lastModifiedBy>
  <cp:revision>2697</cp:revision>
  <dcterms:created xsi:type="dcterms:W3CDTF">2007-04-10T17:48:04Z</dcterms:created>
  <dcterms:modified xsi:type="dcterms:W3CDTF">2012-06-19T11:30:33Z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