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4" r:id="rId2"/>
    <p:sldId id="259" r:id="rId3"/>
    <p:sldId id="260" r:id="rId4"/>
    <p:sldId id="261" r:id="rId5"/>
    <p:sldId id="262" r:id="rId6"/>
    <p:sldId id="290" r:id="rId7"/>
    <p:sldId id="263" r:id="rId8"/>
    <p:sldId id="264" r:id="rId9"/>
    <p:sldId id="289" r:id="rId10"/>
    <p:sldId id="283" r:id="rId11"/>
    <p:sldId id="266" r:id="rId12"/>
    <p:sldId id="267" r:id="rId13"/>
    <p:sldId id="268" r:id="rId14"/>
    <p:sldId id="269" r:id="rId15"/>
    <p:sldId id="273" r:id="rId16"/>
    <p:sldId id="276" r:id="rId17"/>
    <p:sldId id="285" r:id="rId18"/>
    <p:sldId id="286" r:id="rId19"/>
    <p:sldId id="287" r:id="rId20"/>
    <p:sldId id="288" r:id="rId21"/>
    <p:sldId id="27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A0E77C4-88A7-400C-98F7-4188D6A55EDF}" type="datetime1">
              <a:rPr lang="en-US"/>
              <a:pPr/>
              <a:t>7/10/2012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2AFEF53-1B5C-4E18-9783-E4F90EF9274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defRPr>
            </a:lvl1pPr>
          </a:lstStyle>
          <a:p>
            <a:fld id="{000B0CF1-8A18-4CF1-99E9-A7C75D1F3D18}" type="datetime1">
              <a:rPr lang="en-US"/>
              <a:pPr/>
              <a:t>7/10/2012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defRPr>
            </a:lvl1pPr>
          </a:lstStyle>
          <a:p>
            <a:fld id="{3D86B410-6527-46C2-A80E-34301A9A418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2400" b="1" smtClean="0">
                <a:ea typeface="ＭＳ Ｐゴシック" pitchFamily="-84" charset="-128"/>
              </a:rPr>
              <a:t>Own the Vision - 50 Minutes</a:t>
            </a:r>
          </a:p>
          <a:p>
            <a:pPr>
              <a:spcBef>
                <a:spcPct val="0"/>
              </a:spcBef>
            </a:pPr>
            <a:endParaRPr lang="en-GB" smtClean="0">
              <a:ea typeface="ＭＳ Ｐゴシック" pitchFamily="-84" charset="-128"/>
            </a:endParaRPr>
          </a:p>
          <a:p>
            <a:pPr>
              <a:spcBef>
                <a:spcPct val="0"/>
              </a:spcBef>
            </a:pPr>
            <a:r>
              <a:rPr lang="en-GB" b="1" smtClean="0">
                <a:solidFill>
                  <a:schemeClr val="accent2"/>
                </a:solidFill>
                <a:ea typeface="ＭＳ Ｐゴシック" pitchFamily="-84" charset="-128"/>
              </a:rPr>
              <a:t>YOU NEED:</a:t>
            </a:r>
          </a:p>
          <a:p>
            <a:pPr>
              <a:spcBef>
                <a:spcPct val="0"/>
              </a:spcBef>
            </a:pPr>
            <a:r>
              <a:rPr lang="en-GB" smtClean="0">
                <a:ea typeface="ＭＳ Ｐゴシック" pitchFamily="-84" charset="-128"/>
              </a:rPr>
              <a:t>A Power Point slide with a personal photo</a:t>
            </a:r>
          </a:p>
          <a:p>
            <a:pPr>
              <a:spcBef>
                <a:spcPct val="0"/>
              </a:spcBef>
            </a:pPr>
            <a:r>
              <a:rPr lang="en-GB" b="1" smtClean="0">
                <a:solidFill>
                  <a:srgbClr val="FF0000"/>
                </a:solidFill>
                <a:ea typeface="ＭＳ Ｐゴシック" pitchFamily="-84" charset="-128"/>
              </a:rPr>
              <a:t>Notebook p 3-8</a:t>
            </a:r>
          </a:p>
          <a:p>
            <a:pPr>
              <a:spcBef>
                <a:spcPct val="0"/>
              </a:spcBef>
            </a:pPr>
            <a:r>
              <a:rPr lang="en-GB" b="1" smtClean="0">
                <a:solidFill>
                  <a:srgbClr val="0000FF"/>
                </a:solidFill>
                <a:ea typeface="ＭＳ Ｐゴシック" pitchFamily="-84" charset="-128"/>
              </a:rPr>
              <a:t>Planner p 3-5</a:t>
            </a:r>
          </a:p>
          <a:p>
            <a:pPr>
              <a:spcBef>
                <a:spcPct val="0"/>
              </a:spcBef>
            </a:pPr>
            <a:endParaRPr lang="en-GB" smtClean="0">
              <a:ea typeface="ＭＳ Ｐゴシック" pitchFamily="-84" charset="-128"/>
            </a:endParaRPr>
          </a:p>
          <a:p>
            <a:pPr>
              <a:spcBef>
                <a:spcPct val="0"/>
              </a:spcBef>
            </a:pPr>
            <a:endParaRPr lang="en-GB" smtClean="0">
              <a:ea typeface="ＭＳ Ｐゴシック" pitchFamily="-84" charset="-128"/>
            </a:endParaRPr>
          </a:p>
          <a:p>
            <a:pPr>
              <a:spcBef>
                <a:spcPct val="0"/>
              </a:spcBef>
            </a:pPr>
            <a:endParaRPr lang="en-US" smtClean="0">
              <a:ea typeface="ＭＳ Ｐゴシック" pitchFamily="-84" charset="-128"/>
            </a:endParaRPr>
          </a:p>
          <a:p>
            <a:pPr>
              <a:spcBef>
                <a:spcPct val="0"/>
              </a:spcBef>
            </a:pPr>
            <a:endParaRPr lang="en-US" smtClean="0">
              <a:ea typeface="ＭＳ Ｐゴシック" pitchFamily="-84"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A768CD8D-1E8D-49DB-97AC-44AC7C84F5D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How do we know that God’s plan is for parents to mentor their children?</a:t>
            </a:r>
          </a:p>
          <a:p>
            <a:pPr lvl="1" eaLnBrk="1" hangingPunct="1">
              <a:spcBef>
                <a:spcPct val="0"/>
              </a:spcBef>
              <a:buFontTx/>
              <a:buChar char="•"/>
            </a:pPr>
            <a:r>
              <a:rPr lang="en-US" smtClean="0"/>
              <a:t>The Deuteronomy Model says, “when you sit at home, when you walk along the way, when you lie down, when you get up.”</a:t>
            </a:r>
          </a:p>
          <a:p>
            <a:pPr eaLnBrk="1" hangingPunct="1">
              <a:spcBef>
                <a:spcPct val="0"/>
              </a:spcBef>
            </a:pPr>
            <a:endParaRPr lang="en-US" smtClean="0">
              <a:ea typeface="ＭＳ Ｐゴシック" pitchFamily="-84"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10BE8EEA-0042-4FBB-9667-6269BEBD8307}"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God’s dream is that our children be empowered disciples of His </a:t>
            </a:r>
            <a:r>
              <a:rPr lang="en-US" b="1" smtClean="0">
                <a:ea typeface="ＭＳ Ｐゴシック" pitchFamily="-84" charset="-128"/>
              </a:rPr>
              <a:t>now,</a:t>
            </a:r>
            <a:r>
              <a:rPr lang="en-US" smtClean="0">
                <a:ea typeface="ＭＳ Ｐゴシック" pitchFamily="-84" charset="-128"/>
              </a:rPr>
              <a:t> not at some future time. Kids in Discipleship is a ministry offered in local churches specially designed for families and focused on children.  It is a means to facilitate God’s dreams for His children.</a:t>
            </a:r>
          </a:p>
          <a:p>
            <a:pPr eaLnBrk="1" hangingPunct="1">
              <a:spcBef>
                <a:spcPct val="0"/>
              </a:spcBef>
            </a:pPr>
            <a:endParaRPr lang="en-US" smtClean="0">
              <a:ea typeface="ＭＳ Ｐゴシック" pitchFamily="-84" charset="-128"/>
            </a:endParaRPr>
          </a:p>
          <a:p>
            <a:pPr eaLnBrk="1" hangingPunct="1">
              <a:spcBef>
                <a:spcPct val="0"/>
              </a:spcBef>
            </a:pPr>
            <a:r>
              <a:rPr lang="en-US" smtClean="0">
                <a:ea typeface="ＭＳ Ｐゴシック" pitchFamily="-84" charset="-128"/>
              </a:rPr>
              <a:t>A local K.I.D. Ministry is a tool for churches to use to be intentional about discipleship. This ministry is a local church will equip parents to disciple their own children, to ground their children in a relationship with Jesus Christ, to empower families to participate in their local church in worship, in ministry to other believers, and in mission to others outside our faith.</a:t>
            </a:r>
          </a:p>
          <a:p>
            <a:pPr eaLnBrk="1" hangingPunct="1">
              <a:spcBef>
                <a:spcPct val="0"/>
              </a:spcBef>
            </a:pPr>
            <a:endParaRPr lang="en-US" smtClean="0">
              <a:ea typeface="ＭＳ Ｐゴシック" pitchFamily="-84"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8FC5E567-41E7-4D5F-B330-EF13337C4102}"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214313" indent="-214313" eaLnBrk="1" hangingPunct="1">
              <a:spcBef>
                <a:spcPct val="0"/>
              </a:spcBef>
            </a:pPr>
            <a:r>
              <a:rPr lang="en-US" smtClean="0">
                <a:ea typeface="ＭＳ Ｐゴシック" pitchFamily="-84" charset="-128"/>
              </a:rPr>
              <a:t>How do churches start a K.I.D. ministry for the families and children of their congregation?</a:t>
            </a:r>
          </a:p>
          <a:p>
            <a:pPr marL="214313" indent="-214313" eaLnBrk="1" hangingPunct="1">
              <a:spcBef>
                <a:spcPct val="0"/>
              </a:spcBef>
              <a:buFontTx/>
              <a:buChar char="•"/>
            </a:pPr>
            <a:r>
              <a:rPr lang="en-US" smtClean="0">
                <a:ea typeface="ＭＳ Ｐゴシック" pitchFamily="-84" charset="-128"/>
              </a:rPr>
              <a:t>Churches begin by establishing a prayer ministry with a prayer coordinator who recruits other prayer partners to seek God’s will for the families and children of their local congregation. We can’t overestimate the value of prayer. Without this connection the Holy Spirit is not empowered, and it is the Holy Spirit who turns the hearts of parents to their children and children to their parents.</a:t>
            </a:r>
          </a:p>
          <a:p>
            <a:pPr marL="214313" indent="-214313" eaLnBrk="1" hangingPunct="1">
              <a:spcBef>
                <a:spcPct val="0"/>
              </a:spcBef>
              <a:buFontTx/>
              <a:buChar char="•"/>
            </a:pPr>
            <a:r>
              <a:rPr lang="en-US" smtClean="0">
                <a:ea typeface="ＭＳ Ｐゴシック" pitchFamily="-84" charset="-128"/>
              </a:rPr>
              <a:t>Second, church teams attend a K.I.D. University. They return home to prepare their church to receive and support this discipleship ministry. </a:t>
            </a:r>
          </a:p>
          <a:p>
            <a:pPr marL="214313" indent="-214313" eaLnBrk="1" hangingPunct="1">
              <a:spcBef>
                <a:spcPct val="0"/>
              </a:spcBef>
              <a:buFontTx/>
              <a:buChar char="•"/>
            </a:pPr>
            <a:r>
              <a:rPr lang="en-US" smtClean="0">
                <a:ea typeface="ＭＳ Ｐゴシック" pitchFamily="-84" charset="-128"/>
              </a:rPr>
              <a:t>The next step is to equip the parents to be disciple makers. Parents and other mentors learn to go deeper in their relationship with Jesus in their own discipleship experience.  Then they learn how to be intentional in mentoring their children. </a:t>
            </a:r>
          </a:p>
          <a:p>
            <a:pPr marL="214313" indent="-214313" eaLnBrk="1" hangingPunct="1">
              <a:spcBef>
                <a:spcPct val="0"/>
              </a:spcBef>
              <a:buFontTx/>
              <a:buChar char="•"/>
            </a:pPr>
            <a:r>
              <a:rPr lang="en-US" smtClean="0">
                <a:ea typeface="ＭＳ Ｐゴシック" pitchFamily="-84" charset="-128"/>
              </a:rPr>
              <a:t>Lastly the children (together with their parents/mentors) are discipled to Jesus. They grow into a deeper relationship with Jesus. They learn how to have their own time alone with God. They learn the truths of Jesus as found in His Word. They learn how to share Jesus with others.</a:t>
            </a:r>
          </a:p>
          <a:p>
            <a:pPr marL="214313" indent="-214313" eaLnBrk="1" hangingPunct="1">
              <a:spcBef>
                <a:spcPct val="0"/>
              </a:spcBef>
            </a:pPr>
            <a:endParaRPr lang="en-US" smtClean="0">
              <a:ea typeface="ＭＳ Ｐゴシック" pitchFamily="-8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27BAB958-2899-4A55-B8AA-777A5DF2ACAB}"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84" charset="-128"/>
              </a:rPr>
              <a:t>What are the results for parents &amp; mentors? </a:t>
            </a:r>
          </a:p>
          <a:p>
            <a:pPr eaLnBrk="1" hangingPunct="1">
              <a:spcBef>
                <a:spcPct val="0"/>
              </a:spcBef>
              <a:buFontTx/>
              <a:buChar char="•"/>
            </a:pPr>
            <a:r>
              <a:rPr lang="en-US" dirty="0" smtClean="0">
                <a:ea typeface="ＭＳ Ｐゴシック" pitchFamily="-84" charset="-128"/>
              </a:rPr>
              <a:t>They rediscover Jesus call to discipleship. </a:t>
            </a:r>
          </a:p>
          <a:p>
            <a:pPr eaLnBrk="1" hangingPunct="1">
              <a:spcBef>
                <a:spcPct val="0"/>
              </a:spcBef>
              <a:buFontTx/>
              <a:buChar char="•"/>
            </a:pPr>
            <a:r>
              <a:rPr lang="en-US" dirty="0" smtClean="0">
                <a:ea typeface="ＭＳ Ｐゴシック" pitchFamily="-84" charset="-128"/>
              </a:rPr>
              <a:t>They intentionally mentor their own children. </a:t>
            </a:r>
          </a:p>
          <a:p>
            <a:pPr eaLnBrk="1" hangingPunct="1">
              <a:spcBef>
                <a:spcPct val="0"/>
              </a:spcBef>
              <a:buFontTx/>
              <a:buChar char="•"/>
            </a:pPr>
            <a:r>
              <a:rPr lang="en-US" dirty="0" smtClean="0">
                <a:ea typeface="ＭＳ Ｐゴシック" pitchFamily="-84" charset="-128"/>
              </a:rPr>
              <a:t>They don’t need to depend upon anyone else to connect their children to Jesus.  </a:t>
            </a:r>
            <a:r>
              <a:rPr lang="en-US" i="1" dirty="0" smtClean="0">
                <a:ea typeface="ＭＳ Ｐゴシック" pitchFamily="-84" charset="-128"/>
              </a:rPr>
              <a:t>(Tell a story here)</a:t>
            </a:r>
          </a:p>
          <a:p>
            <a:pPr eaLnBrk="1" hangingPunct="1">
              <a:spcBef>
                <a:spcPct val="0"/>
              </a:spcBef>
            </a:pPr>
            <a:r>
              <a:rPr lang="en-US" b="1" dirty="0" smtClean="0">
                <a:ea typeface="ＭＳ Ｐゴシック" pitchFamily="-84" charset="-128"/>
              </a:rPr>
              <a:t>What are the results for families? </a:t>
            </a:r>
          </a:p>
          <a:p>
            <a:pPr eaLnBrk="1" hangingPunct="1">
              <a:spcBef>
                <a:spcPct val="0"/>
              </a:spcBef>
              <a:buFontTx/>
              <a:buChar char="•"/>
            </a:pPr>
            <a:r>
              <a:rPr lang="en-US" dirty="0" smtClean="0">
                <a:ea typeface="ＭＳ Ｐゴシック" pitchFamily="-84" charset="-128"/>
              </a:rPr>
              <a:t>Family relationships are strengthened. </a:t>
            </a:r>
          </a:p>
          <a:p>
            <a:pPr eaLnBrk="1" hangingPunct="1">
              <a:spcBef>
                <a:spcPct val="0"/>
              </a:spcBef>
              <a:buFontTx/>
              <a:buChar char="•"/>
            </a:pPr>
            <a:r>
              <a:rPr lang="en-US" dirty="0" smtClean="0">
                <a:ea typeface="ＭＳ Ｐゴシック" pitchFamily="-84" charset="-128"/>
              </a:rPr>
              <a:t>Spiritual communication is increased and “natural.” </a:t>
            </a:r>
          </a:p>
          <a:p>
            <a:pPr eaLnBrk="1" hangingPunct="1">
              <a:spcBef>
                <a:spcPct val="0"/>
              </a:spcBef>
              <a:buFontTx/>
              <a:buChar char="•"/>
            </a:pPr>
            <a:r>
              <a:rPr lang="en-US" dirty="0" smtClean="0">
                <a:ea typeface="ＭＳ Ｐゴシック" pitchFamily="-84" charset="-128"/>
              </a:rPr>
              <a:t>They experience together a deeper involvement in the life of the church in worship and ministry and mission</a:t>
            </a:r>
            <a:r>
              <a:rPr lang="en-US" i="1" dirty="0" smtClean="0">
                <a:ea typeface="ＭＳ Ｐゴシック" pitchFamily="-84" charset="-128"/>
              </a:rPr>
              <a:t>. (Tell a story here)</a:t>
            </a:r>
          </a:p>
          <a:p>
            <a:pPr eaLnBrk="1" hangingPunct="1">
              <a:spcBef>
                <a:spcPct val="0"/>
              </a:spcBef>
            </a:pPr>
            <a:r>
              <a:rPr lang="en-US" b="1" dirty="0" smtClean="0">
                <a:ea typeface="ＭＳ Ｐゴシック" pitchFamily="-84" charset="-128"/>
              </a:rPr>
              <a:t>What are the results for children? </a:t>
            </a:r>
          </a:p>
          <a:p>
            <a:pPr eaLnBrk="1" hangingPunct="1">
              <a:spcBef>
                <a:spcPct val="0"/>
              </a:spcBef>
              <a:buFontTx/>
              <a:buChar char="•"/>
            </a:pPr>
            <a:r>
              <a:rPr lang="en-US" dirty="0" smtClean="0">
                <a:ea typeface="ＭＳ Ｐゴシック" pitchFamily="-84" charset="-128"/>
              </a:rPr>
              <a:t>Children establish a personal connection to Jesus in daily time alone with Him. </a:t>
            </a:r>
            <a:r>
              <a:rPr lang="en-US" i="1" dirty="0" smtClean="0">
                <a:ea typeface="ＭＳ Ｐゴシック" pitchFamily="-84" charset="-128"/>
              </a:rPr>
              <a:t>(Carina)</a:t>
            </a:r>
          </a:p>
          <a:p>
            <a:pPr eaLnBrk="1" hangingPunct="1">
              <a:spcBef>
                <a:spcPct val="0"/>
              </a:spcBef>
              <a:buFontTx/>
              <a:buChar char="•"/>
            </a:pPr>
            <a:r>
              <a:rPr lang="en-US" dirty="0" smtClean="0">
                <a:ea typeface="ＭＳ Ｐゴシック" pitchFamily="-84" charset="-128"/>
              </a:rPr>
              <a:t>Children understand the Biblical foundation for their Christian beliefs. </a:t>
            </a:r>
          </a:p>
          <a:p>
            <a:pPr eaLnBrk="1" hangingPunct="1">
              <a:spcBef>
                <a:spcPct val="0"/>
              </a:spcBef>
              <a:buFontTx/>
              <a:buChar char="•"/>
            </a:pPr>
            <a:r>
              <a:rPr lang="en-US" dirty="0" smtClean="0">
                <a:ea typeface="ＭＳ Ｐゴシック" pitchFamily="-84" charset="-128"/>
              </a:rPr>
              <a:t>Children experience the joy of bringing their friends to Jesus. </a:t>
            </a:r>
            <a:r>
              <a:rPr lang="en-US" i="1" dirty="0" smtClean="0">
                <a:ea typeface="ＭＳ Ｐゴシック" pitchFamily="-84" charset="-128"/>
              </a:rPr>
              <a:t>(</a:t>
            </a:r>
            <a:r>
              <a:rPr lang="en-US" i="1" dirty="0" err="1" smtClean="0">
                <a:ea typeface="ＭＳ Ｐゴシック" pitchFamily="-84" charset="-128"/>
              </a:rPr>
              <a:t>Pernille</a:t>
            </a:r>
            <a:r>
              <a:rPr lang="en-US" i="1" dirty="0" smtClean="0">
                <a:ea typeface="ＭＳ Ｐゴシック" pitchFamily="-84" charset="-128"/>
              </a:rPr>
              <a:t>)</a:t>
            </a:r>
          </a:p>
        </p:txBody>
      </p:sp>
      <p:sp>
        <p:nvSpPr>
          <p:cNvPr id="41988" name="Slide Number Placeholder 3"/>
          <p:cNvSpPr>
            <a:spLocks noGrp="1"/>
          </p:cNvSpPr>
          <p:nvPr>
            <p:ph type="sldNum" sz="quarter" idx="5"/>
          </p:nvPr>
        </p:nvSpPr>
        <p:spPr bwMode="auto">
          <a:noFill/>
          <a:ln>
            <a:miter lim="800000"/>
            <a:headEnd/>
            <a:tailEnd/>
          </a:ln>
        </p:spPr>
        <p:txBody>
          <a:bodyPr/>
          <a:lstStyle/>
          <a:p>
            <a:fld id="{C9371BFB-AC47-49BD-8A66-90E39DEC06E2}"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214313" indent="-214313" eaLnBrk="1" hangingPunct="1">
              <a:spcBef>
                <a:spcPct val="0"/>
              </a:spcBef>
            </a:pPr>
            <a:r>
              <a:rPr lang="en-US" dirty="0" smtClean="0">
                <a:ea typeface="ＭＳ Ｐゴシック" pitchFamily="-84" charset="-128"/>
              </a:rPr>
              <a:t>How do churches start a K.I.D. ministry for the families and children of their congregation?</a:t>
            </a:r>
          </a:p>
          <a:p>
            <a:pPr marL="214313" indent="-214313" eaLnBrk="1" hangingPunct="1">
              <a:spcBef>
                <a:spcPct val="0"/>
              </a:spcBef>
              <a:buFontTx/>
              <a:buChar char="•"/>
            </a:pPr>
            <a:r>
              <a:rPr lang="en-US" dirty="0" smtClean="0">
                <a:ea typeface="ＭＳ Ｐゴシック" pitchFamily="-84" charset="-128"/>
              </a:rPr>
              <a:t>Churches begin by establishing a prayer ministry with a prayer coordinator who recruits other prayer partners to seek God’s will for the families and children of their local congregation. We can’t overestimate the value of prayer. Without this connection the Holy Spirit is not empowered, and it is the Holy Spirit who turns the hearts of parents to their children and children to their parents.</a:t>
            </a:r>
          </a:p>
          <a:p>
            <a:pPr marL="214313" indent="-214313" eaLnBrk="1" hangingPunct="1">
              <a:spcBef>
                <a:spcPct val="0"/>
              </a:spcBef>
              <a:buFontTx/>
              <a:buChar char="•"/>
            </a:pPr>
            <a:r>
              <a:rPr lang="en-US" dirty="0" smtClean="0">
                <a:ea typeface="ＭＳ Ｐゴシック" pitchFamily="-84" charset="-128"/>
              </a:rPr>
              <a:t>Second, church teams attend a K.I.D. University. They return home to prepare their church to receive and support this discipleship ministry. </a:t>
            </a:r>
          </a:p>
          <a:p>
            <a:pPr marL="214313" indent="-214313" eaLnBrk="1" hangingPunct="1">
              <a:spcBef>
                <a:spcPct val="0"/>
              </a:spcBef>
              <a:buFontTx/>
              <a:buChar char="•"/>
            </a:pPr>
            <a:r>
              <a:rPr lang="en-US" dirty="0" smtClean="0">
                <a:ea typeface="ＭＳ Ｐゴシック" pitchFamily="-84" charset="-128"/>
              </a:rPr>
              <a:t>The next step is to equip the parents to be disciple makers. Parents and other mentors learn to go deeper in their relationship with Jesus in their own discipleship experience.  Then they learn how to be intentional in mentoring their children. </a:t>
            </a:r>
          </a:p>
          <a:p>
            <a:pPr marL="214313" indent="-214313" eaLnBrk="1" hangingPunct="1">
              <a:spcBef>
                <a:spcPct val="0"/>
              </a:spcBef>
              <a:buFontTx/>
              <a:buChar char="•"/>
            </a:pPr>
            <a:r>
              <a:rPr lang="en-US" dirty="0" smtClean="0">
                <a:ea typeface="ＭＳ Ｐゴシック" pitchFamily="-84" charset="-128"/>
              </a:rPr>
              <a:t>Lastly the children (together with their parents/mentors) are </a:t>
            </a:r>
            <a:r>
              <a:rPr lang="en-US" dirty="0" err="1" smtClean="0">
                <a:ea typeface="ＭＳ Ｐゴシック" pitchFamily="-84" charset="-128"/>
              </a:rPr>
              <a:t>discipled</a:t>
            </a:r>
            <a:r>
              <a:rPr lang="en-US" dirty="0" smtClean="0">
                <a:ea typeface="ＭＳ Ｐゴシック" pitchFamily="-84" charset="-128"/>
              </a:rPr>
              <a:t> to Jesus. They grow into a deeper relationship with Jesus. They learn how to have their own time alone with God. They learn the truths of Jesus as found in His Word. They learn how to share Jesus with others.</a:t>
            </a:r>
          </a:p>
          <a:p>
            <a:pPr marL="214313" indent="-214313" eaLnBrk="1" hangingPunct="1">
              <a:spcBef>
                <a:spcPct val="0"/>
              </a:spcBef>
            </a:pPr>
            <a:endParaRPr lang="en-US" dirty="0" smtClean="0">
              <a:ea typeface="ＭＳ Ｐゴシック" pitchFamily="-8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9BB152F5-3448-4C09-8E1C-945E194318D0}"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ea typeface="ＭＳ Ｐゴシック" pitchFamily="-84" charset="-128"/>
              </a:rPr>
              <a:t>IF – 10 minutes</a:t>
            </a:r>
          </a:p>
          <a:p>
            <a:pPr eaLnBrk="1" hangingPunct="1">
              <a:spcBef>
                <a:spcPct val="0"/>
              </a:spcBef>
            </a:pPr>
            <a:endParaRPr lang="en-GB" smtClean="0">
              <a:ea typeface="ＭＳ Ｐゴシック" pitchFamily="-84" charset="-128"/>
            </a:endParaRPr>
          </a:p>
          <a:p>
            <a:pPr eaLnBrk="1" hangingPunct="1">
              <a:spcBef>
                <a:spcPct val="0"/>
              </a:spcBef>
            </a:pPr>
            <a:r>
              <a:rPr lang="en-GB" b="1" smtClean="0">
                <a:solidFill>
                  <a:srgbClr val="077943"/>
                </a:solidFill>
                <a:ea typeface="ＭＳ Ｐゴシック" pitchFamily="-84" charset="-128"/>
              </a:rPr>
              <a:t>TEAM TIME:  </a:t>
            </a:r>
            <a:r>
              <a:rPr lang="en-GB" smtClean="0">
                <a:ea typeface="ＭＳ Ｐゴシック" pitchFamily="-84" charset="-128"/>
              </a:rPr>
              <a:t>Teams discuss the following: </a:t>
            </a:r>
            <a:r>
              <a:rPr lang="en-GB" b="1" smtClean="0">
                <a:solidFill>
                  <a:srgbClr val="0000FF"/>
                </a:solidFill>
                <a:ea typeface="ＭＳ Ｐゴシック" pitchFamily="-84" charset="-128"/>
              </a:rPr>
              <a:t>(KID Planner p 3 – 5)</a:t>
            </a:r>
          </a:p>
          <a:p>
            <a:pPr eaLnBrk="1" hangingPunct="1">
              <a:spcBef>
                <a:spcPct val="0"/>
              </a:spcBef>
              <a:buFontTx/>
              <a:buChar char="•"/>
            </a:pPr>
            <a:r>
              <a:rPr lang="en-GB" smtClean="0">
                <a:ea typeface="ＭＳ Ｐゴシック" pitchFamily="-84" charset="-128"/>
              </a:rPr>
              <a:t> </a:t>
            </a:r>
            <a:r>
              <a:rPr lang="en-GB" smtClean="0">
                <a:solidFill>
                  <a:srgbClr val="0070C0"/>
                </a:solidFill>
                <a:ea typeface="ＭＳ Ｐゴシック" pitchFamily="-84" charset="-128"/>
              </a:rPr>
              <a:t>If a family in your church went through a life-transforming discipleship journey with Jesus how would it affect their home?  </a:t>
            </a:r>
          </a:p>
          <a:p>
            <a:pPr eaLnBrk="1" hangingPunct="1">
              <a:spcBef>
                <a:spcPct val="0"/>
              </a:spcBef>
              <a:buFontTx/>
              <a:buChar char="•"/>
            </a:pPr>
            <a:r>
              <a:rPr lang="en-GB" smtClean="0">
                <a:solidFill>
                  <a:srgbClr val="0070C0"/>
                </a:solidFill>
                <a:ea typeface="ＭＳ Ｐゴシック" pitchFamily="-84" charset="-128"/>
              </a:rPr>
              <a:t> How might KID ministry affect your church? </a:t>
            </a:r>
          </a:p>
          <a:p>
            <a:pPr eaLnBrk="1" hangingPunct="1">
              <a:spcBef>
                <a:spcPct val="0"/>
              </a:spcBef>
              <a:buFontTx/>
              <a:buChar char="•"/>
            </a:pPr>
            <a:r>
              <a:rPr lang="en-GB" smtClean="0">
                <a:solidFill>
                  <a:srgbClr val="0070C0"/>
                </a:solidFill>
                <a:ea typeface="ＭＳ Ｐゴシック" pitchFamily="-84" charset="-128"/>
              </a:rPr>
              <a:t> How might it affect the spiritual lives of the church members?</a:t>
            </a:r>
            <a:endParaRPr lang="en-US" smtClean="0">
              <a:solidFill>
                <a:srgbClr val="0070C0"/>
              </a:solidFill>
              <a:ea typeface="ＭＳ Ｐゴシック" pitchFamily="-84" charset="-128"/>
            </a:endParaRPr>
          </a:p>
          <a:p>
            <a:pPr eaLnBrk="1" hangingPunct="1">
              <a:spcBef>
                <a:spcPct val="0"/>
              </a:spcBef>
            </a:pPr>
            <a:endParaRPr lang="en-US" smtClean="0">
              <a:ea typeface="ＭＳ Ｐゴシック" pitchFamily="-84" charset="-128"/>
            </a:endParaRPr>
          </a:p>
          <a:p>
            <a:pPr eaLnBrk="1" hangingPunct="1">
              <a:spcBef>
                <a:spcPct val="0"/>
              </a:spcBef>
            </a:pPr>
            <a:r>
              <a:rPr lang="en-US" smtClean="0">
                <a:ea typeface="ＭＳ Ｐゴシック" pitchFamily="-84" charset="-128"/>
              </a:rPr>
              <a:t>Invite 1 – 2 comments. Give the participants time to pair/share their answer to this questions.</a:t>
            </a:r>
          </a:p>
          <a:p>
            <a:pPr eaLnBrk="1" hangingPunct="1">
              <a:spcBef>
                <a:spcPct val="0"/>
              </a:spcBef>
            </a:pPr>
            <a:endParaRPr lang="en-US" smtClean="0">
              <a:ea typeface="ＭＳ Ｐゴシック" pitchFamily="-84" charset="-128"/>
            </a:endParaRPr>
          </a:p>
          <a:p>
            <a:pPr eaLnBrk="1" hangingPunct="1">
              <a:spcBef>
                <a:spcPct val="0"/>
              </a:spcBef>
            </a:pPr>
            <a:r>
              <a:rPr lang="en-GB" smtClean="0">
                <a:ea typeface="ＭＳ Ｐゴシック" pitchFamily="-84" charset="-128"/>
              </a:rPr>
              <a:t>• Invite comments and questions.</a:t>
            </a:r>
          </a:p>
          <a:p>
            <a:pPr eaLnBrk="1" hangingPunct="1">
              <a:spcBef>
                <a:spcPct val="0"/>
              </a:spcBef>
            </a:pPr>
            <a:r>
              <a:rPr lang="en-GB" smtClean="0">
                <a:ea typeface="ＭＳ Ｐゴシック" pitchFamily="-84" charset="-128"/>
              </a:rPr>
              <a:t> </a:t>
            </a:r>
          </a:p>
          <a:p>
            <a:pPr eaLnBrk="1" hangingPunct="1">
              <a:spcBef>
                <a:spcPct val="0"/>
              </a:spcBef>
            </a:pPr>
            <a:endParaRPr lang="en-GB" smtClean="0">
              <a:ea typeface="ＭＳ Ｐゴシック" pitchFamily="-84" charset="-128"/>
            </a:endParaRPr>
          </a:p>
          <a:p>
            <a:pPr eaLnBrk="1" hangingPunct="1">
              <a:spcBef>
                <a:spcPct val="0"/>
              </a:spcBef>
            </a:pPr>
            <a:endParaRPr lang="en-US" smtClean="0">
              <a:ea typeface="ＭＳ Ｐゴシック" pitchFamily="-8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6ED97062-1306-4097-9AF0-87D56376826D}"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ea typeface="ＭＳ Ｐゴシック" pitchFamily="-84" charset="-128"/>
              </a:rPr>
              <a:t>WHAT &amp; HOW – 35 minutes</a:t>
            </a:r>
          </a:p>
          <a:p>
            <a:pPr eaLnBrk="1" hangingPunct="1">
              <a:spcBef>
                <a:spcPct val="0"/>
              </a:spcBef>
            </a:pPr>
            <a:endParaRPr lang="en-GB" smtClean="0">
              <a:ea typeface="ＭＳ Ｐゴシック" pitchFamily="-84" charset="-128"/>
            </a:endParaRPr>
          </a:p>
          <a:p>
            <a:pPr eaLnBrk="1" hangingPunct="1">
              <a:spcBef>
                <a:spcPct val="0"/>
              </a:spcBef>
            </a:pPr>
            <a:r>
              <a:rPr lang="en-GB" smtClean="0">
                <a:ea typeface="ＭＳ Ｐゴシック" pitchFamily="-84" charset="-128"/>
              </a:rPr>
              <a:t>• Participants turn to </a:t>
            </a:r>
            <a:r>
              <a:rPr lang="en-GB" b="1" smtClean="0">
                <a:solidFill>
                  <a:srgbClr val="FF0000"/>
                </a:solidFill>
                <a:ea typeface="ＭＳ Ｐゴシック" pitchFamily="-84" charset="-128"/>
              </a:rPr>
              <a:t>Notebook p 4</a:t>
            </a:r>
            <a:r>
              <a:rPr lang="en-GB" b="1" smtClean="0">
                <a:ea typeface="ＭＳ Ｐゴシック" pitchFamily="-84" charset="-128"/>
              </a:rPr>
              <a:t> </a:t>
            </a:r>
            <a:r>
              <a:rPr lang="en-GB" smtClean="0">
                <a:ea typeface="ＭＳ Ｐゴシック" pitchFamily="-84" charset="-128"/>
              </a:rPr>
              <a:t>to start taking notes. </a:t>
            </a:r>
          </a:p>
          <a:p>
            <a:pPr eaLnBrk="1" hangingPunct="1">
              <a:spcBef>
                <a:spcPct val="0"/>
              </a:spcBef>
            </a:pPr>
            <a:endParaRPr lang="en-US" smtClean="0">
              <a:ea typeface="ＭＳ Ｐゴシック" pitchFamily="-84" charset="-128"/>
            </a:endParaRPr>
          </a:p>
          <a:p>
            <a:pPr eaLnBrk="1" hangingPunct="1">
              <a:spcBef>
                <a:spcPct val="0"/>
              </a:spcBef>
            </a:pPr>
            <a:r>
              <a:rPr lang="en-GB" smtClean="0">
                <a:ea typeface="ＭＳ Ｐゴシック" pitchFamily="-84" charset="-128"/>
              </a:rPr>
              <a:t>Ask the participants if they can guess what the number represents? </a:t>
            </a:r>
            <a:endParaRPr lang="en-US" smtClean="0">
              <a:ea typeface="ＭＳ Ｐゴシック" pitchFamily="-84" charset="-128"/>
            </a:endParaRPr>
          </a:p>
          <a:p>
            <a:pPr eaLnBrk="1" hangingPunct="1">
              <a:spcBef>
                <a:spcPct val="0"/>
              </a:spcBef>
            </a:pPr>
            <a:r>
              <a:rPr lang="en-US" smtClean="0">
                <a:ea typeface="ＭＳ Ｐゴシック" pitchFamily="-84" charset="-128"/>
              </a:rPr>
              <a:t>Current research from Value Genesis and Dr. Roger Dudley (</a:t>
            </a:r>
            <a:r>
              <a:rPr lang="en-US" i="1" smtClean="0">
                <a:ea typeface="ＭＳ Ｐゴシック" pitchFamily="-84" charset="-128"/>
              </a:rPr>
              <a:t>Why Our Teenagers Leave the Church</a:t>
            </a:r>
            <a:r>
              <a:rPr lang="en-US" smtClean="0">
                <a:ea typeface="ＭＳ Ｐゴシック" pitchFamily="-84" charset="-128"/>
              </a:rPr>
              <a:t>) reveals that the SDA church in North America is losing more than 50% of our Adventist young people by the time they reach their 20’s. (Give statistics for your own country/world area if you have them).</a:t>
            </a:r>
          </a:p>
        </p:txBody>
      </p:sp>
      <p:sp>
        <p:nvSpPr>
          <p:cNvPr id="18436" name="Slide Number Placeholder 3"/>
          <p:cNvSpPr>
            <a:spLocks noGrp="1"/>
          </p:cNvSpPr>
          <p:nvPr>
            <p:ph type="sldNum" sz="quarter" idx="5"/>
          </p:nvPr>
        </p:nvSpPr>
        <p:spPr bwMode="auto">
          <a:noFill/>
          <a:ln>
            <a:miter lim="800000"/>
            <a:headEnd/>
            <a:tailEnd/>
          </a:ln>
        </p:spPr>
        <p:txBody>
          <a:bodyPr/>
          <a:lstStyle/>
          <a:p>
            <a:fld id="{FC691917-B43C-401B-8380-6B7132B5506F}"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36 is the median age of the population of the United States</a:t>
            </a:r>
          </a:p>
          <a:p>
            <a:pPr eaLnBrk="1" hangingPunct="1">
              <a:spcBef>
                <a:spcPct val="0"/>
              </a:spcBef>
            </a:pPr>
            <a:r>
              <a:rPr lang="en-US" smtClean="0">
                <a:ea typeface="ＭＳ Ｐゴシック" pitchFamily="-84" charset="-128"/>
              </a:rPr>
              <a:t>52 is the median age of the population of the Seventh-day Adventist Church</a:t>
            </a:r>
          </a:p>
          <a:p>
            <a:pPr eaLnBrk="1" hangingPunct="1">
              <a:spcBef>
                <a:spcPct val="0"/>
              </a:spcBef>
            </a:pPr>
            <a:r>
              <a:rPr lang="en-US" b="1" i="1" smtClean="0">
                <a:solidFill>
                  <a:srgbClr val="002060"/>
                </a:solidFill>
                <a:latin typeface="Comic Sans MS" pitchFamily="-84" charset="0"/>
                <a:ea typeface="ＭＳ Ｐゴシック" pitchFamily="-84" charset="-128"/>
              </a:rPr>
              <a:t>INNOVATION (</a:t>
            </a:r>
            <a:r>
              <a:rPr lang="en-US" b="1" smtClean="0">
                <a:solidFill>
                  <a:srgbClr val="002060"/>
                </a:solidFill>
                <a:latin typeface="Comic Sans MS" pitchFamily="-84" charset="0"/>
                <a:ea typeface="ＭＳ Ｐゴシック" pitchFamily="-84" charset="-128"/>
              </a:rPr>
              <a:t>Center for Creative Ministry) Volume 12, Number 19, November 1, 2006. </a:t>
            </a:r>
            <a:endParaRPr lang="en-US" b="1" i="1" smtClean="0">
              <a:solidFill>
                <a:srgbClr val="002060"/>
              </a:solidFill>
              <a:latin typeface="Comic Sans MS" pitchFamily="-84" charset="0"/>
              <a:ea typeface="ＭＳ Ｐゴシック" pitchFamily="-84" charset="-128"/>
            </a:endParaRPr>
          </a:p>
          <a:p>
            <a:pPr eaLnBrk="1" hangingPunct="1">
              <a:spcBef>
                <a:spcPct val="0"/>
              </a:spcBef>
            </a:pPr>
            <a:endParaRPr lang="en-US" smtClean="0">
              <a:ea typeface="ＭＳ Ｐゴシック" pitchFamily="-8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06D99303-AFC2-435E-B808-DE0A41F43A3F}"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eaLnBrk="1" hangingPunct="1">
              <a:spcBef>
                <a:spcPct val="0"/>
              </a:spcBef>
            </a:pPr>
            <a:r>
              <a:rPr lang="en-US" smtClean="0">
                <a:ea typeface="ＭＳ Ｐゴシック" pitchFamily="-84" charset="-128"/>
              </a:rPr>
              <a:t>According to research by George Barna, the “magic” window to secure decisions for Jesus Christ is from birth – 13. Considering the entire range of a person’s life, he/she is most open to accepting Jesus during this narrow age range.</a:t>
            </a:r>
          </a:p>
          <a:p>
            <a:pPr defTabSz="912813" eaLnBrk="1" hangingPunct="1">
              <a:spcBef>
                <a:spcPct val="0"/>
              </a:spcBef>
            </a:pPr>
            <a:r>
              <a:rPr lang="en-US" b="1" i="1" smtClean="0">
                <a:solidFill>
                  <a:srgbClr val="002060"/>
                </a:solidFill>
                <a:latin typeface="Comic Sans MS" pitchFamily="-84" charset="0"/>
                <a:ea typeface="ＭＳ Ｐゴシック" pitchFamily="-84" charset="-128"/>
              </a:rPr>
              <a:t>Transforming Children into Spiritual Champions</a:t>
            </a:r>
            <a:r>
              <a:rPr lang="en-US" b="1" smtClean="0">
                <a:solidFill>
                  <a:srgbClr val="002060"/>
                </a:solidFill>
                <a:latin typeface="Comic Sans MS" pitchFamily="-84" charset="0"/>
                <a:ea typeface="ＭＳ Ｐゴシック" pitchFamily="-84" charset="-128"/>
              </a:rPr>
              <a:t> by George Barna, pages 18, 24, 47.</a:t>
            </a:r>
            <a:endParaRPr lang="en-US" b="1" i="1" smtClean="0">
              <a:solidFill>
                <a:srgbClr val="002060"/>
              </a:solidFill>
              <a:latin typeface="Comic Sans MS" pitchFamily="-84" charset="0"/>
              <a:ea typeface="ＭＳ Ｐゴシック" pitchFamily="-84" charset="-128"/>
            </a:endParaRPr>
          </a:p>
          <a:p>
            <a:pPr defTabSz="912813" eaLnBrk="1" hangingPunct="1">
              <a:spcBef>
                <a:spcPct val="0"/>
              </a:spcBef>
            </a:pPr>
            <a:endParaRPr lang="en-US" smtClean="0">
              <a:ea typeface="ＭＳ Ｐゴシック" pitchFamily="-84"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93B6DADC-BF57-44DF-9CA9-8BBCE46AE185}"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Our children are missing </a:t>
            </a:r>
          </a:p>
          <a:p>
            <a:pPr eaLnBrk="1" hangingPunct="1">
              <a:spcBef>
                <a:spcPct val="0"/>
              </a:spcBef>
              <a:buFontTx/>
              <a:buChar char="•"/>
            </a:pPr>
            <a:r>
              <a:rPr lang="en-US" smtClean="0">
                <a:ea typeface="ＭＳ Ｐゴシック" pitchFamily="-84" charset="-128"/>
              </a:rPr>
              <a:t>a personal relationship with Jesus Christ</a:t>
            </a:r>
          </a:p>
          <a:p>
            <a:pPr eaLnBrk="1" hangingPunct="1">
              <a:spcBef>
                <a:spcPct val="0"/>
              </a:spcBef>
              <a:buFontTx/>
              <a:buChar char="•"/>
            </a:pPr>
            <a:r>
              <a:rPr lang="en-US" smtClean="0">
                <a:ea typeface="ＭＳ Ｐゴシック" pitchFamily="-84" charset="-128"/>
              </a:rPr>
              <a:t>missing having the assurance of salvation</a:t>
            </a:r>
          </a:p>
          <a:p>
            <a:pPr eaLnBrk="1" hangingPunct="1">
              <a:spcBef>
                <a:spcPct val="0"/>
              </a:spcBef>
              <a:buFontTx/>
              <a:buChar char="•"/>
            </a:pPr>
            <a:r>
              <a:rPr lang="en-US" smtClean="0">
                <a:ea typeface="ＭＳ Ｐゴシック" pitchFamily="-84" charset="-128"/>
              </a:rPr>
              <a:t>missing daily time alone with God</a:t>
            </a:r>
          </a:p>
          <a:p>
            <a:pPr eaLnBrk="1" hangingPunct="1">
              <a:spcBef>
                <a:spcPct val="0"/>
              </a:spcBef>
              <a:buFontTx/>
              <a:buChar char="•"/>
            </a:pPr>
            <a:r>
              <a:rPr lang="en-US" smtClean="0">
                <a:ea typeface="ＭＳ Ｐゴシック" pitchFamily="-84" charset="-128"/>
              </a:rPr>
              <a:t>missing a Biblical foundation for their faith</a:t>
            </a:r>
          </a:p>
          <a:p>
            <a:pPr eaLnBrk="1" hangingPunct="1">
              <a:spcBef>
                <a:spcPct val="0"/>
              </a:spcBef>
              <a:buFontTx/>
              <a:buChar char="•"/>
            </a:pPr>
            <a:r>
              <a:rPr lang="en-US" smtClean="0">
                <a:ea typeface="ＭＳ Ｐゴシック" pitchFamily="-84" charset="-128"/>
              </a:rPr>
              <a:t>missing the joy of using their gifts in worship, ministry, and mission</a:t>
            </a:r>
          </a:p>
          <a:p>
            <a:pPr eaLnBrk="1" hangingPunct="1">
              <a:spcBef>
                <a:spcPct val="0"/>
              </a:spcBef>
              <a:buFontTx/>
              <a:buChar char="•"/>
            </a:pPr>
            <a:r>
              <a:rPr lang="en-US" smtClean="0">
                <a:ea typeface="ＭＳ Ｐゴシック" pitchFamily="-84" charset="-128"/>
              </a:rPr>
              <a:t>missing the joy of discipling their friends to Jesus</a:t>
            </a:r>
          </a:p>
          <a:p>
            <a:pPr eaLnBrk="1" hangingPunct="1">
              <a:spcBef>
                <a:spcPct val="0"/>
              </a:spcBef>
            </a:pPr>
            <a:endParaRPr lang="en-US" smtClean="0">
              <a:ea typeface="ＭＳ Ｐゴシック" pitchFamily="-8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74AB4C48-F3BF-461E-8563-285B96132CD5}"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Invite participants to read Acts 2:17 in unison. Point out that Peter is quoting Joel 2.</a:t>
            </a:r>
          </a:p>
          <a:p>
            <a:pPr eaLnBrk="1" hangingPunct="1">
              <a:spcBef>
                <a:spcPct val="0"/>
              </a:spcBef>
            </a:pPr>
            <a:r>
              <a:rPr lang="en-US" smtClean="0">
                <a:ea typeface="ＭＳ Ｐゴシック" pitchFamily="-84" charset="-128"/>
              </a:rPr>
              <a:t>Ask: “What is God’s dream for children?”</a:t>
            </a:r>
            <a:endParaRPr lang="en-US" sz="3100" smtClean="0">
              <a:solidFill>
                <a:srgbClr val="084081"/>
              </a:solidFill>
              <a:ea typeface="ＭＳ Ｐゴシック" pitchFamily="-84" charset="-128"/>
            </a:endParaRPr>
          </a:p>
          <a:p>
            <a:pPr marL="723900" lvl="1" indent="-277813" eaLnBrk="1" hangingPunct="1">
              <a:spcBef>
                <a:spcPct val="20000"/>
              </a:spcBef>
              <a:buClr>
                <a:srgbClr val="084081"/>
              </a:buClr>
              <a:buFontTx/>
              <a:buChar char="•"/>
            </a:pPr>
            <a:r>
              <a:rPr lang="en-US" smtClean="0">
                <a:solidFill>
                  <a:srgbClr val="084081"/>
                </a:solidFill>
              </a:rPr>
              <a:t>Filled with the Holy Spirit</a:t>
            </a:r>
          </a:p>
          <a:p>
            <a:pPr marL="723900" lvl="1" indent="-277813" eaLnBrk="1" hangingPunct="1">
              <a:spcBef>
                <a:spcPct val="20000"/>
              </a:spcBef>
              <a:buClr>
                <a:srgbClr val="084081"/>
              </a:buClr>
              <a:buFontTx/>
              <a:buChar char="•"/>
            </a:pPr>
            <a:r>
              <a:rPr lang="en-US" smtClean="0">
                <a:solidFill>
                  <a:srgbClr val="084081"/>
                </a:solidFill>
              </a:rPr>
              <a:t>Prophesying</a:t>
            </a:r>
          </a:p>
          <a:p>
            <a:pPr marL="723900" lvl="1" indent="-277813" eaLnBrk="1" hangingPunct="1">
              <a:spcBef>
                <a:spcPct val="20000"/>
              </a:spcBef>
              <a:buClr>
                <a:srgbClr val="084081"/>
              </a:buClr>
              <a:buFontTx/>
              <a:buChar char="•"/>
            </a:pPr>
            <a:r>
              <a:rPr lang="en-US" smtClean="0">
                <a:solidFill>
                  <a:srgbClr val="084081"/>
                </a:solidFill>
              </a:rPr>
              <a:t>Dreaming dreams with adults who have visions</a:t>
            </a:r>
          </a:p>
          <a:p>
            <a:pPr eaLnBrk="1" hangingPunct="1">
              <a:spcBef>
                <a:spcPct val="0"/>
              </a:spcBef>
            </a:pPr>
            <a:endParaRPr lang="en-US" smtClean="0">
              <a:ea typeface="ＭＳ Ｐゴシック" pitchFamily="-84" charset="-128"/>
            </a:endParaRPr>
          </a:p>
          <a:p>
            <a:pPr eaLnBrk="1" hangingPunct="1">
              <a:spcBef>
                <a:spcPct val="0"/>
              </a:spcBef>
            </a:pPr>
            <a:endParaRPr lang="en-US" smtClean="0">
              <a:ea typeface="ＭＳ Ｐゴシック" pitchFamily="-84"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57F0D5F9-6026-49FC-9284-8E0F60BAB354}"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Invite participants to read Malachi 4:5, 6 in unison. </a:t>
            </a:r>
          </a:p>
          <a:p>
            <a:pPr eaLnBrk="1" hangingPunct="1">
              <a:spcBef>
                <a:spcPct val="0"/>
              </a:spcBef>
            </a:pPr>
            <a:r>
              <a:rPr lang="en-US" smtClean="0">
                <a:ea typeface="ＭＳ Ｐゴシック" pitchFamily="-84" charset="-128"/>
              </a:rPr>
              <a:t>Ask: “What is God’s dream for children?”</a:t>
            </a:r>
          </a:p>
          <a:p>
            <a:pPr marL="723900" lvl="1" indent="-277813" eaLnBrk="1" hangingPunct="1">
              <a:spcBef>
                <a:spcPct val="20000"/>
              </a:spcBef>
              <a:buClr>
                <a:srgbClr val="084081"/>
              </a:buClr>
              <a:buFontTx/>
              <a:buChar char="•"/>
            </a:pPr>
            <a:r>
              <a:rPr lang="en-US" smtClean="0">
                <a:solidFill>
                  <a:srgbClr val="084081"/>
                </a:solidFill>
              </a:rPr>
              <a:t>They have fathers and mothers whose hearts are drawn to them</a:t>
            </a:r>
          </a:p>
          <a:p>
            <a:pPr marL="723900" lvl="1" indent="-277813" eaLnBrk="1" hangingPunct="1">
              <a:spcBef>
                <a:spcPct val="20000"/>
              </a:spcBef>
              <a:buClr>
                <a:srgbClr val="084081"/>
              </a:buClr>
              <a:buFontTx/>
              <a:buChar char="•"/>
            </a:pPr>
            <a:r>
              <a:rPr lang="en-US" smtClean="0">
                <a:solidFill>
                  <a:srgbClr val="084081"/>
                </a:solidFill>
              </a:rPr>
              <a:t>Their hearts are drawn to their parents</a:t>
            </a:r>
          </a:p>
          <a:p>
            <a:pPr eaLnBrk="1" hangingPunct="1">
              <a:spcBef>
                <a:spcPct val="0"/>
              </a:spcBef>
            </a:pPr>
            <a:endParaRPr lang="en-US" smtClean="0">
              <a:ea typeface="ＭＳ Ｐゴシック" pitchFamily="-84" charset="-128"/>
            </a:endParaRPr>
          </a:p>
          <a:p>
            <a:pPr eaLnBrk="1" hangingPunct="1">
              <a:spcBef>
                <a:spcPct val="0"/>
              </a:spcBef>
            </a:pPr>
            <a:endParaRPr lang="en-US" smtClean="0">
              <a:ea typeface="ＭＳ Ｐゴシック" pitchFamily="-8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52A9ED64-974F-4894-8270-0D33D2659143}"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smtClean="0">
                <a:ea typeface="ＭＳ Ｐゴシック" pitchFamily="-84" charset="-128"/>
              </a:rPr>
              <a:t>Briefly tell Pastor Don MacLafferty’s story: At this time in his ministry, Don was not investing one-on-one time with his children. His life was focused on what God was doing in the church rather than what God was yearning to do in his home. </a:t>
            </a:r>
          </a:p>
          <a:p>
            <a:pPr eaLnBrk="1" hangingPunct="1">
              <a:spcBef>
                <a:spcPct val="0"/>
              </a:spcBef>
              <a:buFontTx/>
              <a:buChar char="•"/>
            </a:pPr>
            <a:r>
              <a:rPr lang="en-US" sz="1100" smtClean="0">
                <a:ea typeface="ＭＳ Ｐゴシック" pitchFamily="-84" charset="-128"/>
              </a:rPr>
              <a:t>young successful pastor in church building project </a:t>
            </a:r>
          </a:p>
          <a:p>
            <a:pPr eaLnBrk="1" hangingPunct="1">
              <a:spcBef>
                <a:spcPct val="0"/>
              </a:spcBef>
              <a:buFontTx/>
              <a:buChar char="•"/>
            </a:pPr>
            <a:r>
              <a:rPr lang="en-US" sz="1100" smtClean="0">
                <a:ea typeface="ＭＳ Ｐゴシック" pitchFamily="-84" charset="-128"/>
              </a:rPr>
              <a:t>wintry night – came home for supper then off to building committee meeting </a:t>
            </a:r>
          </a:p>
          <a:p>
            <a:pPr eaLnBrk="1" hangingPunct="1">
              <a:spcBef>
                <a:spcPct val="0"/>
              </a:spcBef>
              <a:buFontTx/>
              <a:buChar char="•"/>
            </a:pPr>
            <a:r>
              <a:rPr lang="en-US" sz="1100" smtClean="0">
                <a:ea typeface="ＭＳ Ｐゴシック" pitchFamily="-84" charset="-128"/>
              </a:rPr>
              <a:t>said “Bye!” – Julie and Jason (ages 3 and 7) cried, “Daddy, stay home with us.” </a:t>
            </a:r>
          </a:p>
          <a:p>
            <a:pPr eaLnBrk="1" hangingPunct="1">
              <a:spcBef>
                <a:spcPct val="0"/>
              </a:spcBef>
              <a:buFontTx/>
              <a:buChar char="•"/>
            </a:pPr>
            <a:r>
              <a:rPr lang="en-US" sz="1100" smtClean="0">
                <a:ea typeface="ＭＳ Ｐゴシック" pitchFamily="-84" charset="-128"/>
              </a:rPr>
              <a:t>“Can’t stay. Made a promise. Gotta go.” </a:t>
            </a:r>
          </a:p>
          <a:p>
            <a:pPr eaLnBrk="1" hangingPunct="1">
              <a:spcBef>
                <a:spcPct val="0"/>
              </a:spcBef>
              <a:buFontTx/>
              <a:buChar char="•"/>
            </a:pPr>
            <a:r>
              <a:rPr lang="en-US" sz="1100" smtClean="0">
                <a:ea typeface="ＭＳ Ｐゴシック" pitchFamily="-84" charset="-128"/>
              </a:rPr>
              <a:t>They clung to Don’s neck, crying, “Daddy, you never play with us.” </a:t>
            </a:r>
          </a:p>
          <a:p>
            <a:pPr eaLnBrk="1" hangingPunct="1">
              <a:spcBef>
                <a:spcPct val="0"/>
              </a:spcBef>
              <a:buFontTx/>
              <a:buChar char="•"/>
            </a:pPr>
            <a:r>
              <a:rPr lang="en-US" sz="1100" smtClean="0">
                <a:ea typeface="ＭＳ Ｐゴシック" pitchFamily="-84" charset="-128"/>
              </a:rPr>
              <a:t>Don pried their little fingers from his neck, felt no remorse, said goodbye and left. </a:t>
            </a:r>
          </a:p>
          <a:p>
            <a:pPr eaLnBrk="1" hangingPunct="1">
              <a:spcBef>
                <a:spcPct val="0"/>
              </a:spcBef>
              <a:buFontTx/>
              <a:buChar char="•"/>
            </a:pPr>
            <a:r>
              <a:rPr lang="en-US" sz="1100" smtClean="0">
                <a:ea typeface="ＭＳ Ｐゴシック" pitchFamily="-84" charset="-128"/>
              </a:rPr>
              <a:t>Walking across the road to the church God got through to him. </a:t>
            </a:r>
          </a:p>
          <a:p>
            <a:pPr eaLnBrk="1" hangingPunct="1">
              <a:spcBef>
                <a:spcPct val="0"/>
              </a:spcBef>
              <a:buFontTx/>
              <a:buChar char="•"/>
            </a:pPr>
            <a:r>
              <a:rPr lang="en-US" sz="1100" smtClean="0">
                <a:ea typeface="ＭＳ Ｐゴシック" pitchFamily="-84" charset="-128"/>
              </a:rPr>
              <a:t>Stood in the middle of the street, looking back and forth from the lighted church to his home. </a:t>
            </a:r>
          </a:p>
          <a:p>
            <a:pPr eaLnBrk="1" hangingPunct="1">
              <a:spcBef>
                <a:spcPct val="0"/>
              </a:spcBef>
              <a:buFontTx/>
              <a:buChar char="•"/>
            </a:pPr>
            <a:r>
              <a:rPr lang="en-US" sz="1100" smtClean="0">
                <a:ea typeface="ＭＳ Ｐゴシック" pitchFamily="-84" charset="-128"/>
              </a:rPr>
              <a:t>God said, “When I come, I won’t ask you about the new church you built. I won’t ask you how many members joined your church. I will ask you “Where are Julie and Jason?” </a:t>
            </a:r>
          </a:p>
          <a:p>
            <a:pPr eaLnBrk="1" hangingPunct="1">
              <a:spcBef>
                <a:spcPct val="0"/>
              </a:spcBef>
              <a:buFontTx/>
              <a:buChar char="•"/>
            </a:pPr>
            <a:r>
              <a:rPr lang="en-US" sz="1100" smtClean="0">
                <a:ea typeface="ＭＳ Ｐゴシック" pitchFamily="-84" charset="-128"/>
              </a:rPr>
              <a:t>God called this Daddy’s heart back to his children. </a:t>
            </a:r>
          </a:p>
          <a:p>
            <a:pPr eaLnBrk="1" hangingPunct="1">
              <a:spcBef>
                <a:spcPct val="0"/>
              </a:spcBef>
              <a:buFontTx/>
              <a:buChar char="•"/>
            </a:pPr>
            <a:r>
              <a:rPr lang="en-US" sz="1100" smtClean="0">
                <a:ea typeface="ＭＳ Ｐゴシック" pitchFamily="-84" charset="-128"/>
              </a:rPr>
              <a:t>This experience sent Don on a journey to seek God’s will. </a:t>
            </a:r>
          </a:p>
          <a:p>
            <a:pPr eaLnBrk="1" hangingPunct="1">
              <a:spcBef>
                <a:spcPct val="0"/>
              </a:spcBef>
              <a:buFontTx/>
              <a:buChar char="•"/>
            </a:pPr>
            <a:r>
              <a:rPr lang="en-US" sz="1100" smtClean="0">
                <a:ea typeface="ＭＳ Ｐゴシック" pitchFamily="-84" charset="-128"/>
              </a:rPr>
              <a:t>Don discovered God’s dreams for his own children and for all the children in His care. </a:t>
            </a:r>
          </a:p>
          <a:p>
            <a:pPr eaLnBrk="1" hangingPunct="1">
              <a:spcBef>
                <a:spcPct val="0"/>
              </a:spcBef>
              <a:buFontTx/>
              <a:buChar char="•"/>
            </a:pPr>
            <a:r>
              <a:rPr lang="en-US" sz="1100" smtClean="0">
                <a:ea typeface="ＭＳ Ｐゴシック" pitchFamily="-84" charset="-128"/>
              </a:rPr>
              <a:t>The vision for Kids in Discipleship was clear to him --Need to call the hearts of parents back to their children --Need to equip parents to be the primary spiritual mentor of their own children to fulfill God’s dreams for them.</a:t>
            </a:r>
          </a:p>
          <a:p>
            <a:pPr eaLnBrk="1" hangingPunct="1">
              <a:spcBef>
                <a:spcPct val="0"/>
              </a:spcBef>
            </a:pPr>
            <a:endParaRPr lang="en-US" sz="1100" smtClean="0">
              <a:ea typeface="ＭＳ Ｐゴシック" pitchFamily="-84" charset="-128"/>
            </a:endParaRPr>
          </a:p>
          <a:p>
            <a:pPr eaLnBrk="1" hangingPunct="1">
              <a:spcBef>
                <a:spcPct val="0"/>
              </a:spcBef>
            </a:pPr>
            <a:r>
              <a:rPr lang="en-US" sz="1100" smtClean="0">
                <a:ea typeface="ＭＳ Ｐゴシック" pitchFamily="-84" charset="-128"/>
              </a:rPr>
              <a:t>Consider putting in a picture of your own and personalizing the K.I.D. Vision as it relates to your and your children.</a:t>
            </a:r>
          </a:p>
        </p:txBody>
      </p:sp>
      <p:sp>
        <p:nvSpPr>
          <p:cNvPr id="30724" name="Slide Number Placeholder 3"/>
          <p:cNvSpPr>
            <a:spLocks noGrp="1"/>
          </p:cNvSpPr>
          <p:nvPr>
            <p:ph type="sldNum" sz="quarter" idx="5"/>
          </p:nvPr>
        </p:nvSpPr>
        <p:spPr bwMode="auto">
          <a:noFill/>
          <a:ln>
            <a:miter lim="800000"/>
            <a:headEnd/>
            <a:tailEnd/>
          </a:ln>
        </p:spPr>
        <p:txBody>
          <a:bodyPr/>
          <a:lstStyle/>
          <a:p>
            <a:fld id="{8C59E2D4-45AF-4772-ADD0-C4E32B9B7BE2}"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Invite a volunteer to read Deuteronomy 6:4-7. </a:t>
            </a:r>
          </a:p>
          <a:p>
            <a:pPr eaLnBrk="1" hangingPunct="1">
              <a:spcBef>
                <a:spcPct val="0"/>
              </a:spcBef>
            </a:pPr>
            <a:r>
              <a:rPr lang="en-US" smtClean="0">
                <a:ea typeface="ＭＳ Ｐゴシック" pitchFamily="-84" charset="-128"/>
              </a:rPr>
              <a:t>Ask: “What is God’s dream for children?”</a:t>
            </a:r>
          </a:p>
          <a:p>
            <a:pPr marL="723900" lvl="1" indent="-277813" eaLnBrk="1" hangingPunct="1">
              <a:spcBef>
                <a:spcPct val="20000"/>
              </a:spcBef>
              <a:buClr>
                <a:srgbClr val="084081"/>
              </a:buClr>
              <a:buFontTx/>
              <a:buChar char="•"/>
            </a:pPr>
            <a:r>
              <a:rPr lang="en-US" smtClean="0">
                <a:solidFill>
                  <a:srgbClr val="084081"/>
                </a:solidFill>
              </a:rPr>
              <a:t>Spiritually mentored by their parents</a:t>
            </a:r>
          </a:p>
          <a:p>
            <a:pPr marL="723900" lvl="1" indent="-277813" eaLnBrk="1" hangingPunct="1">
              <a:spcBef>
                <a:spcPct val="20000"/>
              </a:spcBef>
              <a:buClr>
                <a:srgbClr val="084081"/>
              </a:buClr>
              <a:buFontTx/>
              <a:buChar char="•"/>
            </a:pPr>
            <a:r>
              <a:rPr lang="en-US" smtClean="0">
                <a:solidFill>
                  <a:srgbClr val="084081"/>
                </a:solidFill>
              </a:rPr>
              <a:t>Love the Lord with all their hearts</a:t>
            </a:r>
          </a:p>
          <a:p>
            <a:pPr marL="723900" lvl="1" indent="-277813" eaLnBrk="1" hangingPunct="1">
              <a:spcBef>
                <a:spcPct val="20000"/>
              </a:spcBef>
              <a:buClr>
                <a:srgbClr val="084081"/>
              </a:buClr>
              <a:buFontTx/>
              <a:buChar char="•"/>
            </a:pPr>
            <a:r>
              <a:rPr lang="en-US" smtClean="0">
                <a:solidFill>
                  <a:srgbClr val="084081"/>
                </a:solidFill>
              </a:rPr>
              <a:t>Obey God’s commandments</a:t>
            </a:r>
          </a:p>
          <a:p>
            <a:pPr eaLnBrk="1" hangingPunct="1">
              <a:spcBef>
                <a:spcPct val="0"/>
              </a:spcBef>
            </a:pPr>
            <a:endParaRPr lang="en-US" smtClean="0">
              <a:ea typeface="ＭＳ Ｐゴシック" pitchFamily="-84" charset="-128"/>
            </a:endParaRPr>
          </a:p>
          <a:p>
            <a:pPr eaLnBrk="1" hangingPunct="1">
              <a:spcBef>
                <a:spcPct val="0"/>
              </a:spcBef>
            </a:pPr>
            <a:endParaRPr lang="en-US" smtClean="0">
              <a:ea typeface="ＭＳ Ｐゴシック" pitchFamily="-8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466FA02B-B53D-4085-9637-2C634A8E68FD}"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445C109-B6E8-409F-AA12-8C0E06C7495D}" type="datetime1">
              <a:rPr lang="en-US"/>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1265D5-89CA-47B0-82FF-66E9F30AA6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42DC6C9-A634-45F7-A004-1020BCAADD9E}" type="datetime1">
              <a:rPr lang="en-US"/>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46D822-C951-4E10-9E88-1EB1FED483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27A238-3AC0-41D1-83DC-ADA013AD10CB}" type="datetime1">
              <a:rPr lang="en-US"/>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0568D1-1CD2-431D-92B7-BEE6904BDA9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D7EE2B-EBFA-4880-AE86-A44A162A5E30}" type="datetime1">
              <a:rPr lang="en-US"/>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D7F68E-2A9C-418A-B61F-24CDB2B0AC8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4DA6C3-D626-457A-8A30-ED5110A1AB2E}" type="datetime1">
              <a:rPr lang="en-US"/>
              <a:pPr/>
              <a:t>7/10/2012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AF76ED-04A4-4254-9EC8-5E20C4E0480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318CAB5-690D-4704-9145-23CD42610373}" type="datetime1">
              <a:rPr lang="en-US"/>
              <a:pPr/>
              <a:t>7/10/2012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669E65A-AF40-41E8-AA9E-7312CB231F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FC160BA-2B26-4330-BB7D-FD4FE5CCA2E2}" type="datetime1">
              <a:rPr lang="en-US"/>
              <a:pPr/>
              <a:t>7/10/2012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45C836-7D97-4548-9BC1-F9E2B2FE295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7E783EE-CB4D-4C52-B6B4-57AC8F71FE27}" type="datetime1">
              <a:rPr lang="en-US"/>
              <a:pPr/>
              <a:t>7/10/2012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96F09A9-0CB2-4B30-ACE0-5FEC9F2857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1958BFB-6A97-4BE2-B59C-274DC67DC4B0}" type="datetime1">
              <a:rPr lang="en-US"/>
              <a:pPr/>
              <a:t>7/10/2012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99AA1AC-0D8A-4F13-BE49-764111BDC6E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A46DE88-EFA9-47AA-B31F-34779FAC6375}" type="datetime1">
              <a:rPr lang="en-US"/>
              <a:pPr/>
              <a:t>7/10/2012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1CE3A6-870B-4500-A004-F66DD66427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77605B-DABC-4033-8E7E-798033DE1038}" type="datetime1">
              <a:rPr lang="en-US"/>
              <a:pPr/>
              <a:t>7/10/2012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A3CBA-8C90-432A-82EA-70241908B96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4" charset="0"/>
              </a:defRPr>
            </a:lvl1pPr>
          </a:lstStyle>
          <a:p>
            <a:fld id="{F660ABB7-FD2B-4F3D-8D6D-052B9185607C}" type="datetime1">
              <a:rPr lang="en-US"/>
              <a:pPr/>
              <a:t>7/10/2012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4" charset="0"/>
              </a:defRPr>
            </a:lvl1pPr>
          </a:lstStyle>
          <a:p>
            <a:fld id="{821501EB-CC3C-45A2-AEA8-245AE455A4C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685800" y="304800"/>
            <a:ext cx="7848600" cy="923925"/>
          </a:xfrm>
          <a:prstGeom prst="rect">
            <a:avLst/>
          </a:prstGeom>
          <a:noFill/>
          <a:ln w="9525">
            <a:noFill/>
            <a:miter lim="800000"/>
            <a:headEnd/>
            <a:tailEnd/>
          </a:ln>
        </p:spPr>
        <p:txBody>
          <a:bodyPr>
            <a:spAutoFit/>
          </a:bodyPr>
          <a:lstStyle/>
          <a:p>
            <a:pPr algn="ctr"/>
            <a:r>
              <a:rPr lang="en-US" sz="5400" b="1">
                <a:latin typeface="Gill Sans MT" pitchFamily="-84" charset="0"/>
              </a:rPr>
              <a:t>Own  Vision</a:t>
            </a:r>
          </a:p>
        </p:txBody>
      </p:sp>
      <p:pic>
        <p:nvPicPr>
          <p:cNvPr id="6" name="Picture 5" descr="iStock_000007125342Large.jpg"/>
          <p:cNvPicPr>
            <a:picLocks noChangeAspect="1"/>
          </p:cNvPicPr>
          <p:nvPr/>
        </p:nvPicPr>
        <p:blipFill>
          <a:blip r:embed="rId3" cstate="print"/>
          <a:stretch>
            <a:fillRect/>
          </a:stretch>
        </p:blipFill>
        <p:spPr>
          <a:xfrm>
            <a:off x="1828800" y="1676400"/>
            <a:ext cx="5486401" cy="3657600"/>
          </a:xfrm>
          <a:prstGeom prst="rect">
            <a:avLst/>
          </a:prstGeom>
          <a:solidFill>
            <a:srgbClr val="FFFFFF">
              <a:shade val="85000"/>
            </a:srgbClr>
          </a:solidFill>
          <a:ln w="1905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pPr eaLnBrk="1" hangingPunct="1"/>
            <a:r>
              <a:rPr lang="en-US" smtClean="0">
                <a:ea typeface="ＭＳ Ｐゴシック" pitchFamily="-84" charset="-128"/>
              </a:rPr>
              <a:t>The Carter Family</a:t>
            </a:r>
          </a:p>
        </p:txBody>
      </p:sp>
      <p:pic>
        <p:nvPicPr>
          <p:cNvPr id="31747" name="Content Placeholder 4" descr="\\Mybookworld\public\ADMINISTRATIVE\Staff\Volunteers\Carter, Gerard\Carter Fam pic.jpg"/>
          <p:cNvPicPr>
            <a:picLocks noGrp="1"/>
          </p:cNvPicPr>
          <p:nvPr>
            <p:ph idx="1"/>
          </p:nvPr>
        </p:nvPicPr>
        <p:blipFill>
          <a:blip r:embed="rId2" cstate="print"/>
          <a:srcRect/>
          <a:stretch>
            <a:fillRect/>
          </a:stretch>
        </p:blipFill>
        <p:spPr>
          <a:xfrm>
            <a:off x="2516188" y="1600200"/>
            <a:ext cx="4111625"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33600" y="838200"/>
            <a:ext cx="4572000" cy="461963"/>
          </a:xfrm>
          <a:prstGeom prst="rect">
            <a:avLst/>
          </a:prstGeom>
          <a:noFill/>
          <a:ln w="9525">
            <a:noFill/>
            <a:miter lim="800000"/>
            <a:headEnd/>
            <a:tailEnd/>
          </a:ln>
        </p:spPr>
        <p:txBody>
          <a:bodyPr>
            <a:spAutoFit/>
          </a:bodyPr>
          <a:lstStyle/>
          <a:p>
            <a:pPr algn="ctr"/>
            <a:r>
              <a:rPr lang="en-US" sz="2400" b="1">
                <a:solidFill>
                  <a:srgbClr val="005288"/>
                </a:solidFill>
                <a:latin typeface="Gill Sans MT" pitchFamily="-84" charset="0"/>
              </a:rPr>
              <a:t>Deuteronomy 6:4-7</a:t>
            </a:r>
          </a:p>
        </p:txBody>
      </p:sp>
      <p:sp>
        <p:nvSpPr>
          <p:cNvPr id="32771" name="Rectangle 3"/>
          <p:cNvSpPr>
            <a:spLocks noChangeArrowheads="1"/>
          </p:cNvSpPr>
          <p:nvPr/>
        </p:nvSpPr>
        <p:spPr bwMode="auto">
          <a:xfrm>
            <a:off x="609600" y="1371600"/>
            <a:ext cx="8001000" cy="5140325"/>
          </a:xfrm>
          <a:prstGeom prst="rect">
            <a:avLst/>
          </a:prstGeom>
          <a:noFill/>
          <a:ln w="9525">
            <a:noFill/>
            <a:miter lim="800000"/>
            <a:headEnd/>
            <a:tailEnd/>
          </a:ln>
        </p:spPr>
        <p:txBody>
          <a:bodyPr>
            <a:spAutoFit/>
          </a:bodyPr>
          <a:lstStyle/>
          <a:p>
            <a:r>
              <a:rPr lang="en-US" sz="2400" b="1">
                <a:latin typeface="Gill Sans MT" pitchFamily="-84" charset="0"/>
              </a:rPr>
              <a:t>Hear, O Israel:  The LORD our God, the Lord is one.</a:t>
            </a:r>
          </a:p>
          <a:p>
            <a:endParaRPr lang="en-US" sz="2400" b="1">
              <a:latin typeface="Gill Sans MT" pitchFamily="-84" charset="0"/>
            </a:endParaRPr>
          </a:p>
          <a:p>
            <a:r>
              <a:rPr lang="en-US" sz="2400" b="1">
                <a:solidFill>
                  <a:srgbClr val="008DA8"/>
                </a:solidFill>
                <a:latin typeface="Gill Sans MT" pitchFamily="-84" charset="0"/>
              </a:rPr>
              <a:t>Love the LORD your God with all your heart and with all your soul and with all your strength. </a:t>
            </a:r>
          </a:p>
          <a:p>
            <a:r>
              <a:rPr lang="en-US" sz="2400" b="1">
                <a:latin typeface="Gill Sans MT" pitchFamily="-84" charset="0"/>
              </a:rPr>
              <a:t> </a:t>
            </a:r>
          </a:p>
          <a:p>
            <a:r>
              <a:rPr lang="en-US" sz="2400" b="1">
                <a:latin typeface="Gill Sans MT" pitchFamily="-84" charset="0"/>
              </a:rPr>
              <a:t>These commandments I give you today are to be upon your hearts.</a:t>
            </a:r>
          </a:p>
          <a:p>
            <a:endParaRPr lang="en-US" sz="2400" b="1">
              <a:latin typeface="Gill Sans MT" pitchFamily="-84" charset="0"/>
            </a:endParaRPr>
          </a:p>
          <a:p>
            <a:r>
              <a:rPr lang="en-US" sz="2800" b="1">
                <a:solidFill>
                  <a:srgbClr val="008DA8"/>
                </a:solidFill>
                <a:latin typeface="Gill Sans MT" pitchFamily="-84" charset="0"/>
              </a:rPr>
              <a:t>Impress them on your children.  Talk about them when you sit at home and when you walk along the road, when you lie down and when you get up.</a:t>
            </a:r>
          </a:p>
          <a:p>
            <a:pPr algn="ctr"/>
            <a:endParaRPr lang="en-US" sz="2400" b="1">
              <a:latin typeface="Gill Sans MT" pitchFamily="-84" charset="0"/>
            </a:endParaRPr>
          </a:p>
        </p:txBody>
      </p:sp>
      <p:sp>
        <p:nvSpPr>
          <p:cNvPr id="32772" name="TextBox 4"/>
          <p:cNvSpPr txBox="1">
            <a:spLocks noChangeArrowheads="1"/>
          </p:cNvSpPr>
          <p:nvPr/>
        </p:nvSpPr>
        <p:spPr bwMode="auto">
          <a:xfrm>
            <a:off x="228600" y="152400"/>
            <a:ext cx="8458200" cy="923925"/>
          </a:xfrm>
          <a:prstGeom prst="rect">
            <a:avLst/>
          </a:prstGeom>
          <a:noFill/>
          <a:ln w="9525">
            <a:noFill/>
            <a:miter lim="800000"/>
            <a:headEnd/>
            <a:tailEnd/>
          </a:ln>
        </p:spPr>
        <p:txBody>
          <a:bodyPr>
            <a:spAutoFit/>
          </a:bodyPr>
          <a:lstStyle/>
          <a:p>
            <a:pPr algn="ctr"/>
            <a:r>
              <a:rPr lang="en-US" sz="3600" b="1">
                <a:latin typeface="Gill Sans MT" pitchFamily="-84" charset="0"/>
              </a:rPr>
              <a:t>What are God’s dreams for children?</a:t>
            </a:r>
          </a:p>
          <a:p>
            <a:pPr algn="ctr"/>
            <a:endParaRPr lang="en-US">
              <a:latin typeface="Gill Sans MT" pitchFamily="-8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143000" y="762000"/>
            <a:ext cx="6934200" cy="1816100"/>
          </a:xfrm>
          <a:prstGeom prst="rect">
            <a:avLst/>
          </a:prstGeom>
          <a:noFill/>
          <a:ln w="9525">
            <a:noFill/>
            <a:miter lim="800000"/>
            <a:headEnd/>
            <a:tailEnd/>
          </a:ln>
        </p:spPr>
        <p:txBody>
          <a:bodyPr>
            <a:spAutoFit/>
          </a:bodyPr>
          <a:lstStyle/>
          <a:p>
            <a:pPr algn="ctr"/>
            <a:r>
              <a:rPr lang="en-US" sz="3600" b="1">
                <a:latin typeface="Gill Sans MT" pitchFamily="-84" charset="0"/>
              </a:rPr>
              <a:t>Who has God called to be the </a:t>
            </a:r>
          </a:p>
          <a:p>
            <a:pPr algn="ctr"/>
            <a:r>
              <a:rPr lang="en-US" sz="4000" b="1">
                <a:latin typeface="Gill Sans MT" pitchFamily="-84" charset="0"/>
              </a:rPr>
              <a:t>PRIMARY</a:t>
            </a:r>
          </a:p>
          <a:p>
            <a:pPr algn="ctr"/>
            <a:r>
              <a:rPr lang="en-US" sz="3600" b="1">
                <a:latin typeface="Gill Sans MT" pitchFamily="-84" charset="0"/>
              </a:rPr>
              <a:t>disciplers of children?</a:t>
            </a:r>
          </a:p>
        </p:txBody>
      </p:sp>
      <p:sp>
        <p:nvSpPr>
          <p:cNvPr id="4" name="TextBox 3"/>
          <p:cNvSpPr>
            <a:spLocks noChangeArrowheads="1"/>
          </p:cNvSpPr>
          <p:nvPr/>
        </p:nvSpPr>
        <p:spPr bwMode="auto">
          <a:xfrm>
            <a:off x="1524000" y="3657600"/>
            <a:ext cx="6172200" cy="1123950"/>
          </a:xfrm>
          <a:prstGeom prst="roundRect">
            <a:avLst>
              <a:gd name="adj" fmla="val 16667"/>
            </a:avLst>
          </a:prstGeom>
          <a:solidFill>
            <a:srgbClr val="6C217F"/>
          </a:solidFill>
          <a:ln w="9525">
            <a:noFill/>
            <a:round/>
            <a:headEnd/>
            <a:tailEnd/>
          </a:ln>
          <a:effectLst>
            <a:outerShdw blurRad="63500" dist="23000" dir="5400000" rotWithShape="0">
              <a:srgbClr val="000000">
                <a:alpha val="34998"/>
              </a:srgbClr>
            </a:outerShdw>
          </a:effectLst>
        </p:spPr>
        <p:txBody>
          <a:bodyPr>
            <a:spAutoFit/>
          </a:bodyPr>
          <a:lstStyle/>
          <a:p>
            <a:pPr algn="ctr" fontAlgn="auto">
              <a:spcBef>
                <a:spcPts val="0"/>
              </a:spcBef>
              <a:spcAft>
                <a:spcPts val="0"/>
              </a:spcAft>
              <a:defRPr/>
            </a:pPr>
            <a:r>
              <a:rPr lang="en-US" sz="6000" b="1" dirty="0">
                <a:solidFill>
                  <a:srgbClr val="FFFFFF"/>
                </a:solidFill>
                <a:latin typeface="Gill Sans MT" charset="0"/>
                <a:ea typeface="+mn-ea"/>
              </a:rPr>
              <a:t>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2438400"/>
            <a:ext cx="4876800" cy="2092325"/>
          </a:xfrm>
          <a:prstGeom prst="rect">
            <a:avLst/>
          </a:prstGeom>
          <a:noFill/>
          <a:ln w="9525">
            <a:noFill/>
            <a:miter lim="800000"/>
            <a:headEnd/>
            <a:tailEnd/>
          </a:ln>
        </p:spPr>
        <p:txBody>
          <a:bodyPr>
            <a:spAutoFit/>
          </a:bodyPr>
          <a:lstStyle/>
          <a:p>
            <a:endParaRPr lang="en-US" sz="3200" b="1">
              <a:latin typeface="Gill Sans MT" pitchFamily="-84" charset="0"/>
            </a:endParaRPr>
          </a:p>
          <a:p>
            <a:r>
              <a:rPr lang="en-US" sz="4000" b="1" i="1">
                <a:solidFill>
                  <a:schemeClr val="tx2"/>
                </a:solidFill>
                <a:latin typeface="Gill Sans MT" pitchFamily="-84" charset="0"/>
              </a:rPr>
              <a:t>Every child a disciple </a:t>
            </a:r>
            <a:br>
              <a:rPr lang="en-US" sz="4000" b="1" i="1">
                <a:solidFill>
                  <a:schemeClr val="tx2"/>
                </a:solidFill>
                <a:latin typeface="Gill Sans MT" pitchFamily="-84" charset="0"/>
              </a:rPr>
            </a:br>
            <a:r>
              <a:rPr lang="en-US" sz="4000" b="1" i="1">
                <a:solidFill>
                  <a:schemeClr val="tx2"/>
                </a:solidFill>
                <a:latin typeface="Gill Sans MT" pitchFamily="-84" charset="0"/>
              </a:rPr>
              <a:t>of Jesus Christ!</a:t>
            </a:r>
          </a:p>
          <a:p>
            <a:endParaRPr lang="en-US">
              <a:latin typeface="Gill Sans MT" pitchFamily="-84" charset="0"/>
            </a:endParaRPr>
          </a:p>
        </p:txBody>
      </p:sp>
      <p:sp>
        <p:nvSpPr>
          <p:cNvPr id="36867" name="Rectangle 2"/>
          <p:cNvSpPr>
            <a:spLocks noChangeArrowheads="1"/>
          </p:cNvSpPr>
          <p:nvPr/>
        </p:nvSpPr>
        <p:spPr bwMode="auto">
          <a:xfrm>
            <a:off x="609600" y="1143000"/>
            <a:ext cx="3825875" cy="646113"/>
          </a:xfrm>
          <a:prstGeom prst="rect">
            <a:avLst/>
          </a:prstGeom>
          <a:noFill/>
          <a:ln w="9525">
            <a:noFill/>
            <a:miter lim="800000"/>
            <a:headEnd/>
            <a:tailEnd/>
          </a:ln>
        </p:spPr>
        <p:txBody>
          <a:bodyPr wrap="none">
            <a:spAutoFit/>
          </a:bodyPr>
          <a:lstStyle/>
          <a:p>
            <a:pPr algn="ctr"/>
            <a:r>
              <a:rPr lang="en-US" sz="3600" b="1">
                <a:solidFill>
                  <a:srgbClr val="000000"/>
                </a:solidFill>
                <a:latin typeface="Gill Sans MT" pitchFamily="-84" charset="0"/>
              </a:rPr>
              <a:t>The K.I.D. Vision:</a:t>
            </a:r>
          </a:p>
        </p:txBody>
      </p:sp>
      <p:pic>
        <p:nvPicPr>
          <p:cNvPr id="21509" name="Picture 5" descr="Z:\KID graphics\KID Photos for Marketing\Royalty-free usable images\5811361.jpg"/>
          <p:cNvPicPr>
            <a:picLocks noChangeAspect="1" noChangeArrowheads="1"/>
          </p:cNvPicPr>
          <p:nvPr/>
        </p:nvPicPr>
        <p:blipFill>
          <a:blip r:embed="rId3" cstate="print"/>
          <a:srcRect/>
          <a:stretch>
            <a:fillRect/>
          </a:stretch>
        </p:blipFill>
        <p:spPr bwMode="auto">
          <a:xfrm>
            <a:off x="5410200" y="738274"/>
            <a:ext cx="3124200" cy="47481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457200" y="914400"/>
            <a:ext cx="8156575" cy="646113"/>
          </a:xfrm>
          <a:prstGeom prst="rect">
            <a:avLst/>
          </a:prstGeom>
          <a:noFill/>
          <a:ln w="9525">
            <a:noFill/>
            <a:miter lim="800000"/>
            <a:headEnd/>
            <a:tailEnd/>
          </a:ln>
        </p:spPr>
        <p:txBody>
          <a:bodyPr wrap="none">
            <a:spAutoFit/>
          </a:bodyPr>
          <a:lstStyle/>
          <a:p>
            <a:pPr algn="ctr"/>
            <a:r>
              <a:rPr lang="en-US" sz="3600" b="1">
                <a:latin typeface="Gill Sans MT" pitchFamily="-84" charset="0"/>
              </a:rPr>
              <a:t>How Do Churches Implement K.I.D.?</a:t>
            </a:r>
          </a:p>
        </p:txBody>
      </p:sp>
      <p:grpSp>
        <p:nvGrpSpPr>
          <p:cNvPr id="38915" name="Group 11"/>
          <p:cNvGrpSpPr>
            <a:grpSpLocks/>
          </p:cNvGrpSpPr>
          <p:nvPr/>
        </p:nvGrpSpPr>
        <p:grpSpPr bwMode="auto">
          <a:xfrm>
            <a:off x="152400" y="2819400"/>
            <a:ext cx="8915400" cy="2438400"/>
            <a:chOff x="76200" y="1752600"/>
            <a:chExt cx="8915400" cy="2438400"/>
          </a:xfrm>
        </p:grpSpPr>
        <p:sp>
          <p:nvSpPr>
            <p:cNvPr id="38916" name="AutoShape 15"/>
            <p:cNvSpPr>
              <a:spLocks noChangeArrowheads="1"/>
            </p:cNvSpPr>
            <p:nvPr/>
          </p:nvSpPr>
          <p:spPr bwMode="auto">
            <a:xfrm>
              <a:off x="76200" y="1752600"/>
              <a:ext cx="8915400" cy="2438400"/>
            </a:xfrm>
            <a:prstGeom prst="flowChartAlternateProcess">
              <a:avLst/>
            </a:prstGeom>
            <a:solidFill>
              <a:srgbClr val="005288"/>
            </a:solidFill>
            <a:ln w="9525">
              <a:noFill/>
              <a:miter lim="800000"/>
              <a:headEnd/>
              <a:tailEnd/>
            </a:ln>
          </p:spPr>
          <p:txBody>
            <a:bodyPr lIns="0" rIns="0"/>
            <a:lstStyle/>
            <a:p>
              <a:pPr algn="ctr"/>
              <a:r>
                <a:rPr lang="en-US" sz="3200" b="1">
                  <a:solidFill>
                    <a:schemeClr val="bg1"/>
                  </a:solidFill>
                  <a:latin typeface="Gill Sans MT" pitchFamily="-84" charset="0"/>
                </a:rPr>
                <a:t>PRAYER</a:t>
              </a:r>
            </a:p>
          </p:txBody>
        </p:sp>
        <p:sp>
          <p:nvSpPr>
            <p:cNvPr id="38917" name="AutoShape 18"/>
            <p:cNvSpPr>
              <a:spLocks noChangeArrowheads="1"/>
            </p:cNvSpPr>
            <p:nvPr/>
          </p:nvSpPr>
          <p:spPr bwMode="auto">
            <a:xfrm>
              <a:off x="228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84" charset="0"/>
                </a:rPr>
                <a:t>Prepare the Church</a:t>
              </a:r>
            </a:p>
          </p:txBody>
        </p:sp>
        <p:sp>
          <p:nvSpPr>
            <p:cNvPr id="38918" name="AutoShape 19"/>
            <p:cNvSpPr>
              <a:spLocks noChangeArrowheads="1"/>
            </p:cNvSpPr>
            <p:nvPr/>
          </p:nvSpPr>
          <p:spPr bwMode="auto">
            <a:xfrm>
              <a:off x="3276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84" charset="0"/>
                </a:rPr>
                <a:t>Equip the Parents</a:t>
              </a:r>
            </a:p>
          </p:txBody>
        </p:sp>
        <p:sp>
          <p:nvSpPr>
            <p:cNvPr id="38919" name="AutoShape 20"/>
            <p:cNvSpPr>
              <a:spLocks noChangeArrowheads="1"/>
            </p:cNvSpPr>
            <p:nvPr/>
          </p:nvSpPr>
          <p:spPr bwMode="auto">
            <a:xfrm>
              <a:off x="6324600" y="2590800"/>
              <a:ext cx="25146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84" charset="0"/>
                </a:rPr>
                <a:t>Disciple the Kids</a:t>
              </a:r>
            </a:p>
          </p:txBody>
        </p:sp>
        <p:sp>
          <p:nvSpPr>
            <p:cNvPr id="9" name="Line 16"/>
            <p:cNvSpPr>
              <a:spLocks noChangeShapeType="1"/>
            </p:cNvSpPr>
            <p:nvPr/>
          </p:nvSpPr>
          <p:spPr bwMode="auto">
            <a:xfrm>
              <a:off x="5943600" y="3124200"/>
              <a:ext cx="304800" cy="0"/>
            </a:xfrm>
            <a:prstGeom prst="line">
              <a:avLst/>
            </a:prstGeom>
            <a:noFill/>
            <a:ln w="38100">
              <a:solidFill>
                <a:srgbClr val="F79646"/>
              </a:solidFill>
              <a:round/>
              <a:headEnd/>
              <a:tailEnd type="triangle" w="med" len="med"/>
            </a:ln>
            <a:effectLst>
              <a:outerShdw blurRad="63500" dist="23000" dir="5400000" rotWithShape="0">
                <a:srgbClr val="000000">
                  <a:alpha val="34998"/>
                </a:srgbClr>
              </a:outerShdw>
            </a:effectLst>
          </p:spPr>
          <p:txBody>
            <a:bodyPr wrap="none" anchor="ctr"/>
            <a:lstStyle/>
            <a:p>
              <a:pPr>
                <a:defRPr/>
              </a:pPr>
              <a:endParaRPr lang="en-US">
                <a:latin typeface="Arial" pitchFamily="-84" charset="0"/>
                <a:ea typeface="+mn-ea"/>
              </a:endParaRPr>
            </a:p>
          </p:txBody>
        </p:sp>
        <p:sp>
          <p:nvSpPr>
            <p:cNvPr id="11" name="Line 16"/>
            <p:cNvSpPr>
              <a:spLocks noChangeShapeType="1"/>
            </p:cNvSpPr>
            <p:nvPr/>
          </p:nvSpPr>
          <p:spPr bwMode="auto">
            <a:xfrm>
              <a:off x="2895600" y="3124200"/>
              <a:ext cx="304800" cy="0"/>
            </a:xfrm>
            <a:prstGeom prst="line">
              <a:avLst/>
            </a:prstGeom>
            <a:noFill/>
            <a:ln w="38100">
              <a:solidFill>
                <a:srgbClr val="F79646"/>
              </a:solidFill>
              <a:round/>
              <a:headEnd/>
              <a:tailEnd type="triangle" w="med" len="med"/>
            </a:ln>
            <a:effectLst>
              <a:outerShdw blurRad="63500" dist="23000" dir="5400000" rotWithShape="0">
                <a:srgbClr val="000000">
                  <a:alpha val="34998"/>
                </a:srgbClr>
              </a:outerShdw>
            </a:effectLst>
          </p:spPr>
          <p:txBody>
            <a:bodyPr wrap="none" anchor="ctr"/>
            <a:lstStyle/>
            <a:p>
              <a:pPr>
                <a:defRPr/>
              </a:pPr>
              <a:endParaRPr lang="en-US">
                <a:latin typeface="Arial" pitchFamily="-84" charset="0"/>
                <a:ea typeface="+mn-ea"/>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
          <p:cNvGrpSpPr>
            <a:grpSpLocks/>
          </p:cNvGrpSpPr>
          <p:nvPr/>
        </p:nvGrpSpPr>
        <p:grpSpPr bwMode="auto">
          <a:xfrm>
            <a:off x="76200" y="228600"/>
            <a:ext cx="8915400" cy="2438400"/>
            <a:chOff x="76200" y="1752600"/>
            <a:chExt cx="8915400" cy="2438400"/>
          </a:xfrm>
        </p:grpSpPr>
        <p:sp>
          <p:nvSpPr>
            <p:cNvPr id="40964" name="AutoShape 15"/>
            <p:cNvSpPr>
              <a:spLocks noChangeArrowheads="1"/>
            </p:cNvSpPr>
            <p:nvPr/>
          </p:nvSpPr>
          <p:spPr bwMode="auto">
            <a:xfrm>
              <a:off x="76200" y="1752600"/>
              <a:ext cx="8915400" cy="2438400"/>
            </a:xfrm>
            <a:prstGeom prst="flowChartAlternateProcess">
              <a:avLst/>
            </a:prstGeom>
            <a:solidFill>
              <a:srgbClr val="005288"/>
            </a:solidFill>
            <a:ln w="9525">
              <a:noFill/>
              <a:miter lim="800000"/>
              <a:headEnd/>
              <a:tailEnd/>
            </a:ln>
          </p:spPr>
          <p:txBody>
            <a:bodyPr lIns="0" rIns="0"/>
            <a:lstStyle/>
            <a:p>
              <a:pPr algn="ctr"/>
              <a:r>
                <a:rPr lang="en-US" sz="3200" b="1">
                  <a:solidFill>
                    <a:schemeClr val="bg1"/>
                  </a:solidFill>
                  <a:latin typeface="Gill Sans MT" pitchFamily="-84" charset="0"/>
                </a:rPr>
                <a:t>PRAYER</a:t>
              </a:r>
            </a:p>
          </p:txBody>
        </p:sp>
        <p:sp>
          <p:nvSpPr>
            <p:cNvPr id="40965" name="AutoShape 18"/>
            <p:cNvSpPr>
              <a:spLocks noChangeArrowheads="1"/>
            </p:cNvSpPr>
            <p:nvPr/>
          </p:nvSpPr>
          <p:spPr bwMode="auto">
            <a:xfrm>
              <a:off x="228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84" charset="0"/>
                </a:rPr>
                <a:t>Prepare the Church</a:t>
              </a:r>
            </a:p>
          </p:txBody>
        </p:sp>
        <p:sp>
          <p:nvSpPr>
            <p:cNvPr id="40966" name="AutoShape 19"/>
            <p:cNvSpPr>
              <a:spLocks noChangeArrowheads="1"/>
            </p:cNvSpPr>
            <p:nvPr/>
          </p:nvSpPr>
          <p:spPr bwMode="auto">
            <a:xfrm>
              <a:off x="3276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84" charset="0"/>
                </a:rPr>
                <a:t>Equip the Parents</a:t>
              </a:r>
            </a:p>
          </p:txBody>
        </p:sp>
        <p:sp>
          <p:nvSpPr>
            <p:cNvPr id="40967" name="AutoShape 20"/>
            <p:cNvSpPr>
              <a:spLocks noChangeArrowheads="1"/>
            </p:cNvSpPr>
            <p:nvPr/>
          </p:nvSpPr>
          <p:spPr bwMode="auto">
            <a:xfrm>
              <a:off x="6324600" y="2590800"/>
              <a:ext cx="25146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84" charset="0"/>
                </a:rPr>
                <a:t>Disciple the Kids</a:t>
              </a:r>
            </a:p>
          </p:txBody>
        </p:sp>
        <p:sp>
          <p:nvSpPr>
            <p:cNvPr id="7" name="Line 16"/>
            <p:cNvSpPr>
              <a:spLocks noChangeShapeType="1"/>
            </p:cNvSpPr>
            <p:nvPr/>
          </p:nvSpPr>
          <p:spPr bwMode="auto">
            <a:xfrm>
              <a:off x="5943600" y="3124200"/>
              <a:ext cx="304800" cy="0"/>
            </a:xfrm>
            <a:prstGeom prst="line">
              <a:avLst/>
            </a:prstGeom>
            <a:noFill/>
            <a:ln w="38100">
              <a:solidFill>
                <a:srgbClr val="F79646"/>
              </a:solidFill>
              <a:round/>
              <a:headEnd/>
              <a:tailEnd type="triangle" w="med" len="med"/>
            </a:ln>
            <a:effectLst>
              <a:outerShdw blurRad="63500" dist="23000" dir="5400000" rotWithShape="0">
                <a:srgbClr val="000000">
                  <a:alpha val="34998"/>
                </a:srgbClr>
              </a:outerShdw>
            </a:effectLst>
          </p:spPr>
          <p:txBody>
            <a:bodyPr wrap="none" anchor="ctr"/>
            <a:lstStyle/>
            <a:p>
              <a:pPr>
                <a:defRPr/>
              </a:pPr>
              <a:endParaRPr lang="en-US">
                <a:latin typeface="Arial" pitchFamily="-84" charset="0"/>
                <a:ea typeface="+mn-ea"/>
              </a:endParaRPr>
            </a:p>
          </p:txBody>
        </p:sp>
        <p:sp>
          <p:nvSpPr>
            <p:cNvPr id="8" name="Line 16"/>
            <p:cNvSpPr>
              <a:spLocks noChangeShapeType="1"/>
            </p:cNvSpPr>
            <p:nvPr/>
          </p:nvSpPr>
          <p:spPr bwMode="auto">
            <a:xfrm>
              <a:off x="2895600" y="3124200"/>
              <a:ext cx="304800" cy="0"/>
            </a:xfrm>
            <a:prstGeom prst="line">
              <a:avLst/>
            </a:prstGeom>
            <a:noFill/>
            <a:ln w="38100">
              <a:solidFill>
                <a:srgbClr val="F79646"/>
              </a:solidFill>
              <a:round/>
              <a:headEnd/>
              <a:tailEnd type="triangle" w="med" len="med"/>
            </a:ln>
            <a:effectLst>
              <a:outerShdw blurRad="63500" dist="23000" dir="5400000" rotWithShape="0">
                <a:srgbClr val="000000">
                  <a:alpha val="34998"/>
                </a:srgbClr>
              </a:outerShdw>
            </a:effectLst>
          </p:spPr>
          <p:txBody>
            <a:bodyPr wrap="none" anchor="ctr"/>
            <a:lstStyle/>
            <a:p>
              <a:pPr>
                <a:defRPr/>
              </a:pPr>
              <a:endParaRPr lang="en-US">
                <a:latin typeface="Arial" pitchFamily="-84" charset="0"/>
                <a:ea typeface="+mn-ea"/>
              </a:endParaRPr>
            </a:p>
          </p:txBody>
        </p:sp>
      </p:grpSp>
      <p:sp>
        <p:nvSpPr>
          <p:cNvPr id="23555" name="TextBox 8"/>
          <p:cNvSpPr txBox="1">
            <a:spLocks noChangeArrowheads="1"/>
          </p:cNvSpPr>
          <p:nvPr/>
        </p:nvSpPr>
        <p:spPr bwMode="auto">
          <a:xfrm>
            <a:off x="685800" y="2743200"/>
            <a:ext cx="8077200" cy="3046413"/>
          </a:xfrm>
          <a:prstGeom prst="rect">
            <a:avLst/>
          </a:prstGeom>
          <a:noFill/>
          <a:ln w="9525">
            <a:noFill/>
            <a:miter lim="800000"/>
            <a:headEnd/>
            <a:tailEnd/>
          </a:ln>
        </p:spPr>
        <p:txBody>
          <a:bodyPr>
            <a:spAutoFit/>
          </a:bodyPr>
          <a:lstStyle/>
          <a:p>
            <a:pPr algn="ctr" fontAlgn="auto">
              <a:spcBef>
                <a:spcPts val="0"/>
              </a:spcBef>
              <a:spcAft>
                <a:spcPts val="0"/>
              </a:spcAft>
              <a:defRPr/>
            </a:pPr>
            <a:r>
              <a:rPr lang="en-US" sz="4800" b="1" dirty="0">
                <a:latin typeface="Gill Sans MT" pitchFamily="34" charset="0"/>
                <a:ea typeface="+mn-ea"/>
              </a:rPr>
              <a:t>RESULTS!</a:t>
            </a:r>
          </a:p>
          <a:p>
            <a:pPr algn="ctr" fontAlgn="auto">
              <a:spcBef>
                <a:spcPts val="0"/>
              </a:spcBef>
              <a:spcAft>
                <a:spcPts val="0"/>
              </a:spcAft>
              <a:defRPr/>
            </a:pPr>
            <a:endParaRPr lang="en-US" sz="4800" b="1" dirty="0">
              <a:latin typeface="Gill Sans MT" pitchFamily="34" charset="0"/>
              <a:ea typeface="+mn-ea"/>
            </a:endParaRPr>
          </a:p>
          <a:p>
            <a:pPr marL="742950" indent="-742950" fontAlgn="auto">
              <a:spcBef>
                <a:spcPts val="0"/>
              </a:spcBef>
              <a:spcAft>
                <a:spcPts val="0"/>
              </a:spcAft>
              <a:buFont typeface="+mj-lt"/>
              <a:buAutoNum type="arabicPeriod"/>
              <a:defRPr/>
            </a:pPr>
            <a:r>
              <a:rPr lang="en-US" sz="3200" b="1" dirty="0" err="1">
                <a:latin typeface="Gill Sans MT" pitchFamily="34" charset="0"/>
                <a:ea typeface="+mn-ea"/>
              </a:rPr>
              <a:t>Discipled</a:t>
            </a:r>
            <a:r>
              <a:rPr lang="en-US" sz="3200" b="1" dirty="0">
                <a:latin typeface="Gill Sans MT" pitchFamily="34" charset="0"/>
                <a:ea typeface="+mn-ea"/>
              </a:rPr>
              <a:t> Parents &amp; Mentors.</a:t>
            </a:r>
          </a:p>
          <a:p>
            <a:pPr marL="742950" indent="-742950" fontAlgn="auto">
              <a:spcBef>
                <a:spcPts val="0"/>
              </a:spcBef>
              <a:spcAft>
                <a:spcPts val="0"/>
              </a:spcAft>
              <a:buFont typeface="+mj-lt"/>
              <a:buAutoNum type="arabicPeriod"/>
              <a:defRPr/>
            </a:pPr>
            <a:r>
              <a:rPr lang="en-US" sz="3200" b="1" dirty="0" err="1">
                <a:latin typeface="Gill Sans MT" pitchFamily="34" charset="0"/>
                <a:ea typeface="+mn-ea"/>
              </a:rPr>
              <a:t>Discipled</a:t>
            </a:r>
            <a:r>
              <a:rPr lang="en-US" sz="3200" b="1" dirty="0">
                <a:latin typeface="Gill Sans MT" pitchFamily="34" charset="0"/>
                <a:ea typeface="+mn-ea"/>
              </a:rPr>
              <a:t> Children.</a:t>
            </a:r>
          </a:p>
          <a:p>
            <a:pPr marL="742950" indent="-742950" fontAlgn="auto">
              <a:spcBef>
                <a:spcPts val="0"/>
              </a:spcBef>
              <a:spcAft>
                <a:spcPts val="0"/>
              </a:spcAft>
              <a:buFont typeface="+mj-lt"/>
              <a:buAutoNum type="arabicPeriod"/>
              <a:defRPr/>
            </a:pPr>
            <a:r>
              <a:rPr lang="en-US" sz="3200" b="1" dirty="0">
                <a:latin typeface="Gill Sans MT" pitchFamily="34" charset="0"/>
                <a:ea typeface="+mn-ea"/>
              </a:rPr>
              <a:t>Empowered Families.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8"/>
          <p:cNvSpPr txBox="1">
            <a:spLocks noChangeArrowheads="1"/>
          </p:cNvSpPr>
          <p:nvPr/>
        </p:nvSpPr>
        <p:spPr bwMode="auto">
          <a:xfrm>
            <a:off x="609600" y="3429000"/>
            <a:ext cx="8077200" cy="1570038"/>
          </a:xfrm>
          <a:prstGeom prst="rect">
            <a:avLst/>
          </a:prstGeom>
          <a:noFill/>
          <a:ln w="9525">
            <a:noFill/>
            <a:miter lim="800000"/>
            <a:headEnd/>
            <a:tailEnd/>
          </a:ln>
        </p:spPr>
        <p:txBody>
          <a:bodyPr>
            <a:spAutoFit/>
          </a:bodyPr>
          <a:lstStyle/>
          <a:p>
            <a:pPr algn="ctr"/>
            <a:r>
              <a:rPr lang="en-US" sz="4800" b="1">
                <a:latin typeface="Gill Sans MT" pitchFamily="-84" charset="0"/>
              </a:rPr>
              <a:t>RESULTS!</a:t>
            </a:r>
          </a:p>
          <a:p>
            <a:pPr algn="ctr"/>
            <a:endParaRPr lang="en-US" sz="4800" b="1">
              <a:latin typeface="Gill Sans MT" pitchFamily="-84" charset="0"/>
            </a:endParaRPr>
          </a:p>
        </p:txBody>
      </p:sp>
      <p:grpSp>
        <p:nvGrpSpPr>
          <p:cNvPr id="43011" name="Group 11"/>
          <p:cNvGrpSpPr>
            <a:grpSpLocks/>
          </p:cNvGrpSpPr>
          <p:nvPr/>
        </p:nvGrpSpPr>
        <p:grpSpPr bwMode="auto">
          <a:xfrm>
            <a:off x="152400" y="533400"/>
            <a:ext cx="8915400" cy="2438400"/>
            <a:chOff x="76200" y="1752600"/>
            <a:chExt cx="8915400" cy="2438400"/>
          </a:xfrm>
        </p:grpSpPr>
        <p:sp>
          <p:nvSpPr>
            <p:cNvPr id="43012" name="AutoShape 15"/>
            <p:cNvSpPr>
              <a:spLocks noChangeArrowheads="1"/>
            </p:cNvSpPr>
            <p:nvPr/>
          </p:nvSpPr>
          <p:spPr bwMode="auto">
            <a:xfrm>
              <a:off x="76200" y="1752600"/>
              <a:ext cx="8915400" cy="2438400"/>
            </a:xfrm>
            <a:prstGeom prst="flowChartAlternateProcess">
              <a:avLst/>
            </a:prstGeom>
            <a:solidFill>
              <a:srgbClr val="005288"/>
            </a:solidFill>
            <a:ln w="9525">
              <a:noFill/>
              <a:miter lim="800000"/>
              <a:headEnd/>
              <a:tailEnd/>
            </a:ln>
          </p:spPr>
          <p:txBody>
            <a:bodyPr lIns="0" rIns="0"/>
            <a:lstStyle/>
            <a:p>
              <a:pPr algn="ctr"/>
              <a:r>
                <a:rPr lang="en-US" sz="3200" b="1" dirty="0">
                  <a:solidFill>
                    <a:schemeClr val="bg1"/>
                  </a:solidFill>
                  <a:latin typeface="Gill Sans MT" pitchFamily="-84" charset="0"/>
                </a:rPr>
                <a:t>PRAYER</a:t>
              </a:r>
            </a:p>
          </p:txBody>
        </p:sp>
        <p:sp>
          <p:nvSpPr>
            <p:cNvPr id="43013" name="AutoShape 18"/>
            <p:cNvSpPr>
              <a:spLocks noChangeArrowheads="1"/>
            </p:cNvSpPr>
            <p:nvPr/>
          </p:nvSpPr>
          <p:spPr bwMode="auto">
            <a:xfrm>
              <a:off x="228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84" charset="0"/>
                </a:rPr>
                <a:t>Train Missionaries</a:t>
              </a:r>
            </a:p>
          </p:txBody>
        </p:sp>
        <p:sp>
          <p:nvSpPr>
            <p:cNvPr id="43014" name="AutoShape 19"/>
            <p:cNvSpPr>
              <a:spLocks noChangeArrowheads="1"/>
            </p:cNvSpPr>
            <p:nvPr/>
          </p:nvSpPr>
          <p:spPr bwMode="auto">
            <a:xfrm>
              <a:off x="3276600" y="2590800"/>
              <a:ext cx="2590800" cy="1143000"/>
            </a:xfrm>
            <a:prstGeom prst="flowChartAlternateProcess">
              <a:avLst/>
            </a:prstGeom>
            <a:solidFill>
              <a:srgbClr val="008DA8"/>
            </a:solidFill>
            <a:ln w="9525">
              <a:noFill/>
              <a:miter lim="800000"/>
              <a:headEnd/>
              <a:tailEnd/>
            </a:ln>
          </p:spPr>
          <p:txBody>
            <a:bodyPr lIns="0" rIns="0" anchor="ctr"/>
            <a:lstStyle/>
            <a:p>
              <a:pPr algn="ctr"/>
              <a:r>
                <a:rPr lang="en-US" sz="2800" b="1" dirty="0">
                  <a:solidFill>
                    <a:schemeClr val="bg1"/>
                  </a:solidFill>
                  <a:latin typeface="Gill Sans MT" pitchFamily="-84" charset="0"/>
                </a:rPr>
                <a:t>Build Bridges to Neighbors</a:t>
              </a:r>
            </a:p>
          </p:txBody>
        </p:sp>
        <p:sp>
          <p:nvSpPr>
            <p:cNvPr id="43015" name="AutoShape 20"/>
            <p:cNvSpPr>
              <a:spLocks noChangeArrowheads="1"/>
            </p:cNvSpPr>
            <p:nvPr/>
          </p:nvSpPr>
          <p:spPr bwMode="auto">
            <a:xfrm>
              <a:off x="6324600" y="2590800"/>
              <a:ext cx="2514600" cy="1143000"/>
            </a:xfrm>
            <a:prstGeom prst="flowChartAlternateProcess">
              <a:avLst/>
            </a:prstGeom>
            <a:solidFill>
              <a:srgbClr val="008DA8"/>
            </a:solidFill>
            <a:ln w="9525">
              <a:noFill/>
              <a:miter lim="800000"/>
              <a:headEnd/>
              <a:tailEnd/>
            </a:ln>
          </p:spPr>
          <p:txBody>
            <a:bodyPr lIns="0" rIns="0" anchor="ctr"/>
            <a:lstStyle/>
            <a:p>
              <a:pPr algn="ctr"/>
              <a:r>
                <a:rPr lang="en-US" sz="2800" b="1">
                  <a:solidFill>
                    <a:schemeClr val="bg1"/>
                  </a:solidFill>
                  <a:latin typeface="Gill Sans MT" pitchFamily="-84" charset="0"/>
                </a:rPr>
                <a:t>Disciple the Kids</a:t>
              </a:r>
            </a:p>
          </p:txBody>
        </p:sp>
        <p:sp>
          <p:nvSpPr>
            <p:cNvPr id="17" name="Line 16"/>
            <p:cNvSpPr>
              <a:spLocks noChangeShapeType="1"/>
            </p:cNvSpPr>
            <p:nvPr/>
          </p:nvSpPr>
          <p:spPr bwMode="auto">
            <a:xfrm>
              <a:off x="5943600" y="3124200"/>
              <a:ext cx="304800" cy="0"/>
            </a:xfrm>
            <a:prstGeom prst="line">
              <a:avLst/>
            </a:prstGeom>
            <a:noFill/>
            <a:ln w="38100">
              <a:solidFill>
                <a:srgbClr val="F79646"/>
              </a:solidFill>
              <a:round/>
              <a:headEnd/>
              <a:tailEnd type="triangle" w="med" len="med"/>
            </a:ln>
            <a:effectLst>
              <a:outerShdw blurRad="63500" dist="23000" dir="5400000" rotWithShape="0">
                <a:srgbClr val="000000">
                  <a:alpha val="34998"/>
                </a:srgbClr>
              </a:outerShdw>
            </a:effectLst>
          </p:spPr>
          <p:txBody>
            <a:bodyPr wrap="none" anchor="ctr"/>
            <a:lstStyle/>
            <a:p>
              <a:pPr>
                <a:defRPr/>
              </a:pPr>
              <a:endParaRPr lang="en-US">
                <a:latin typeface="Arial" pitchFamily="-84" charset="0"/>
                <a:ea typeface="+mn-ea"/>
              </a:endParaRPr>
            </a:p>
          </p:txBody>
        </p:sp>
        <p:sp>
          <p:nvSpPr>
            <p:cNvPr id="18" name="Line 16"/>
            <p:cNvSpPr>
              <a:spLocks noChangeShapeType="1"/>
            </p:cNvSpPr>
            <p:nvPr/>
          </p:nvSpPr>
          <p:spPr bwMode="auto">
            <a:xfrm>
              <a:off x="2895600" y="3124200"/>
              <a:ext cx="304800" cy="0"/>
            </a:xfrm>
            <a:prstGeom prst="line">
              <a:avLst/>
            </a:prstGeom>
            <a:noFill/>
            <a:ln w="38100">
              <a:solidFill>
                <a:srgbClr val="F79646"/>
              </a:solidFill>
              <a:round/>
              <a:headEnd/>
              <a:tailEnd type="triangle" w="med" len="med"/>
            </a:ln>
            <a:effectLst>
              <a:outerShdw blurRad="63500" dist="23000" dir="5400000" rotWithShape="0">
                <a:srgbClr val="000000">
                  <a:alpha val="34998"/>
                </a:srgbClr>
              </a:outerShdw>
            </a:effectLst>
          </p:spPr>
          <p:txBody>
            <a:bodyPr wrap="none" anchor="ctr"/>
            <a:lstStyle/>
            <a:p>
              <a:pPr>
                <a:defRPr/>
              </a:pPr>
              <a:endParaRPr lang="en-US">
                <a:latin typeface="Arial" pitchFamily="-84" charset="0"/>
                <a:ea typeface="+mn-e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losedBibl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cture 014.jpg"/>
          <p:cNvPicPr>
            <a:picLocks noChangeAspect="1"/>
          </p:cNvPicPr>
          <p:nvPr/>
        </p:nvPicPr>
        <p:blipFill>
          <a:blip r:embed="rId2" cstate="print"/>
          <a:srcRect/>
          <a:stretch>
            <a:fillRect/>
          </a:stretch>
        </p:blipFill>
        <p:spPr bwMode="auto">
          <a:xfrm>
            <a:off x="0" y="0"/>
            <a:ext cx="9525000" cy="722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Picture 015.jpg"/>
          <p:cNvPicPr>
            <a:picLocks noChangeAspect="1"/>
          </p:cNvPicPr>
          <p:nvPr/>
        </p:nvPicPr>
        <p:blipFill>
          <a:blip r:embed="rId2" cstate="print"/>
          <a:srcRect/>
          <a:stretch>
            <a:fillRect/>
          </a:stretch>
        </p:blipFill>
        <p:spPr bwMode="auto">
          <a:xfrm>
            <a:off x="-762000" y="0"/>
            <a:ext cx="99060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685800" y="381000"/>
            <a:ext cx="7696200" cy="2032000"/>
          </a:xfrm>
          <a:prstGeom prst="rect">
            <a:avLst/>
          </a:prstGeom>
          <a:noFill/>
          <a:ln w="9525">
            <a:noFill/>
            <a:miter lim="800000"/>
            <a:headEnd/>
            <a:tailEnd/>
          </a:ln>
        </p:spPr>
        <p:txBody>
          <a:bodyPr>
            <a:spAutoFit/>
          </a:bodyPr>
          <a:lstStyle/>
          <a:p>
            <a:r>
              <a:rPr lang="en-US" sz="3600" b="1">
                <a:latin typeface="Gill Sans MT" pitchFamily="-84" charset="0"/>
              </a:rPr>
              <a:t>Why do we need to make the discipleship of our children a high priority NOW?</a:t>
            </a:r>
          </a:p>
          <a:p>
            <a:endParaRPr lang="en-US">
              <a:latin typeface="Gill Sans MT" pitchFamily="-84" charset="0"/>
            </a:endParaRPr>
          </a:p>
        </p:txBody>
      </p:sp>
      <p:sp>
        <p:nvSpPr>
          <p:cNvPr id="17411" name="TextBox 2"/>
          <p:cNvSpPr txBox="1">
            <a:spLocks noChangeArrowheads="1"/>
          </p:cNvSpPr>
          <p:nvPr/>
        </p:nvSpPr>
        <p:spPr bwMode="auto">
          <a:xfrm>
            <a:off x="5105400" y="2514600"/>
            <a:ext cx="3581400" cy="1570038"/>
          </a:xfrm>
          <a:prstGeom prst="rect">
            <a:avLst/>
          </a:prstGeom>
          <a:noFill/>
          <a:ln w="9525">
            <a:noFill/>
            <a:miter lim="800000"/>
            <a:headEnd/>
            <a:tailEnd/>
          </a:ln>
        </p:spPr>
        <p:txBody>
          <a:bodyPr>
            <a:spAutoFit/>
          </a:bodyPr>
          <a:lstStyle/>
          <a:p>
            <a:r>
              <a:rPr lang="en-US" sz="9600" b="1">
                <a:latin typeface="Gill Sans MT" pitchFamily="-84" charset="0"/>
              </a:rPr>
              <a:t>51% +</a:t>
            </a:r>
          </a:p>
        </p:txBody>
      </p:sp>
      <p:pic>
        <p:nvPicPr>
          <p:cNvPr id="17412" name="Picture 11" descr="youngadultpiccropped.jpg"/>
          <p:cNvPicPr>
            <a:picLocks noChangeAspect="1"/>
          </p:cNvPicPr>
          <p:nvPr/>
        </p:nvPicPr>
        <p:blipFill>
          <a:blip r:embed="rId3" cstate="print"/>
          <a:srcRect/>
          <a:stretch>
            <a:fillRect/>
          </a:stretch>
        </p:blipFill>
        <p:spPr bwMode="auto">
          <a:xfrm>
            <a:off x="304800" y="2322513"/>
            <a:ext cx="4724400" cy="369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Picture 008.jpg"/>
          <p:cNvPicPr>
            <a:picLocks noChangeAspect="1"/>
          </p:cNvPicPr>
          <p:nvPr/>
        </p:nvPicPr>
        <p:blipFill>
          <a:blip r:embed="rId2" cstate="print"/>
          <a:srcRect/>
          <a:stretch>
            <a:fillRect/>
          </a:stretch>
        </p:blipFill>
        <p:spPr bwMode="auto">
          <a:xfrm>
            <a:off x="-153988" y="0"/>
            <a:ext cx="95265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685800" y="914400"/>
            <a:ext cx="7696200" cy="4800600"/>
          </a:xfrm>
          <a:prstGeom prst="rect">
            <a:avLst/>
          </a:prstGeom>
          <a:noFill/>
          <a:ln w="9525">
            <a:noFill/>
            <a:miter lim="800000"/>
            <a:headEnd/>
            <a:tailEnd/>
          </a:ln>
        </p:spPr>
        <p:txBody>
          <a:bodyPr>
            <a:spAutoFit/>
          </a:bodyPr>
          <a:lstStyle/>
          <a:p>
            <a:r>
              <a:rPr lang="en-US" sz="4800" b="1">
                <a:latin typeface="Gill Sans MT" pitchFamily="-84" charset="0"/>
              </a:rPr>
              <a:t>What if </a:t>
            </a:r>
          </a:p>
          <a:p>
            <a:r>
              <a:rPr lang="en-US" sz="4800" b="1">
                <a:solidFill>
                  <a:srgbClr val="6C217F"/>
                </a:solidFill>
                <a:latin typeface="Gill Sans MT" pitchFamily="-84" charset="0"/>
              </a:rPr>
              <a:t>YOUR </a:t>
            </a:r>
          </a:p>
          <a:p>
            <a:r>
              <a:rPr lang="en-US" sz="4800" b="1">
                <a:solidFill>
                  <a:srgbClr val="6C217F"/>
                </a:solidFill>
                <a:latin typeface="Gill Sans MT" pitchFamily="-84" charset="0"/>
              </a:rPr>
              <a:t>CHURCH </a:t>
            </a:r>
          </a:p>
          <a:p>
            <a:r>
              <a:rPr lang="en-US" sz="4800" b="1">
                <a:latin typeface="Gill Sans MT" pitchFamily="-84" charset="0"/>
              </a:rPr>
              <a:t>implemented </a:t>
            </a:r>
          </a:p>
          <a:p>
            <a:r>
              <a:rPr lang="en-US" sz="4800" b="1">
                <a:latin typeface="Gill Sans MT" pitchFamily="-84" charset="0"/>
              </a:rPr>
              <a:t>a K.I.D. </a:t>
            </a:r>
          </a:p>
          <a:p>
            <a:r>
              <a:rPr lang="en-US" sz="4800" b="1">
                <a:latin typeface="Gill Sans MT" pitchFamily="-84" charset="0"/>
              </a:rPr>
              <a:t>Ministry?</a:t>
            </a:r>
          </a:p>
          <a:p>
            <a:pPr algn="ctr"/>
            <a:endParaRPr lang="en-US">
              <a:latin typeface="Gill Sans MT" pitchFamily="-84" charset="0"/>
            </a:endParaRPr>
          </a:p>
        </p:txBody>
      </p:sp>
      <p:pic>
        <p:nvPicPr>
          <p:cNvPr id="49155" name="Content Placeholder 3" descr="iStock_000005493619Large.jpg"/>
          <p:cNvPicPr>
            <a:picLocks noChangeAspect="1"/>
          </p:cNvPicPr>
          <p:nvPr/>
        </p:nvPicPr>
        <p:blipFill>
          <a:blip r:embed="rId3" cstate="print"/>
          <a:srcRect/>
          <a:stretch>
            <a:fillRect/>
          </a:stretch>
        </p:blipFill>
        <p:spPr bwMode="auto">
          <a:xfrm>
            <a:off x="5486400" y="550863"/>
            <a:ext cx="3657600" cy="554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685800" y="381000"/>
            <a:ext cx="7696200" cy="2032000"/>
          </a:xfrm>
          <a:prstGeom prst="rect">
            <a:avLst/>
          </a:prstGeom>
          <a:noFill/>
          <a:ln w="9525">
            <a:noFill/>
            <a:miter lim="800000"/>
            <a:headEnd/>
            <a:tailEnd/>
          </a:ln>
        </p:spPr>
        <p:txBody>
          <a:bodyPr>
            <a:spAutoFit/>
          </a:bodyPr>
          <a:lstStyle/>
          <a:p>
            <a:r>
              <a:rPr lang="en-US" sz="3600" b="1">
                <a:latin typeface="Gill Sans MT" pitchFamily="-84" charset="0"/>
              </a:rPr>
              <a:t>Why do we need to make the discipleship of our children a high priority NOW?</a:t>
            </a:r>
          </a:p>
          <a:p>
            <a:endParaRPr lang="en-US">
              <a:latin typeface="Gill Sans MT" pitchFamily="-84" charset="0"/>
            </a:endParaRPr>
          </a:p>
        </p:txBody>
      </p:sp>
      <p:sp>
        <p:nvSpPr>
          <p:cNvPr id="19459" name="TextBox 2"/>
          <p:cNvSpPr txBox="1">
            <a:spLocks noChangeArrowheads="1"/>
          </p:cNvSpPr>
          <p:nvPr/>
        </p:nvSpPr>
        <p:spPr bwMode="auto">
          <a:xfrm>
            <a:off x="4876800" y="2514600"/>
            <a:ext cx="4038600" cy="1570038"/>
          </a:xfrm>
          <a:prstGeom prst="rect">
            <a:avLst/>
          </a:prstGeom>
          <a:noFill/>
          <a:ln w="9525">
            <a:noFill/>
            <a:miter lim="800000"/>
            <a:headEnd/>
            <a:tailEnd/>
          </a:ln>
        </p:spPr>
        <p:txBody>
          <a:bodyPr>
            <a:spAutoFit/>
          </a:bodyPr>
          <a:lstStyle/>
          <a:p>
            <a:r>
              <a:rPr lang="en-US" sz="9600" b="1">
                <a:latin typeface="Gill Sans MT" pitchFamily="-84" charset="0"/>
              </a:rPr>
              <a:t>36 / 52</a:t>
            </a:r>
          </a:p>
        </p:txBody>
      </p:sp>
      <p:pic>
        <p:nvPicPr>
          <p:cNvPr id="4" name="Picture 3" descr="cmo-church-congregation.jpg"/>
          <p:cNvPicPr>
            <a:picLocks noChangeAspect="1"/>
          </p:cNvPicPr>
          <p:nvPr/>
        </p:nvPicPr>
        <p:blipFill>
          <a:blip r:embed="rId3" cstate="print"/>
          <a:stretch>
            <a:fillRect/>
          </a:stretch>
        </p:blipFill>
        <p:spPr>
          <a:xfrm>
            <a:off x="914400" y="2514600"/>
            <a:ext cx="3552826" cy="2359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kids.jpg"/>
          <p:cNvPicPr>
            <a:picLocks noChangeAspect="1"/>
          </p:cNvPicPr>
          <p:nvPr/>
        </p:nvPicPr>
        <p:blipFill>
          <a:blip r:embed="rId3" cstate="print"/>
          <a:srcRect/>
          <a:stretch>
            <a:fillRect/>
          </a:stretch>
        </p:blipFill>
        <p:spPr bwMode="auto">
          <a:xfrm>
            <a:off x="838200" y="2057400"/>
            <a:ext cx="3581400" cy="3581400"/>
          </a:xfrm>
          <a:prstGeom prst="rect">
            <a:avLst/>
          </a:prstGeom>
          <a:noFill/>
          <a:ln w="9525">
            <a:noFill/>
            <a:miter lim="800000"/>
            <a:headEnd/>
            <a:tailEnd/>
          </a:ln>
        </p:spPr>
      </p:pic>
      <p:sp>
        <p:nvSpPr>
          <p:cNvPr id="21507" name="TextBox 1"/>
          <p:cNvSpPr txBox="1">
            <a:spLocks noChangeArrowheads="1"/>
          </p:cNvSpPr>
          <p:nvPr/>
        </p:nvSpPr>
        <p:spPr bwMode="auto">
          <a:xfrm>
            <a:off x="685800" y="381000"/>
            <a:ext cx="7696200" cy="2032000"/>
          </a:xfrm>
          <a:prstGeom prst="rect">
            <a:avLst/>
          </a:prstGeom>
          <a:noFill/>
          <a:ln w="9525">
            <a:noFill/>
            <a:miter lim="800000"/>
            <a:headEnd/>
            <a:tailEnd/>
          </a:ln>
        </p:spPr>
        <p:txBody>
          <a:bodyPr>
            <a:spAutoFit/>
          </a:bodyPr>
          <a:lstStyle/>
          <a:p>
            <a:r>
              <a:rPr lang="en-US" sz="3600" b="1">
                <a:latin typeface="Gill Sans MT" pitchFamily="-84" charset="0"/>
              </a:rPr>
              <a:t>Why do we need to make the discipleship of our children a high priority NOW?</a:t>
            </a:r>
          </a:p>
          <a:p>
            <a:endParaRPr lang="en-US">
              <a:latin typeface="Gill Sans MT" pitchFamily="-84" charset="0"/>
            </a:endParaRPr>
          </a:p>
        </p:txBody>
      </p:sp>
      <p:sp>
        <p:nvSpPr>
          <p:cNvPr id="21508" name="TextBox 2"/>
          <p:cNvSpPr txBox="1">
            <a:spLocks noChangeArrowheads="1"/>
          </p:cNvSpPr>
          <p:nvPr/>
        </p:nvSpPr>
        <p:spPr bwMode="auto">
          <a:xfrm>
            <a:off x="4876800" y="2514600"/>
            <a:ext cx="4038600" cy="1570038"/>
          </a:xfrm>
          <a:prstGeom prst="rect">
            <a:avLst/>
          </a:prstGeom>
          <a:noFill/>
          <a:ln w="9525">
            <a:noFill/>
            <a:miter lim="800000"/>
            <a:headEnd/>
            <a:tailEnd/>
          </a:ln>
        </p:spPr>
        <p:txBody>
          <a:bodyPr>
            <a:spAutoFit/>
          </a:bodyPr>
          <a:lstStyle/>
          <a:p>
            <a:pPr algn="ctr"/>
            <a:r>
              <a:rPr lang="en-US" sz="9600" b="1">
                <a:latin typeface="Gill Sans MT" pitchFamily="-84" charset="0"/>
              </a:rPr>
              <a:t>0-13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143000" y="2209800"/>
            <a:ext cx="6781800" cy="1384300"/>
          </a:xfrm>
          <a:prstGeom prst="rect">
            <a:avLst/>
          </a:prstGeom>
          <a:noFill/>
          <a:ln w="9525">
            <a:noFill/>
            <a:miter lim="800000"/>
            <a:headEnd/>
            <a:tailEnd/>
          </a:ln>
        </p:spPr>
        <p:txBody>
          <a:bodyPr>
            <a:spAutoFit/>
          </a:bodyPr>
          <a:lstStyle/>
          <a:p>
            <a:pPr algn="ctr"/>
            <a:r>
              <a:rPr lang="en-US" sz="6600" b="1">
                <a:latin typeface="Gill Sans MT" pitchFamily="-84" charset="0"/>
              </a:rPr>
              <a:t>What’s Missing?</a:t>
            </a:r>
          </a:p>
          <a:p>
            <a:pPr algn="ctr"/>
            <a:endParaRPr lang="en-US">
              <a:latin typeface="Gill Sans MT" pitchFamily="-8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lstStyle/>
          <a:p>
            <a:endParaRPr lang="en-US" dirty="0"/>
          </a:p>
        </p:txBody>
      </p:sp>
      <p:sp>
        <p:nvSpPr>
          <p:cNvPr id="3" name="Content Placeholder 2"/>
          <p:cNvSpPr>
            <a:spLocks noGrp="1"/>
          </p:cNvSpPr>
          <p:nvPr>
            <p:ph idx="1"/>
          </p:nvPr>
        </p:nvSpPr>
        <p:spPr>
          <a:xfrm>
            <a:off x="838200" y="2057400"/>
            <a:ext cx="4343400" cy="4068763"/>
          </a:xfrm>
        </p:spPr>
        <p:txBody>
          <a:bodyPr/>
          <a:lstStyle/>
          <a:p>
            <a:pPr algn="ctr">
              <a:buNone/>
            </a:pPr>
            <a:r>
              <a:rPr lang="en-US" sz="3600" b="1" dirty="0" smtClean="0">
                <a:latin typeface="Gill Sans MT" pitchFamily="34" charset="0"/>
              </a:rPr>
              <a:t>God has dreams for his children!</a:t>
            </a:r>
          </a:p>
          <a:p>
            <a:endParaRPr lang="en-US" dirty="0"/>
          </a:p>
        </p:txBody>
      </p:sp>
      <p:pic>
        <p:nvPicPr>
          <p:cNvPr id="4" name="Content Placeholder 3" descr="iStock_000005493619Large.jpg"/>
          <p:cNvPicPr>
            <a:picLocks noChangeAspect="1"/>
          </p:cNvPicPr>
          <p:nvPr/>
        </p:nvPicPr>
        <p:blipFill>
          <a:blip r:embed="rId2" cstate="print"/>
          <a:stretch>
            <a:fillRect/>
          </a:stretch>
        </p:blipFill>
        <p:spPr>
          <a:xfrm>
            <a:off x="5257800" y="381000"/>
            <a:ext cx="3657600" cy="554522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381000" y="381000"/>
            <a:ext cx="8305800" cy="923925"/>
          </a:xfrm>
          <a:prstGeom prst="rect">
            <a:avLst/>
          </a:prstGeom>
          <a:noFill/>
          <a:ln w="9525">
            <a:noFill/>
            <a:miter lim="800000"/>
            <a:headEnd/>
            <a:tailEnd/>
          </a:ln>
        </p:spPr>
        <p:txBody>
          <a:bodyPr>
            <a:spAutoFit/>
          </a:bodyPr>
          <a:lstStyle/>
          <a:p>
            <a:pPr algn="ctr"/>
            <a:r>
              <a:rPr lang="en-US" sz="3600" b="1">
                <a:latin typeface="Gill Sans MT" pitchFamily="-84" charset="0"/>
              </a:rPr>
              <a:t>What are God’s dreams for children?</a:t>
            </a:r>
          </a:p>
          <a:p>
            <a:pPr algn="ctr"/>
            <a:endParaRPr lang="en-US">
              <a:latin typeface="Gill Sans MT" pitchFamily="-84" charset="0"/>
            </a:endParaRPr>
          </a:p>
        </p:txBody>
      </p:sp>
      <p:sp>
        <p:nvSpPr>
          <p:cNvPr id="25603" name="Rectangle 2"/>
          <p:cNvSpPr>
            <a:spLocks noChangeArrowheads="1"/>
          </p:cNvSpPr>
          <p:nvPr/>
        </p:nvSpPr>
        <p:spPr bwMode="auto">
          <a:xfrm>
            <a:off x="4267200" y="1295400"/>
            <a:ext cx="4572000" cy="523875"/>
          </a:xfrm>
          <a:prstGeom prst="rect">
            <a:avLst/>
          </a:prstGeom>
          <a:noFill/>
          <a:ln w="9525">
            <a:noFill/>
            <a:miter lim="800000"/>
            <a:headEnd/>
            <a:tailEnd/>
          </a:ln>
        </p:spPr>
        <p:txBody>
          <a:bodyPr>
            <a:spAutoFit/>
          </a:bodyPr>
          <a:lstStyle/>
          <a:p>
            <a:pPr algn="ctr"/>
            <a:r>
              <a:rPr lang="en-US" sz="2800" b="1">
                <a:solidFill>
                  <a:srgbClr val="005288"/>
                </a:solidFill>
                <a:latin typeface="Gill Sans MT" pitchFamily="-84" charset="0"/>
              </a:rPr>
              <a:t>Acts 2: 17</a:t>
            </a:r>
          </a:p>
        </p:txBody>
      </p:sp>
      <p:sp>
        <p:nvSpPr>
          <p:cNvPr id="25604" name="Rectangle 3"/>
          <p:cNvSpPr>
            <a:spLocks noChangeArrowheads="1"/>
          </p:cNvSpPr>
          <p:nvPr/>
        </p:nvSpPr>
        <p:spPr bwMode="auto">
          <a:xfrm>
            <a:off x="4267200" y="1905000"/>
            <a:ext cx="4495800" cy="3962400"/>
          </a:xfrm>
          <a:prstGeom prst="rect">
            <a:avLst/>
          </a:prstGeom>
          <a:noFill/>
          <a:ln w="9525">
            <a:noFill/>
            <a:miter lim="800000"/>
            <a:headEnd/>
            <a:tailEnd/>
          </a:ln>
        </p:spPr>
        <p:txBody>
          <a:bodyPr>
            <a:spAutoFit/>
          </a:bodyPr>
          <a:lstStyle/>
          <a:p>
            <a:pPr algn="ctr"/>
            <a:r>
              <a:rPr lang="en-US" sz="2800" b="1">
                <a:latin typeface="Gill Sans MT" pitchFamily="-84" charset="0"/>
              </a:rPr>
              <a:t>“In the last days, God says, I will pour out My Spirit on all people. Your sons and daughters will prophesy, your young men will see visions, your old men will dream dreams.” </a:t>
            </a:r>
          </a:p>
          <a:p>
            <a:pPr algn="ctr"/>
            <a:endParaRPr lang="en-US" sz="2400" b="1">
              <a:latin typeface="Gill Sans MT" pitchFamily="-84" charset="0"/>
            </a:endParaRPr>
          </a:p>
        </p:txBody>
      </p:sp>
      <p:pic>
        <p:nvPicPr>
          <p:cNvPr id="7" name="Picture 6" descr="young_old_sm.jpg"/>
          <p:cNvPicPr>
            <a:picLocks noChangeAspect="1"/>
          </p:cNvPicPr>
          <p:nvPr/>
        </p:nvPicPr>
        <p:blipFill>
          <a:blip r:embed="rId3" cstate="print"/>
          <a:stretch>
            <a:fillRect/>
          </a:stretch>
        </p:blipFill>
        <p:spPr>
          <a:xfrm>
            <a:off x="381001" y="1981201"/>
            <a:ext cx="3581400" cy="2387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0" y="1143000"/>
            <a:ext cx="4572000" cy="523875"/>
          </a:xfrm>
          <a:prstGeom prst="rect">
            <a:avLst/>
          </a:prstGeom>
          <a:noFill/>
          <a:ln w="9525">
            <a:noFill/>
            <a:miter lim="800000"/>
            <a:headEnd/>
            <a:tailEnd/>
          </a:ln>
        </p:spPr>
        <p:txBody>
          <a:bodyPr>
            <a:spAutoFit/>
          </a:bodyPr>
          <a:lstStyle/>
          <a:p>
            <a:pPr algn="ctr"/>
            <a:r>
              <a:rPr lang="en-US" sz="2800" b="1">
                <a:solidFill>
                  <a:srgbClr val="005288"/>
                </a:solidFill>
                <a:latin typeface="Gill Sans MT" pitchFamily="-84" charset="0"/>
              </a:rPr>
              <a:t>Malachi 4:5,6</a:t>
            </a:r>
          </a:p>
        </p:txBody>
      </p:sp>
      <p:sp>
        <p:nvSpPr>
          <p:cNvPr id="27651" name="Rectangle 3"/>
          <p:cNvSpPr>
            <a:spLocks noChangeArrowheads="1"/>
          </p:cNvSpPr>
          <p:nvPr/>
        </p:nvSpPr>
        <p:spPr bwMode="auto">
          <a:xfrm>
            <a:off x="4572000" y="1828800"/>
            <a:ext cx="4343400" cy="3478213"/>
          </a:xfrm>
          <a:prstGeom prst="rect">
            <a:avLst/>
          </a:prstGeom>
          <a:noFill/>
          <a:ln w="9525">
            <a:noFill/>
            <a:miter lim="800000"/>
            <a:headEnd/>
            <a:tailEnd/>
          </a:ln>
        </p:spPr>
        <p:txBody>
          <a:bodyPr>
            <a:spAutoFit/>
          </a:bodyPr>
          <a:lstStyle/>
          <a:p>
            <a:pPr algn="ctr"/>
            <a:r>
              <a:rPr lang="en-US" sz="2800" b="1">
                <a:latin typeface="Gill Sans MT" pitchFamily="-84" charset="0"/>
              </a:rPr>
              <a:t>“See, I will send you the prophet Elijah… He will turn the hearts of the fathers to their children, and the hearts of the children to their fathers…”. </a:t>
            </a:r>
          </a:p>
          <a:p>
            <a:pPr algn="ctr"/>
            <a:endParaRPr lang="en-US" sz="2400" b="1">
              <a:latin typeface="Gill Sans MT" pitchFamily="-84" charset="0"/>
            </a:endParaRPr>
          </a:p>
        </p:txBody>
      </p:sp>
      <p:pic>
        <p:nvPicPr>
          <p:cNvPr id="27652" name="Picture 4" descr="bible.1.jpg"/>
          <p:cNvPicPr>
            <a:picLocks noChangeAspect="1"/>
          </p:cNvPicPr>
          <p:nvPr/>
        </p:nvPicPr>
        <p:blipFill>
          <a:blip r:embed="rId3" cstate="print"/>
          <a:srcRect/>
          <a:stretch>
            <a:fillRect/>
          </a:stretch>
        </p:blipFill>
        <p:spPr bwMode="auto">
          <a:xfrm>
            <a:off x="304800" y="1524000"/>
            <a:ext cx="3813175" cy="3790950"/>
          </a:xfrm>
          <a:prstGeom prst="rect">
            <a:avLst/>
          </a:prstGeom>
          <a:noFill/>
          <a:ln w="9525">
            <a:noFill/>
            <a:miter lim="800000"/>
            <a:headEnd/>
            <a:tailEnd/>
          </a:ln>
        </p:spPr>
      </p:pic>
      <p:sp>
        <p:nvSpPr>
          <p:cNvPr id="27653" name="TextBox 5"/>
          <p:cNvSpPr txBox="1">
            <a:spLocks noChangeArrowheads="1"/>
          </p:cNvSpPr>
          <p:nvPr/>
        </p:nvSpPr>
        <p:spPr bwMode="auto">
          <a:xfrm>
            <a:off x="304800" y="304800"/>
            <a:ext cx="8610600" cy="923925"/>
          </a:xfrm>
          <a:prstGeom prst="rect">
            <a:avLst/>
          </a:prstGeom>
          <a:noFill/>
          <a:ln w="9525">
            <a:noFill/>
            <a:miter lim="800000"/>
            <a:headEnd/>
            <a:tailEnd/>
          </a:ln>
        </p:spPr>
        <p:txBody>
          <a:bodyPr>
            <a:spAutoFit/>
          </a:bodyPr>
          <a:lstStyle/>
          <a:p>
            <a:pPr algn="ctr"/>
            <a:r>
              <a:rPr lang="en-US" sz="3600" b="1">
                <a:latin typeface="Gill Sans MT" pitchFamily="-84" charset="0"/>
              </a:rPr>
              <a:t>What are God’s dreams for children?</a:t>
            </a:r>
          </a:p>
          <a:p>
            <a:pPr algn="ctr"/>
            <a:endParaRPr lang="en-US">
              <a:latin typeface="Gill Sans MT" pitchFamily="-8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600200" y="228600"/>
            <a:ext cx="5891213" cy="708025"/>
          </a:xfrm>
          <a:prstGeom prst="rect">
            <a:avLst/>
          </a:prstGeom>
          <a:noFill/>
          <a:ln w="9525">
            <a:noFill/>
            <a:miter lim="800000"/>
            <a:headEnd/>
            <a:tailEnd/>
          </a:ln>
        </p:spPr>
        <p:txBody>
          <a:bodyPr wrap="none">
            <a:spAutoFit/>
          </a:bodyPr>
          <a:lstStyle/>
          <a:p>
            <a:r>
              <a:rPr lang="en-US" sz="4000" b="1">
                <a:latin typeface="Gill Sans MT" pitchFamily="-84" charset="0"/>
              </a:rPr>
              <a:t>The MacLafferty Family</a:t>
            </a:r>
          </a:p>
        </p:txBody>
      </p:sp>
      <p:pic>
        <p:nvPicPr>
          <p:cNvPr id="3" name="Picture 3" descr="MacLaffertyFamily 20090622E.png"/>
          <p:cNvPicPr>
            <a:picLocks noChangeAspect="1"/>
          </p:cNvPicPr>
          <p:nvPr/>
        </p:nvPicPr>
        <p:blipFill>
          <a:blip r:embed="rId3" cstate="print"/>
          <a:srcRect/>
          <a:stretch>
            <a:fillRect/>
          </a:stretch>
        </p:blipFill>
        <p:spPr bwMode="auto">
          <a:xfrm>
            <a:off x="1524000" y="1143000"/>
            <a:ext cx="5943600" cy="4457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1866</Words>
  <Application>Microsoft Office PowerPoint</Application>
  <PresentationFormat>On-screen Show (4:3)</PresentationFormat>
  <Paragraphs>167</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ＭＳ Ｐゴシック</vt:lpstr>
      <vt:lpstr>Calibri</vt:lpstr>
      <vt:lpstr>Gill Sans MT</vt:lpstr>
      <vt:lpstr>Comic Sans MS</vt:lpstr>
      <vt:lpstr>Office Theme</vt:lpstr>
      <vt:lpstr>Slide 1</vt:lpstr>
      <vt:lpstr>Slide 2</vt:lpstr>
      <vt:lpstr>Slide 3</vt:lpstr>
      <vt:lpstr>Slide 4</vt:lpstr>
      <vt:lpstr>Slide 5</vt:lpstr>
      <vt:lpstr>Slide 6</vt:lpstr>
      <vt:lpstr>Slide 7</vt:lpstr>
      <vt:lpstr>Slide 8</vt:lpstr>
      <vt:lpstr>Slide 9</vt:lpstr>
      <vt:lpstr>The Carter Family</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goddarka</dc:creator>
  <cp:lastModifiedBy>Michelle James</cp:lastModifiedBy>
  <cp:revision>24</cp:revision>
  <dcterms:created xsi:type="dcterms:W3CDTF">2012-07-08T13:02:59Z</dcterms:created>
  <dcterms:modified xsi:type="dcterms:W3CDTF">2012-07-10T15:20:06Z</dcterms:modified>
</cp:coreProperties>
</file>