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0" r:id="rId3"/>
    <p:sldId id="257" r:id="rId4"/>
    <p:sldId id="258" r:id="rId5"/>
    <p:sldId id="259" r:id="rId6"/>
    <p:sldId id="260" r:id="rId7"/>
    <p:sldId id="261" r:id="rId8"/>
    <p:sldId id="262" r:id="rId9"/>
    <p:sldId id="264" r:id="rId10"/>
    <p:sldId id="274" r:id="rId11"/>
    <p:sldId id="271" r:id="rId12"/>
    <p:sldId id="265" r:id="rId13"/>
    <p:sldId id="275" r:id="rId14"/>
    <p:sldId id="270" r:id="rId15"/>
    <p:sldId id="267" r:id="rId16"/>
    <p:sldId id="268" r:id="rId17"/>
    <p:sldId id="269" r:id="rId18"/>
    <p:sldId id="272" r:id="rId19"/>
    <p:sldId id="273" r:id="rId20"/>
    <p:sldId id="277" r:id="rId21"/>
    <p:sldId id="278" r:id="rId22"/>
    <p:sldId id="308" r:id="rId23"/>
    <p:sldId id="279" r:id="rId24"/>
    <p:sldId id="280" r:id="rId25"/>
    <p:sldId id="281" r:id="rId26"/>
    <p:sldId id="282" r:id="rId27"/>
    <p:sldId id="283" r:id="rId28"/>
    <p:sldId id="287" r:id="rId29"/>
    <p:sldId id="284" r:id="rId30"/>
    <p:sldId id="289" r:id="rId31"/>
    <p:sldId id="285" r:id="rId32"/>
    <p:sldId id="286" r:id="rId33"/>
    <p:sldId id="288" r:id="rId34"/>
    <p:sldId id="292" r:id="rId35"/>
    <p:sldId id="290" r:id="rId36"/>
    <p:sldId id="291" r:id="rId37"/>
    <p:sldId id="293" r:id="rId38"/>
    <p:sldId id="295" r:id="rId39"/>
    <p:sldId id="294" r:id="rId40"/>
    <p:sldId id="296" r:id="rId41"/>
    <p:sldId id="297" r:id="rId42"/>
    <p:sldId id="311" r:id="rId43"/>
    <p:sldId id="312" r:id="rId44"/>
    <p:sldId id="298" r:id="rId45"/>
    <p:sldId id="299" r:id="rId46"/>
    <p:sldId id="300" r:id="rId47"/>
    <p:sldId id="301" r:id="rId48"/>
    <p:sldId id="302" r:id="rId49"/>
    <p:sldId id="303" r:id="rId50"/>
    <p:sldId id="304" r:id="rId51"/>
    <p:sldId id="305" r:id="rId52"/>
    <p:sldId id="306" r:id="rId53"/>
    <p:sldId id="309" r:id="rId54"/>
    <p:sldId id="307"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5C"/>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3277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559CBB5-29BF-4906-A3D4-6D04DC9C04E3}"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59CBB5-29BF-4906-A3D4-6D04DC9C04E3}"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59CBB5-29BF-4906-A3D4-6D04DC9C04E3}"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559CBB5-29BF-4906-A3D4-6D04DC9C04E3}"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59CBB5-29BF-4906-A3D4-6D04DC9C04E3}" type="datetimeFigureOut">
              <a:rPr lang="en-US" smtClean="0"/>
              <a:pPr/>
              <a:t>7/18/2012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559CBB5-29BF-4906-A3D4-6D04DC9C04E3}"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559CBB5-29BF-4906-A3D4-6D04DC9C04E3}" type="datetimeFigureOut">
              <a:rPr lang="en-US" smtClean="0"/>
              <a:pPr/>
              <a:t>7/18/2012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559CBB5-29BF-4906-A3D4-6D04DC9C04E3}" type="datetimeFigureOut">
              <a:rPr lang="en-US" smtClean="0"/>
              <a:pPr/>
              <a:t>7/18/2012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59CBB5-29BF-4906-A3D4-6D04DC9C04E3}" type="datetimeFigureOut">
              <a:rPr lang="en-US" smtClean="0"/>
              <a:pPr/>
              <a:t>7/18/2012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59CBB5-29BF-4906-A3D4-6D04DC9C04E3}"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59CBB5-29BF-4906-A3D4-6D04DC9C04E3}" type="datetimeFigureOut">
              <a:rPr lang="en-US" smtClean="0"/>
              <a:pPr/>
              <a:t>7/18/2012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1D4A79-206D-4126-A571-FD8A0EEADFD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22000"/>
            <a:lum/>
          </a:blip>
          <a:srcRect/>
          <a:stretch>
            <a:fillRect t="-42000" b="-42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59CBB5-29BF-4906-A3D4-6D04DC9C04E3}" type="datetimeFigureOut">
              <a:rPr lang="en-US" smtClean="0"/>
              <a:pPr/>
              <a:t>7/18/2012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1D4A79-206D-4126-A571-FD8A0EEADFD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erudit.org/livre/aidelf/200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5000" b="-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4800" y="0"/>
            <a:ext cx="8686800" cy="1012825"/>
          </a:xfrm>
        </p:spPr>
        <p:txBody>
          <a:bodyPr>
            <a:normAutofit/>
          </a:bodyPr>
          <a:lstStyle/>
          <a:p>
            <a:r>
              <a:rPr lang="fr-FR" sz="4000" b="1" dirty="0" smtClean="0">
                <a:latin typeface="Bauhaus 93" pitchFamily="82" charset="0"/>
                <a:ea typeface="FangSong" pitchFamily="49" charset="-122"/>
              </a:rPr>
              <a:t>Apprendre aux Enfants à Aimer  Jésus</a:t>
            </a:r>
            <a:endParaRPr lang="fr-FR" sz="4000" b="1" dirty="0">
              <a:latin typeface="Bauhaus 93" pitchFamily="82" charset="0"/>
              <a:ea typeface="FangSong" pitchFamily="49" charset="-122"/>
            </a:endParaRPr>
          </a:p>
        </p:txBody>
      </p:sp>
      <p:sp>
        <p:nvSpPr>
          <p:cNvPr id="4" name="TextBox 3"/>
          <p:cNvSpPr txBox="1"/>
          <p:nvPr/>
        </p:nvSpPr>
        <p:spPr>
          <a:xfrm>
            <a:off x="7162800" y="6334780"/>
            <a:ext cx="1820114" cy="523220"/>
          </a:xfrm>
          <a:prstGeom prst="rect">
            <a:avLst/>
          </a:prstGeom>
          <a:noFill/>
        </p:spPr>
        <p:txBody>
          <a:bodyPr wrap="none" rtlCol="0">
            <a:spAutoFit/>
          </a:bodyPr>
          <a:lstStyle/>
          <a:p>
            <a:r>
              <a:rPr lang="en-US" sz="2800" b="1" dirty="0" smtClean="0">
                <a:latin typeface="Amienne" pitchFamily="82" charset="0"/>
              </a:rPr>
              <a:t>Par Ketlie D. Henry</a:t>
            </a:r>
            <a:endParaRPr lang="en-US" sz="2800" b="1" dirty="0">
              <a:latin typeface="Amienne"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Environ plus 20 % des 18 à 24 ans déclarent n’avoir aucune religion.</a:t>
            </a:r>
          </a:p>
          <a:p>
            <a:r>
              <a:rPr lang="fr-FR" b="1" dirty="0" smtClean="0"/>
              <a:t>Plus de 80% des 18-24 ans n’ont aucune pratique religieuse.</a:t>
            </a:r>
          </a:p>
          <a:p>
            <a:endParaRPr lang="fr-FR" b="1" dirty="0" smtClean="0"/>
          </a:p>
          <a:p>
            <a:endParaRPr lang="en-US" b="1" dirty="0"/>
          </a:p>
        </p:txBody>
      </p:sp>
      <p:sp>
        <p:nvSpPr>
          <p:cNvPr id="4"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Et si à </a:t>
            </a:r>
            <a:r>
              <a:rPr lang="fr-FR" b="1" dirty="0" smtClean="0"/>
              <a:t>la question si Dieu existe (tableau suivant), 319 sur 574 personnes ont répondu qu’ils le voyaient comme un esprit, une énergie, une </a:t>
            </a:r>
            <a:r>
              <a:rPr lang="fr-FR" b="1" dirty="0" smtClean="0"/>
              <a:t>force, seulement </a:t>
            </a:r>
            <a:r>
              <a:rPr lang="fr-FR" b="1" dirty="0" smtClean="0"/>
              <a:t>23% comme un Dieu avec qui ils pouvaient avoir une relation personnelle.</a:t>
            </a:r>
          </a:p>
          <a:p>
            <a:endParaRPr lang="en-US" b="1" dirty="0"/>
          </a:p>
        </p:txBody>
      </p:sp>
      <p:sp>
        <p:nvSpPr>
          <p:cNvPr id="4"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r-FR" b="1" dirty="0" smtClean="0"/>
              <a:t>Le tableau ci-dessus donne une idée de la proportion des croyants en Belgique française en 2008 (Baromètre Religieux, </a:t>
            </a:r>
            <a:r>
              <a:rPr lang="fr-FR" b="1" i="1" dirty="0" smtClean="0"/>
              <a:t>Enquête sur les attitudes à l'égard de la religion, de la spiritualité et de la transmission spirituelle; </a:t>
            </a:r>
            <a:r>
              <a:rPr lang="fr-FR" b="1" dirty="0" err="1" smtClean="0"/>
              <a:t>Sonecom</a:t>
            </a:r>
            <a:r>
              <a:rPr lang="fr-FR" b="1" dirty="0" smtClean="0"/>
              <a:t>-</a:t>
            </a:r>
            <a:r>
              <a:rPr lang="fr-FR" b="1" dirty="0" err="1" smtClean="0"/>
              <a:t>sprl</a:t>
            </a:r>
            <a:r>
              <a:rPr lang="fr-FR" b="1" dirty="0" smtClean="0"/>
              <a:t> - Février 2008, Université libre de Louvain)</a:t>
            </a:r>
            <a:endParaRPr lang="fr-FR" b="1" dirty="0"/>
          </a:p>
        </p:txBody>
      </p:sp>
      <p:sp>
        <p:nvSpPr>
          <p:cNvPr id="4" name="Title 1"/>
          <p:cNvSpPr>
            <a:spLocks noGrp="1"/>
          </p:cNvSpPr>
          <p:nvPr>
            <p:ph type="title"/>
          </p:nvPr>
        </p:nvSpPr>
        <p:spPr>
          <a:xfrm>
            <a:off x="457200" y="274638"/>
            <a:ext cx="8229600" cy="868362"/>
          </a:xfrm>
        </p:spPr>
        <p:txBody>
          <a:bodyPr/>
          <a:lstStyle/>
          <a:p>
            <a:r>
              <a:rPr lang="fr-FR" b="1" dirty="0" smtClean="0"/>
              <a:t>État des Lieux</a:t>
            </a:r>
            <a:endParaRPr lang="fr-F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382000" cy="4830763"/>
          </a:xfrm>
        </p:spPr>
        <p:txBody>
          <a:bodyPr/>
          <a:lstStyle/>
          <a:p>
            <a:r>
              <a:rPr lang="fr-FR" b="1" dirty="0" smtClean="0">
                <a:latin typeface="Calibri"/>
                <a:cs typeface="Calibri"/>
              </a:rPr>
              <a:t>Réponses à</a:t>
            </a:r>
            <a:r>
              <a:rPr lang="fr-FR" b="1" dirty="0" smtClean="0"/>
              <a:t>: Actuellement, vous vous définissez comme...</a:t>
            </a:r>
          </a:p>
          <a:p>
            <a:endParaRPr lang="fr-FR" b="1" dirty="0" smtClean="0"/>
          </a:p>
          <a:p>
            <a:endParaRPr lang="en-US" b="1" dirty="0" smtClean="0"/>
          </a:p>
          <a:p>
            <a:endParaRPr lang="fr-FR" b="1" dirty="0"/>
          </a:p>
        </p:txBody>
      </p:sp>
      <p:sp>
        <p:nvSpPr>
          <p:cNvPr id="4" name="Title 1"/>
          <p:cNvSpPr>
            <a:spLocks noGrp="1"/>
          </p:cNvSpPr>
          <p:nvPr>
            <p:ph type="title"/>
          </p:nvPr>
        </p:nvSpPr>
        <p:spPr>
          <a:xfrm>
            <a:off x="457200" y="152400"/>
            <a:ext cx="8229600" cy="1143000"/>
          </a:xfrm>
        </p:spPr>
        <p:txBody>
          <a:bodyPr/>
          <a:lstStyle/>
          <a:p>
            <a:r>
              <a:rPr lang="fr-FR" b="1" dirty="0" smtClean="0"/>
              <a:t>État des Lieux</a:t>
            </a:r>
            <a:endParaRPr lang="fr-FR" b="1" dirty="0"/>
          </a:p>
        </p:txBody>
      </p:sp>
      <p:graphicFrame>
        <p:nvGraphicFramePr>
          <p:cNvPr id="5" name="Table 4"/>
          <p:cNvGraphicFramePr>
            <a:graphicFrameLocks noGrp="1"/>
          </p:cNvGraphicFramePr>
          <p:nvPr/>
        </p:nvGraphicFramePr>
        <p:xfrm>
          <a:off x="838200" y="2231136"/>
          <a:ext cx="7772400" cy="4626864"/>
        </p:xfrm>
        <a:graphic>
          <a:graphicData uri="http://schemas.openxmlformats.org/drawingml/2006/table">
            <a:tbl>
              <a:tblPr firstRow="1" bandRow="1">
                <a:tableStyleId>{5C22544A-7EE6-4342-B048-85BDC9FD1C3A}</a:tableStyleId>
              </a:tblPr>
              <a:tblGrid>
                <a:gridCol w="6553200"/>
                <a:gridCol w="1219200"/>
              </a:tblGrid>
              <a:tr h="370840">
                <a:tc>
                  <a:txBody>
                    <a:bodyPr/>
                    <a:lstStyle/>
                    <a:p>
                      <a:pPr marL="0" marR="0">
                        <a:lnSpc>
                          <a:spcPct val="115000"/>
                        </a:lnSpc>
                        <a:spcBef>
                          <a:spcPts val="0"/>
                        </a:spcBef>
                        <a:spcAft>
                          <a:spcPts val="0"/>
                        </a:spcAft>
                      </a:pPr>
                      <a:r>
                        <a:rPr lang="fr-FR" sz="2400" dirty="0">
                          <a:latin typeface="Calibri"/>
                          <a:ea typeface="Calibri"/>
                          <a:cs typeface="Times New Roman"/>
                        </a:rPr>
                        <a:t>Chrétien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46,9%</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Athée sans plus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6%</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Musulman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12,0%</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Agnostique car je n'ai pas de réponse à la question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5,5%</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Agnostique car je ne me pose pas la question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4,3%</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Croyant en Dieu, mais ne faisant partie d'aucune Église ou religion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11,6%</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Autre</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1,2%</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Adhérant à la Laïcité organisée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0,8%</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Ne souhaite pas répondre  </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0,6%</a:t>
                      </a:r>
                      <a:endParaRPr lang="en-US" sz="2400" dirty="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400" dirty="0">
                          <a:latin typeface="Calibri"/>
                          <a:ea typeface="Calibri"/>
                          <a:cs typeface="Times New Roman"/>
                        </a:rPr>
                        <a:t>De religion judaïque</a:t>
                      </a:r>
                      <a:endParaRPr lang="en-US" sz="24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400" dirty="0">
                          <a:latin typeface="Calibri"/>
                          <a:ea typeface="Calibri"/>
                          <a:cs typeface="Times New Roman"/>
                        </a:rPr>
                        <a:t>0,6%</a:t>
                      </a:r>
                      <a:endParaRPr lang="en-US" sz="2400" dirty="0">
                        <a:latin typeface="Calibri"/>
                        <a:ea typeface="Calibri"/>
                        <a:cs typeface="Times New Roman"/>
                      </a:endParaRPr>
                    </a:p>
                  </a:txBody>
                  <a:tcPr marL="68580" marR="68580" marT="0" marB="0"/>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r-FR" b="1" dirty="0" smtClean="0"/>
              <a:t>Sur 657 personnes interrogées, 38% étaient athées, agnostiques ou ne pratiquaient aucune religion.</a:t>
            </a:r>
          </a:p>
          <a:p>
            <a:r>
              <a:rPr lang="fr-FR" b="1" dirty="0" smtClean="0"/>
              <a:t>Dans ce même groupe, 41,9% étaient des croyants </a:t>
            </a:r>
            <a:r>
              <a:rPr lang="fr-FR" b="1" dirty="0" smtClean="0"/>
              <a:t>non-pratiquants; </a:t>
            </a:r>
            <a:r>
              <a:rPr lang="fr-FR" b="1" dirty="0" smtClean="0"/>
              <a:t>16,3% des </a:t>
            </a:r>
            <a:r>
              <a:rPr lang="fr-FR" b="1" dirty="0" smtClean="0"/>
              <a:t>non- </a:t>
            </a:r>
            <a:r>
              <a:rPr lang="fr-FR" b="1" dirty="0" smtClean="0"/>
              <a:t>croyants </a:t>
            </a:r>
            <a:r>
              <a:rPr lang="fr-FR" b="1" dirty="0" smtClean="0"/>
              <a:t>non </a:t>
            </a:r>
            <a:r>
              <a:rPr lang="fr-FR" b="1" dirty="0" smtClean="0"/>
              <a:t>attachés </a:t>
            </a:r>
            <a:r>
              <a:rPr lang="fr-FR" b="1" dirty="0" smtClean="0"/>
              <a:t>aux</a:t>
            </a:r>
            <a:r>
              <a:rPr lang="fr-FR" b="1" dirty="0" smtClean="0"/>
              <a:t> </a:t>
            </a:r>
            <a:r>
              <a:rPr lang="fr-FR" b="1" dirty="0" smtClean="0"/>
              <a:t>traditions religieuses; 3,3%, des non-croyants </a:t>
            </a:r>
            <a:r>
              <a:rPr lang="fr-FR" b="1" dirty="0" smtClean="0"/>
              <a:t>opposés à toute religion; </a:t>
            </a:r>
            <a:r>
              <a:rPr lang="fr-FR" b="1" dirty="0" smtClean="0"/>
              <a:t>16,4% avaient </a:t>
            </a:r>
            <a:r>
              <a:rPr lang="fr-FR" b="1" dirty="0" smtClean="0"/>
              <a:t>moins de 25 ans.</a:t>
            </a:r>
            <a:endParaRPr lang="fr-FR" b="1" dirty="0"/>
          </a:p>
        </p:txBody>
      </p:sp>
      <p:sp>
        <p:nvSpPr>
          <p:cNvPr id="4"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Réponse à: Si </a:t>
            </a:r>
            <a:r>
              <a:rPr lang="fr-FR" b="1" dirty="0"/>
              <a:t>Dieu existe, comment le voyez-vous ?</a:t>
            </a:r>
            <a:endParaRPr lang="en-US" b="1" dirty="0"/>
          </a:p>
          <a:p>
            <a:endParaRPr lang="en-US" b="1" dirty="0"/>
          </a:p>
        </p:txBody>
      </p:sp>
      <p:graphicFrame>
        <p:nvGraphicFramePr>
          <p:cNvPr id="4" name="Table 3"/>
          <p:cNvGraphicFramePr>
            <a:graphicFrameLocks noGrp="1"/>
          </p:cNvGraphicFramePr>
          <p:nvPr/>
        </p:nvGraphicFramePr>
        <p:xfrm>
          <a:off x="914400" y="2438400"/>
          <a:ext cx="7391400" cy="2453640"/>
        </p:xfrm>
        <a:graphic>
          <a:graphicData uri="http://schemas.openxmlformats.org/drawingml/2006/table">
            <a:tbl>
              <a:tblPr firstRow="1" bandRow="1">
                <a:tableStyleId>{5C22544A-7EE6-4342-B048-85BDC9FD1C3A}</a:tableStyleId>
              </a:tblPr>
              <a:tblGrid>
                <a:gridCol w="6172200"/>
                <a:gridCol w="1219200"/>
              </a:tblGrid>
              <a:tr h="370840">
                <a:tc>
                  <a:txBody>
                    <a:bodyPr/>
                    <a:lstStyle/>
                    <a:p>
                      <a:pPr marL="0" marR="0">
                        <a:lnSpc>
                          <a:spcPct val="115000"/>
                        </a:lnSpc>
                        <a:spcBef>
                          <a:spcPts val="0"/>
                        </a:spcBef>
                        <a:spcAft>
                          <a:spcPts val="0"/>
                        </a:spcAft>
                      </a:pPr>
                      <a:r>
                        <a:rPr lang="fr-FR" sz="2800" baseline="0" dirty="0">
                          <a:latin typeface="Calibri"/>
                          <a:ea typeface="Calibri"/>
                          <a:cs typeface="Times New Roman"/>
                        </a:rPr>
                        <a:t>Comme une force, une énergie, un esprit</a:t>
                      </a:r>
                      <a:endParaRPr lang="en-US" sz="2800" baseline="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800" baseline="0">
                          <a:latin typeface="Calibri"/>
                          <a:ea typeface="Calibri"/>
                          <a:cs typeface="Times New Roman"/>
                        </a:rPr>
                        <a:t>55,6%</a:t>
                      </a:r>
                      <a:endParaRPr lang="en-US" sz="2800" baseline="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800" baseline="0" dirty="0">
                          <a:latin typeface="Calibri"/>
                          <a:ea typeface="Calibri"/>
                          <a:cs typeface="Times New Roman"/>
                        </a:rPr>
                        <a:t>Ne se prononce pas</a:t>
                      </a:r>
                      <a:endParaRPr lang="en-US" sz="2800" baseline="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800" baseline="0">
                          <a:latin typeface="Calibri"/>
                          <a:ea typeface="Calibri"/>
                          <a:cs typeface="Times New Roman"/>
                        </a:rPr>
                        <a:t>17,1%</a:t>
                      </a:r>
                      <a:endParaRPr lang="en-US" sz="2800" baseline="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800" baseline="0">
                          <a:latin typeface="Calibri"/>
                          <a:ea typeface="Calibri"/>
                          <a:cs typeface="Times New Roman"/>
                        </a:rPr>
                        <a:t>Comme un Dieu avec qui je peux être en relation personnelle</a:t>
                      </a:r>
                      <a:endParaRPr lang="en-US" sz="2800" baseline="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800" baseline="0">
                          <a:latin typeface="Calibri"/>
                          <a:ea typeface="Calibri"/>
                          <a:cs typeface="Times New Roman"/>
                        </a:rPr>
                        <a:t>23,3%</a:t>
                      </a:r>
                      <a:endParaRPr lang="en-US" sz="2800" baseline="0">
                        <a:latin typeface="Calibri"/>
                        <a:ea typeface="Calibri"/>
                        <a:cs typeface="Times New Roman"/>
                      </a:endParaRPr>
                    </a:p>
                  </a:txBody>
                  <a:tcPr marL="68580" marR="68580" marT="0" marB="0"/>
                </a:tc>
              </a:tr>
              <a:tr h="370840">
                <a:tc>
                  <a:txBody>
                    <a:bodyPr/>
                    <a:lstStyle/>
                    <a:p>
                      <a:pPr marL="0" marR="0">
                        <a:lnSpc>
                          <a:spcPct val="115000"/>
                        </a:lnSpc>
                        <a:spcBef>
                          <a:spcPts val="0"/>
                        </a:spcBef>
                        <a:spcAft>
                          <a:spcPts val="0"/>
                        </a:spcAft>
                      </a:pPr>
                      <a:r>
                        <a:rPr lang="fr-FR" sz="2800" baseline="0">
                          <a:latin typeface="Calibri"/>
                          <a:ea typeface="Calibri"/>
                          <a:cs typeface="Times New Roman"/>
                        </a:rPr>
                        <a:t>Autrement</a:t>
                      </a:r>
                      <a:endParaRPr lang="en-US" sz="2800" baseline="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fr-FR" sz="2800" baseline="0" dirty="0">
                          <a:latin typeface="Calibri"/>
                          <a:ea typeface="Calibri"/>
                          <a:cs typeface="Times New Roman"/>
                        </a:rPr>
                        <a:t>4,0%</a:t>
                      </a:r>
                      <a:endParaRPr lang="en-US" sz="2800" baseline="0" dirty="0">
                        <a:latin typeface="Calibri"/>
                        <a:ea typeface="Calibri"/>
                        <a:cs typeface="Times New Roman"/>
                      </a:endParaRPr>
                    </a:p>
                  </a:txBody>
                  <a:tcPr marL="68580" marR="68580" marT="0" marB="0"/>
                </a:tc>
              </a:tr>
            </a:tbl>
          </a:graphicData>
        </a:graphic>
      </p:graphicFrame>
      <p:sp>
        <p:nvSpPr>
          <p:cNvPr id="5"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382000" cy="4525963"/>
          </a:xfrm>
        </p:spPr>
        <p:txBody>
          <a:bodyPr>
            <a:normAutofit/>
          </a:bodyPr>
          <a:lstStyle/>
          <a:p>
            <a:r>
              <a:rPr lang="fr-FR" b="1" dirty="0" smtClean="0"/>
              <a:t>Aux États-Unis, les statistiques paraissent un peu différentes. Seulement 13 pourcent des jeunes interrogés en 1995 se considéraient comme sans religion. Cependant pendant la même période, 31% participaient rarement à des activités religieuses et 15 n’y participaient pas du tout (</a:t>
            </a:r>
            <a:r>
              <a:rPr lang="fr-FR" sz="2800" b="1" dirty="0" smtClean="0"/>
              <a:t>Christian Smith et al, ‘</a:t>
            </a:r>
            <a:r>
              <a:rPr lang="fr-FR" sz="2800" b="1" i="1" dirty="0" err="1" smtClean="0"/>
              <a:t>Mapping</a:t>
            </a:r>
            <a:r>
              <a:rPr lang="fr-FR" sz="2800" b="1" i="1" dirty="0" smtClean="0"/>
              <a:t> American Adolescent </a:t>
            </a:r>
            <a:r>
              <a:rPr lang="fr-FR" sz="2800" b="1" i="1" dirty="0" err="1" smtClean="0"/>
              <a:t>Religious</a:t>
            </a:r>
            <a:r>
              <a:rPr lang="fr-FR" sz="2800" b="1" i="1" dirty="0" smtClean="0"/>
              <a:t> Participation, 2002 </a:t>
            </a:r>
            <a:r>
              <a:rPr lang="fr-FR" sz="2800" b="1" dirty="0" smtClean="0"/>
              <a:t>(</a:t>
            </a:r>
            <a:r>
              <a:rPr lang="en-US" sz="2800" b="1" dirty="0" smtClean="0"/>
              <a:t>youthandreligion.org/sites/youthandreligion.org</a:t>
            </a:r>
            <a:r>
              <a:rPr lang="en-US" b="1" dirty="0" smtClean="0"/>
              <a:t>)</a:t>
            </a:r>
            <a:endParaRPr lang="fr-FR" b="1" dirty="0"/>
          </a:p>
        </p:txBody>
      </p:sp>
      <p:sp>
        <p:nvSpPr>
          <p:cNvPr id="4"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fr-FR" b="1" dirty="0" smtClean="0"/>
              <a:t>Les analyses des enquêtes du NSYR (National </a:t>
            </a:r>
            <a:r>
              <a:rPr lang="fr-FR" b="1" dirty="0" err="1" smtClean="0"/>
              <a:t>Study</a:t>
            </a:r>
            <a:r>
              <a:rPr lang="fr-FR" b="1" dirty="0" smtClean="0"/>
              <a:t> on </a:t>
            </a:r>
            <a:r>
              <a:rPr lang="fr-FR" b="1" dirty="0" err="1" smtClean="0"/>
              <a:t>Youth</a:t>
            </a:r>
            <a:r>
              <a:rPr lang="fr-FR" b="1" dirty="0" smtClean="0"/>
              <a:t>  and Religion) révèlent que 35% des adolescents participaient aux services religieux une fois par semaine et un autre 15% au moins une fois par mois. 60% disent que la foi religieuse est importante dans leurs vies. 40% rapportent qu’ils prient chaque jour. 25% affirment avoir été « nés de nouveau » (</a:t>
            </a:r>
            <a:r>
              <a:rPr lang="fr-FR" sz="2800" b="1" dirty="0" smtClean="0"/>
              <a:t>Michael Smith and </a:t>
            </a:r>
            <a:r>
              <a:rPr lang="fr-FR" sz="2800" b="1" dirty="0" err="1" smtClean="0"/>
              <a:t>Melina</a:t>
            </a:r>
            <a:r>
              <a:rPr lang="fr-FR" sz="2800" b="1" dirty="0" smtClean="0"/>
              <a:t> </a:t>
            </a:r>
            <a:r>
              <a:rPr lang="fr-FR" sz="2800" b="1" dirty="0" err="1" smtClean="0"/>
              <a:t>Lundquist</a:t>
            </a:r>
            <a:r>
              <a:rPr lang="fr-FR" sz="2800" b="1" dirty="0" smtClean="0"/>
              <a:t> Denton, ‘</a:t>
            </a:r>
            <a:r>
              <a:rPr lang="en-US" sz="2800" b="1" i="1" dirty="0" smtClean="0"/>
              <a:t>Soul </a:t>
            </a:r>
            <a:r>
              <a:rPr lang="en-US" sz="2800" b="1" i="1" dirty="0"/>
              <a:t>Searching: The Religious and Spiritual Lives of </a:t>
            </a:r>
            <a:r>
              <a:rPr lang="en-US" sz="2800" b="1" i="1" dirty="0" smtClean="0"/>
              <a:t>American</a:t>
            </a:r>
            <a:r>
              <a:rPr lang="en-US" sz="2800" b="1" dirty="0" smtClean="0"/>
              <a:t>’ Teenagers,  2009, oxford University Press, N.Y</a:t>
            </a:r>
            <a:r>
              <a:rPr lang="en-US" b="1" dirty="0" smtClean="0"/>
              <a:t>.) </a:t>
            </a:r>
            <a:r>
              <a:rPr lang="en-US" b="1" dirty="0"/>
              <a:t/>
            </a:r>
            <a:br>
              <a:rPr lang="en-US" b="1" dirty="0"/>
            </a:br>
            <a:endParaRPr lang="fr-FR" b="1" dirty="0"/>
          </a:p>
        </p:txBody>
      </p:sp>
      <p:sp>
        <p:nvSpPr>
          <p:cNvPr id="4"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a:r>
              <a:rPr lang="fr-FR" b="1" dirty="0" smtClean="0"/>
              <a:t>Cependant, Smith et </a:t>
            </a:r>
            <a:r>
              <a:rPr lang="fr-FR" b="1" dirty="0" err="1" smtClean="0"/>
              <a:t>Lundquist</a:t>
            </a:r>
            <a:r>
              <a:rPr lang="fr-FR" b="1" dirty="0" smtClean="0"/>
              <a:t> ont trouvé que la compréhension religieuse et spirituelle des adolescents était souvent superficielle. Pour sa part, Josh </a:t>
            </a:r>
            <a:r>
              <a:rPr lang="fr-FR" b="1" dirty="0" err="1" smtClean="0"/>
              <a:t>McDowell</a:t>
            </a:r>
            <a:r>
              <a:rPr lang="fr-FR" b="1" dirty="0" smtClean="0"/>
              <a:t> affirme que 15 % pour cent seulement ont une vision </a:t>
            </a:r>
            <a:r>
              <a:rPr lang="fr-FR" b="1" dirty="0" smtClean="0"/>
              <a:t>biblique du monde. </a:t>
            </a:r>
            <a:r>
              <a:rPr lang="fr-FR" b="1" dirty="0" smtClean="0"/>
              <a:t>D’autres comme </a:t>
            </a:r>
            <a:r>
              <a:rPr lang="fr-FR" b="1" dirty="0" err="1" smtClean="0"/>
              <a:t>Barna</a:t>
            </a:r>
            <a:r>
              <a:rPr lang="fr-FR" b="1" dirty="0" smtClean="0"/>
              <a:t> pensent que cela se situe en dessous de 10 %. </a:t>
            </a:r>
          </a:p>
          <a:p>
            <a:pPr algn="just"/>
            <a:r>
              <a:rPr lang="fr-FR" b="1" dirty="0" smtClean="0"/>
              <a:t>Dudley estime que 55% des jeunes adventistes laissent l’église  dans chaque génération.</a:t>
            </a:r>
          </a:p>
          <a:p>
            <a:pPr algn="just"/>
            <a:endParaRPr lang="fr-FR" b="1" dirty="0"/>
          </a:p>
        </p:txBody>
      </p:sp>
      <p:sp>
        <p:nvSpPr>
          <p:cNvPr id="4"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État des Lieux</a:t>
            </a:r>
            <a:endParaRPr lang="fr-FR" b="1" dirty="0"/>
          </a:p>
        </p:txBody>
      </p:sp>
      <p:sp>
        <p:nvSpPr>
          <p:cNvPr id="3" name="Content Placeholder 2"/>
          <p:cNvSpPr>
            <a:spLocks noGrp="1"/>
          </p:cNvSpPr>
          <p:nvPr>
            <p:ph idx="1"/>
          </p:nvPr>
        </p:nvSpPr>
        <p:spPr>
          <a:xfrm>
            <a:off x="228600" y="1600200"/>
            <a:ext cx="8686800" cy="4525963"/>
          </a:xfrm>
        </p:spPr>
        <p:txBody>
          <a:bodyPr>
            <a:normAutofit lnSpcReduction="10000"/>
          </a:bodyPr>
          <a:lstStyle/>
          <a:p>
            <a:r>
              <a:rPr lang="fr-FR" b="1" dirty="0" smtClean="0"/>
              <a:t>Il ressort de ces chiffres et analyses qu’il y a une érosion constante de la religiosité chez les jeunes. </a:t>
            </a:r>
          </a:p>
          <a:p>
            <a:r>
              <a:rPr lang="fr-FR" b="1" dirty="0" smtClean="0"/>
              <a:t>Selon une enquête menée par des sociologues américains, les enfants dont les parents sont religieux ont une meilleure disposition envers la religion. </a:t>
            </a:r>
          </a:p>
          <a:p>
            <a:r>
              <a:rPr lang="fr-FR" b="1" dirty="0" smtClean="0"/>
              <a:t>Ils ont généralement un meilleur comportement et sont mieux encadrés.</a:t>
            </a:r>
            <a:endParaRPr lang="fr-FR"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42000" b="-38000"/>
          </a:stretch>
        </a:blipFill>
        <a:effectLst/>
      </p:bgPr>
    </p:bg>
    <p:spTree>
      <p:nvGrpSpPr>
        <p:cNvPr id="1" name=""/>
        <p:cNvGrpSpPr/>
        <p:nvPr/>
      </p:nvGrpSpPr>
      <p:grpSpPr>
        <a:xfrm>
          <a:off x="0" y="0"/>
          <a:ext cx="0" cy="0"/>
          <a:chOff x="0" y="0"/>
          <a:chExt cx="0" cy="0"/>
        </a:xfrm>
      </p:grpSpPr>
      <p:sp>
        <p:nvSpPr>
          <p:cNvPr id="4" name="TextBox 3"/>
          <p:cNvSpPr txBox="1"/>
          <p:nvPr/>
        </p:nvSpPr>
        <p:spPr>
          <a:xfrm>
            <a:off x="1524000" y="5105400"/>
            <a:ext cx="6477000" cy="1569660"/>
          </a:xfrm>
          <a:prstGeom prst="rect">
            <a:avLst/>
          </a:prstGeom>
          <a:noFill/>
        </p:spPr>
        <p:txBody>
          <a:bodyPr wrap="square" rtlCol="0">
            <a:spAutoFit/>
          </a:bodyPr>
          <a:lstStyle/>
          <a:p>
            <a:pPr algn="ctr"/>
            <a:r>
              <a:rPr lang="fr-FR" sz="3200" b="1" dirty="0" smtClean="0">
                <a:latin typeface="Baveuse" pitchFamily="2" charset="0"/>
              </a:rPr>
              <a:t>Pour Une Relation Personnelle des Enfants avec Dieu</a:t>
            </a:r>
            <a:endParaRPr lang="en-US" sz="3200" dirty="0">
              <a:latin typeface="Baveuse" pitchFamily="2"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Pourtant, Dudley dans ‘</a:t>
            </a:r>
            <a:r>
              <a:rPr lang="fr-FR" b="1" dirty="0" err="1" smtClean="0"/>
              <a:t>Why</a:t>
            </a:r>
            <a:r>
              <a:rPr lang="fr-FR" b="1" dirty="0" smtClean="0"/>
              <a:t> </a:t>
            </a:r>
            <a:r>
              <a:rPr lang="fr-FR" b="1" dirty="0" err="1" smtClean="0"/>
              <a:t>our</a:t>
            </a:r>
            <a:r>
              <a:rPr lang="fr-FR" b="1" dirty="0" smtClean="0"/>
              <a:t> Teenagers </a:t>
            </a:r>
            <a:r>
              <a:rPr lang="fr-FR" b="1" dirty="0" err="1" smtClean="0"/>
              <a:t>Leave</a:t>
            </a:r>
            <a:r>
              <a:rPr lang="fr-FR" b="1" dirty="0" smtClean="0"/>
              <a:t> the Church, (2000, p. 23 ) rapporte que « la cause principale de l’apostasie des jeunes réside dans les relations avec les parents. Une autre raison fondamentale est le faible niveau de l’engagement religieux des parents. » </a:t>
            </a:r>
          </a:p>
          <a:p>
            <a:endParaRPr lang="en-US" b="1" dirty="0"/>
          </a:p>
        </p:txBody>
      </p:sp>
      <p:sp>
        <p:nvSpPr>
          <p:cNvPr id="4" name="Title 1"/>
          <p:cNvSpPr>
            <a:spLocks noGrp="1"/>
          </p:cNvSpPr>
          <p:nvPr>
            <p:ph type="title"/>
          </p:nvPr>
        </p:nvSpPr>
        <p:spPr/>
        <p:txBody>
          <a:bodyPr/>
          <a:lstStyle/>
          <a:p>
            <a:r>
              <a:rPr lang="fr-FR" b="1" dirty="0" smtClean="0"/>
              <a:t>État des Lieux</a:t>
            </a:r>
            <a:endParaRPr lang="fr-F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La plupart des analystes mettent </a:t>
            </a:r>
            <a:r>
              <a:rPr lang="fr-FR" b="1" dirty="0" smtClean="0"/>
              <a:t>l’accent sur le rôle des parents dans la transmission des valeurs religieuses. Les jeunes qui reçoivent l’aliment spirituel dès leur naissance  tendent à désirer « sans cesse le lait spirituel et pur afin qu’en le buvant, ils grandissent et soient sauvés. » (1Pi. 2: 2) </a:t>
            </a:r>
            <a:endParaRPr lang="fr-FR" b="1" dirty="0"/>
          </a:p>
        </p:txBody>
      </p:sp>
      <p:sp>
        <p:nvSpPr>
          <p:cNvPr id="4" name="Title 1"/>
          <p:cNvSpPr>
            <a:spLocks noGrp="1"/>
          </p:cNvSpPr>
          <p:nvPr>
            <p:ph type="title"/>
          </p:nvPr>
        </p:nvSpPr>
        <p:spPr>
          <a:xfrm>
            <a:off x="533400" y="304800"/>
            <a:ext cx="8229600" cy="1143000"/>
          </a:xfrm>
        </p:spPr>
        <p:txBody>
          <a:bodyPr/>
          <a:lstStyle/>
          <a:p>
            <a:r>
              <a:rPr lang="fr-FR" b="1" dirty="0" smtClean="0"/>
              <a:t>Pour une théologie </a:t>
            </a:r>
            <a:r>
              <a:rPr lang="fr-FR" b="1" dirty="0" smtClean="0"/>
              <a:t>de l’Enfant</a:t>
            </a:r>
            <a:endParaRPr lang="fr-FR" b="1" dirty="0"/>
          </a:p>
        </p:txBody>
      </p:sp>
      <p:sp>
        <p:nvSpPr>
          <p:cNvPr id="7" name="Title 1"/>
          <p:cNvSpPr txBox="1">
            <a:spLocks/>
          </p:cNvSpPr>
          <p:nvPr/>
        </p:nvSpPr>
        <p:spPr>
          <a:xfrm>
            <a:off x="609600" y="4270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fr-FR"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r-FR" b="1" dirty="0" smtClean="0"/>
              <a:t>Pour </a:t>
            </a:r>
            <a:r>
              <a:rPr lang="fr-FR" b="1" dirty="0" smtClean="0"/>
              <a:t>aider les enfants et les jeunes à faire un choix en faveur de Dieu, i</a:t>
            </a:r>
            <a:r>
              <a:rPr lang="fr-FR" b="1" dirty="0" smtClean="0"/>
              <a:t>l </a:t>
            </a:r>
            <a:r>
              <a:rPr lang="fr-FR" b="1" dirty="0" smtClean="0"/>
              <a:t>faut </a:t>
            </a:r>
            <a:r>
              <a:rPr lang="fr-FR" b="1" dirty="0" smtClean="0"/>
              <a:t>commencer tr</a:t>
            </a:r>
            <a:r>
              <a:rPr lang="fr-FR" b="1" dirty="0" smtClean="0">
                <a:cs typeface="Calibri"/>
              </a:rPr>
              <a:t>ès tôt </a:t>
            </a:r>
            <a:r>
              <a:rPr lang="fr-FR" b="1" dirty="0" smtClean="0">
                <a:cs typeface="Calibri"/>
              </a:rPr>
              <a:t>(</a:t>
            </a:r>
            <a:r>
              <a:rPr lang="fr-FR" b="1" dirty="0" smtClean="0">
                <a:cs typeface="Calibri"/>
              </a:rPr>
              <a:t>dès la </a:t>
            </a:r>
            <a:r>
              <a:rPr lang="fr-FR" b="1" dirty="0" smtClean="0">
                <a:cs typeface="Calibri"/>
              </a:rPr>
              <a:t>naissance) </a:t>
            </a:r>
            <a:r>
              <a:rPr lang="fr-FR" b="1" dirty="0" smtClean="0"/>
              <a:t>la transmission des valeurs religieuses</a:t>
            </a:r>
            <a:r>
              <a:rPr lang="fr-FR" b="1" dirty="0" smtClean="0">
                <a:latin typeface="Calibri"/>
                <a:cs typeface="Calibri"/>
              </a:rPr>
              <a:t>.</a:t>
            </a:r>
            <a:endParaRPr lang="fr-FR" b="1" dirty="0" smtClean="0">
              <a:latin typeface="Calibri"/>
              <a:cs typeface="Calibri"/>
            </a:endParaRPr>
          </a:p>
          <a:p>
            <a:r>
              <a:rPr lang="fr-FR" b="1" dirty="0" smtClean="0">
                <a:latin typeface="Calibri"/>
                <a:cs typeface="Calibri"/>
              </a:rPr>
              <a:t>Il faut diriger par l’exemple: les enfants </a:t>
            </a:r>
            <a:r>
              <a:rPr lang="fr-FR" b="1" dirty="0" smtClean="0">
                <a:latin typeface="Calibri"/>
                <a:cs typeface="Calibri"/>
              </a:rPr>
              <a:t>soit </a:t>
            </a:r>
            <a:r>
              <a:rPr lang="fr-FR" b="1" dirty="0" smtClean="0">
                <a:latin typeface="Calibri"/>
                <a:cs typeface="Calibri"/>
              </a:rPr>
              <a:t>reproduisent l’inconsistance religieuse des parents et ne parviennent jamais à </a:t>
            </a:r>
            <a:r>
              <a:rPr lang="fr-FR" b="1" dirty="0" smtClean="0">
                <a:latin typeface="Calibri"/>
                <a:cs typeface="Calibri"/>
              </a:rPr>
              <a:t>une </a:t>
            </a:r>
            <a:r>
              <a:rPr lang="fr-FR" b="1" dirty="0" smtClean="0">
                <a:latin typeface="Calibri"/>
                <a:cs typeface="Calibri"/>
              </a:rPr>
              <a:t>maturation spirituelle, </a:t>
            </a:r>
            <a:r>
              <a:rPr lang="fr-FR" b="1" dirty="0" smtClean="0">
                <a:latin typeface="Calibri"/>
                <a:cs typeface="Calibri"/>
              </a:rPr>
              <a:t>soit </a:t>
            </a:r>
            <a:r>
              <a:rPr lang="fr-FR" b="1" dirty="0" smtClean="0">
                <a:latin typeface="Calibri"/>
                <a:cs typeface="Calibri"/>
              </a:rPr>
              <a:t>rejettent le religieux à cause de cette </a:t>
            </a:r>
            <a:r>
              <a:rPr lang="fr-FR" b="1" dirty="0" smtClean="0">
                <a:latin typeface="Calibri"/>
                <a:cs typeface="Calibri"/>
              </a:rPr>
              <a:t>inconsistance.</a:t>
            </a:r>
            <a:endParaRPr lang="fr-FR" b="1" dirty="0"/>
          </a:p>
        </p:txBody>
      </p:sp>
      <p:sp>
        <p:nvSpPr>
          <p:cNvPr id="7" name="Title 1"/>
          <p:cNvSpPr txBox="1">
            <a:spLocks noGrp="1"/>
          </p:cNvSpPr>
          <p:nvPr>
            <p:ph type="title"/>
          </p:nvPr>
        </p:nvSpPr>
        <p:spPr>
          <a:xfrm>
            <a:off x="457200" y="274638"/>
            <a:ext cx="8153400" cy="1143000"/>
          </a:xfrm>
          <a:prstGeom prst="rect">
            <a:avLst/>
          </a:prstGeom>
        </p:spPr>
        <p:txBody>
          <a:bodyPr vert="horz" lIns="91440" tIns="45720" rIns="91440" bIns="45720" rtlCol="0" anchor="ctr">
            <a:normAutofit/>
          </a:bodyPr>
          <a:lstStyle/>
          <a:p>
            <a:r>
              <a:rPr lang="fr-FR" b="1" dirty="0" smtClean="0"/>
              <a:t>Pour une théologie </a:t>
            </a:r>
            <a:r>
              <a:rPr lang="fr-FR" b="1" dirty="0" smtClean="0"/>
              <a:t>de l’Enfant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5257800"/>
          </a:xfrm>
        </p:spPr>
        <p:txBody>
          <a:bodyPr>
            <a:normAutofit fontScale="92500" lnSpcReduction="10000"/>
          </a:bodyPr>
          <a:lstStyle/>
          <a:p>
            <a:r>
              <a:rPr lang="fr-FR" b="1" dirty="0" smtClean="0"/>
              <a:t>Bien que l’adolescence </a:t>
            </a:r>
            <a:r>
              <a:rPr lang="fr-FR" b="1" dirty="0" smtClean="0"/>
              <a:t>soi</a:t>
            </a:r>
            <a:r>
              <a:rPr lang="fr-FR" b="1" dirty="0" smtClean="0"/>
              <a:t>t </a:t>
            </a:r>
            <a:r>
              <a:rPr lang="fr-FR" b="1" dirty="0" smtClean="0"/>
              <a:t>l’âge par excellence où ils peuvent vraiment effectuer des choix religieux personnels, les enfants mêmes tout petits s’intéressent normalement à la religion. </a:t>
            </a:r>
          </a:p>
          <a:p>
            <a:endParaRPr lang="fr-FR" b="1" dirty="0" smtClean="0"/>
          </a:p>
          <a:p>
            <a:r>
              <a:rPr lang="fr-FR" b="1" dirty="0" smtClean="0"/>
              <a:t>Robert </a:t>
            </a:r>
            <a:r>
              <a:rPr lang="fr-FR" b="1" dirty="0" err="1" smtClean="0"/>
              <a:t>Coles</a:t>
            </a:r>
            <a:r>
              <a:rPr lang="fr-FR" b="1" dirty="0" smtClean="0"/>
              <a:t> (in </a:t>
            </a:r>
            <a:r>
              <a:rPr lang="fr-FR" b="1" i="1" dirty="0" err="1" smtClean="0"/>
              <a:t>Children</a:t>
            </a:r>
            <a:r>
              <a:rPr lang="fr-FR" b="1" i="1" dirty="0" smtClean="0"/>
              <a:t> and Religion</a:t>
            </a:r>
            <a:r>
              <a:rPr lang="fr-FR" b="1" dirty="0" smtClean="0"/>
              <a:t>, </a:t>
            </a:r>
            <a:r>
              <a:rPr lang="fr-FR" b="1" dirty="0" smtClean="0"/>
              <a:t>Susan </a:t>
            </a:r>
            <a:r>
              <a:rPr lang="fr-FR" b="1" dirty="0" err="1" smtClean="0"/>
              <a:t>Ridgely</a:t>
            </a:r>
            <a:r>
              <a:rPr lang="fr-FR" b="1" dirty="0" smtClean="0"/>
              <a:t> </a:t>
            </a:r>
            <a:r>
              <a:rPr lang="fr-FR" b="1" dirty="0" smtClean="0"/>
              <a:t>, </a:t>
            </a:r>
            <a:r>
              <a:rPr lang="fr-FR" b="1" dirty="0" smtClean="0"/>
              <a:t>Religion </a:t>
            </a:r>
            <a:r>
              <a:rPr lang="fr-FR" b="1" dirty="0" err="1" smtClean="0"/>
              <a:t>Compass</a:t>
            </a:r>
            <a:r>
              <a:rPr lang="fr-FR" b="1" dirty="0" smtClean="0"/>
              <a:t>, </a:t>
            </a:r>
            <a:r>
              <a:rPr lang="fr-FR" b="1" dirty="0" smtClean="0"/>
              <a:t>Avril </a:t>
            </a:r>
            <a:r>
              <a:rPr lang="fr-FR" b="1" dirty="0" smtClean="0"/>
              <a:t>2012), un psychologue des enfants «reconnait que ces derniers pensent profondément au sujet de la religion et méritent d’être pris au sérieux comme les membres plus âgés de leurs communautés. » </a:t>
            </a:r>
          </a:p>
          <a:p>
            <a:endParaRPr lang="fr-FR" b="1" dirty="0"/>
          </a:p>
        </p:txBody>
      </p:sp>
      <p:sp>
        <p:nvSpPr>
          <p:cNvPr id="4" name="Title 1"/>
          <p:cNvSpPr>
            <a:spLocks noGrp="1"/>
          </p:cNvSpPr>
          <p:nvPr>
            <p:ph type="title"/>
          </p:nvPr>
        </p:nvSpPr>
        <p:spPr/>
        <p:txBody>
          <a:bodyPr/>
          <a:lstStyle/>
          <a:p>
            <a:r>
              <a:rPr lang="fr-FR" b="1" dirty="0" smtClean="0"/>
              <a:t>Pour une théologie </a:t>
            </a:r>
            <a:r>
              <a:rPr lang="fr-FR" b="1" dirty="0" smtClean="0"/>
              <a:t>de l’Enfant</a:t>
            </a:r>
            <a:endParaRPr lang="fr-F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Il met l’accent sur le fait que les enfants « utilisent des éléments de plusieurs aspects de leurs </a:t>
            </a:r>
            <a:r>
              <a:rPr lang="fr-FR" b="1" dirty="0" smtClean="0"/>
              <a:t>vies, </a:t>
            </a:r>
            <a:r>
              <a:rPr lang="fr-FR" b="1" dirty="0" smtClean="0"/>
              <a:t>y compris mais non seulement ceux qui sont uniquement limités à ce qui est influencé par leurs parents et maîtres, pour construire un monde religieux qui les aident à faire face aux événements qui surviennent. » (</a:t>
            </a:r>
            <a:r>
              <a:rPr lang="fr-FR" b="1" dirty="0" err="1" smtClean="0"/>
              <a:t>Ridgely</a:t>
            </a:r>
            <a:r>
              <a:rPr lang="fr-FR" b="1" dirty="0" smtClean="0"/>
              <a:t>)</a:t>
            </a:r>
            <a:endParaRPr lang="fr-FR" b="1" dirty="0"/>
          </a:p>
        </p:txBody>
      </p:sp>
      <p:sp>
        <p:nvSpPr>
          <p:cNvPr id="4" name="Title 1"/>
          <p:cNvSpPr>
            <a:spLocks noGrp="1"/>
          </p:cNvSpPr>
          <p:nvPr>
            <p:ph type="title"/>
          </p:nvPr>
        </p:nvSpPr>
        <p:spPr/>
        <p:txBody>
          <a:bodyPr/>
          <a:lstStyle/>
          <a:p>
            <a:r>
              <a:rPr lang="fr-FR" b="1" dirty="0" smtClean="0"/>
              <a:t>Pour une théologie </a:t>
            </a:r>
            <a:r>
              <a:rPr lang="fr-FR" b="1" dirty="0" smtClean="0"/>
              <a:t>de l’Enfant</a:t>
            </a:r>
            <a:endParaRPr lang="fr-FR" b="1"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924800" cy="4525963"/>
          </a:xfrm>
        </p:spPr>
        <p:txBody>
          <a:bodyPr/>
          <a:lstStyle/>
          <a:p>
            <a:r>
              <a:rPr lang="fr-FR" b="1" dirty="0" smtClean="0"/>
              <a:t>En d’autres termes, pour aider les </a:t>
            </a:r>
            <a:r>
              <a:rPr lang="fr-FR" b="1" dirty="0" smtClean="0"/>
              <a:t>adolescents </a:t>
            </a:r>
            <a:r>
              <a:rPr lang="fr-FR" b="1" dirty="0" smtClean="0"/>
              <a:t>à faire les choix convenables, il faut commencer à les encadrer efficacement dès leur plus tendre enfance, et les appuyer dans leur apprentissage, assimilation, et devenir religieux. Il faut développer et mettre en pratique une « Théologie de l’Enfant ».</a:t>
            </a:r>
            <a:endParaRPr lang="fr-FR" b="1" dirty="0"/>
          </a:p>
        </p:txBody>
      </p:sp>
      <p:sp>
        <p:nvSpPr>
          <p:cNvPr id="4" name="Title 1"/>
          <p:cNvSpPr>
            <a:spLocks noGrp="1"/>
          </p:cNvSpPr>
          <p:nvPr>
            <p:ph type="title"/>
          </p:nvPr>
        </p:nvSpPr>
        <p:spPr/>
        <p:txBody>
          <a:bodyPr/>
          <a:lstStyle/>
          <a:p>
            <a:r>
              <a:rPr lang="fr-FR" b="1" dirty="0" smtClean="0"/>
              <a:t>Pour une théologie </a:t>
            </a:r>
            <a:r>
              <a:rPr lang="fr-FR" b="1" dirty="0" smtClean="0"/>
              <a:t>de l’Enfant</a:t>
            </a:r>
            <a:endParaRPr lang="fr-FR"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La Théologie </a:t>
            </a:r>
            <a:r>
              <a:rPr lang="fr-FR" b="1" dirty="0" smtClean="0"/>
              <a:t>l’Enfant</a:t>
            </a:r>
            <a:endParaRPr lang="fr-FR" b="1" dirty="0"/>
          </a:p>
        </p:txBody>
      </p:sp>
      <p:sp>
        <p:nvSpPr>
          <p:cNvPr id="3" name="Content Placeholder 2"/>
          <p:cNvSpPr>
            <a:spLocks noGrp="1"/>
          </p:cNvSpPr>
          <p:nvPr>
            <p:ph idx="1"/>
          </p:nvPr>
        </p:nvSpPr>
        <p:spPr/>
        <p:txBody>
          <a:bodyPr>
            <a:normAutofit fontScale="92500" lnSpcReduction="20000"/>
          </a:bodyPr>
          <a:lstStyle/>
          <a:p>
            <a:r>
              <a:rPr lang="fr-FR" b="1" dirty="0" smtClean="0"/>
              <a:t>La terminologie ‘Théologie de l’Enfant’ a été inventé par Haddon </a:t>
            </a:r>
            <a:r>
              <a:rPr lang="fr-FR" b="1" dirty="0" err="1" smtClean="0"/>
              <a:t>Willmer</a:t>
            </a:r>
            <a:r>
              <a:rPr lang="fr-FR" b="1" dirty="0" smtClean="0"/>
              <a:t>. </a:t>
            </a:r>
            <a:endParaRPr lang="fr-FR" b="1" dirty="0" smtClean="0"/>
          </a:p>
          <a:p>
            <a:r>
              <a:rPr lang="fr-FR" b="1" dirty="0" smtClean="0"/>
              <a:t>Selon </a:t>
            </a:r>
            <a:r>
              <a:rPr lang="fr-FR" b="1" dirty="0" err="1" smtClean="0"/>
              <a:t>Willmer</a:t>
            </a:r>
            <a:r>
              <a:rPr lang="fr-FR" b="1" dirty="0" smtClean="0"/>
              <a:t>, l</a:t>
            </a:r>
            <a:r>
              <a:rPr lang="fr-FR" b="1" dirty="0" smtClean="0"/>
              <a:t>a </a:t>
            </a:r>
            <a:r>
              <a:rPr lang="fr-FR" b="1" dirty="0" smtClean="0"/>
              <a:t>théologie de l’enfant consiste à  « placer l’enfant au milieu du jeu théologique… ; </a:t>
            </a:r>
            <a:r>
              <a:rPr lang="fr-FR" b="1" dirty="0" smtClean="0"/>
              <a:t>à penser </a:t>
            </a:r>
            <a:r>
              <a:rPr lang="fr-FR" b="1" dirty="0" smtClean="0"/>
              <a:t>à Dieu et à son  royaume avec l’enfant au centre… » L’enfant n’y est pas « le point central ou  le critère mais seulement une clé pour comprendre la nature du royaume de Dieu et du chemin qui conduit à ce royaume. » (</a:t>
            </a:r>
            <a:r>
              <a:rPr lang="fr-FR" b="1" dirty="0" err="1" smtClean="0"/>
              <a:t>Toddling</a:t>
            </a:r>
            <a:r>
              <a:rPr lang="fr-FR" b="1" dirty="0" smtClean="0"/>
              <a:t> to the </a:t>
            </a:r>
            <a:r>
              <a:rPr lang="fr-FR" b="1" dirty="0" err="1" smtClean="0"/>
              <a:t>Kingdom</a:t>
            </a:r>
            <a:r>
              <a:rPr lang="fr-FR" b="1" dirty="0" smtClean="0"/>
              <a:t>, John Collier, 2009, pp.20-22)</a:t>
            </a:r>
            <a:endParaRPr lang="fr-FR" b="1"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r-FR" b="1" dirty="0" smtClean="0"/>
              <a:t>Le royaume de Dieu étant un règne d’amour, placer l’enfant dans son centre, faire prendre conscience à l’enfant, qu’il en est au centre va aider ce dernier à développer une relation intime avec ce Roi d’amour. </a:t>
            </a:r>
          </a:p>
          <a:p>
            <a:r>
              <a:rPr lang="fr-FR" b="1" dirty="0" smtClean="0"/>
              <a:t>Les enfants ont droit à leur propre place dans les mondes religieux des adultes.</a:t>
            </a:r>
          </a:p>
        </p:txBody>
      </p:sp>
      <p:sp>
        <p:nvSpPr>
          <p:cNvPr id="6" name="Title 1"/>
          <p:cNvSpPr>
            <a:spLocks noGrp="1"/>
          </p:cNvSpPr>
          <p:nvPr>
            <p:ph type="title"/>
          </p:nvPr>
        </p:nvSpPr>
        <p:spPr/>
        <p:txBody>
          <a:bodyPr/>
          <a:lstStyle/>
          <a:p>
            <a:r>
              <a:rPr lang="fr-FR" b="1" dirty="0" smtClean="0"/>
              <a:t>La Théologie </a:t>
            </a:r>
            <a:r>
              <a:rPr lang="fr-FR" b="1" dirty="0" smtClean="0"/>
              <a:t>l’Enfant</a:t>
            </a:r>
            <a:endParaRPr lang="fr-FR"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On dit souvent que l’enfant est le membre de demain, mais cette autre manière de voir sous-entend que l’enfant est déjà le membre d’aujourd’hui. « Il faut que les pères et mères considèrent leurs enfants comme des jeunes membres de la famille du Seigneur, confiés à leur soins: leur devoir est de les préparer pour le ciel. » (Ellen White, </a:t>
            </a:r>
            <a:r>
              <a:rPr lang="fr-FR" b="1" i="1" dirty="0" smtClean="0"/>
              <a:t>Jésus-Christ</a:t>
            </a:r>
            <a:r>
              <a:rPr lang="fr-FR" b="1" dirty="0" smtClean="0"/>
              <a:t>, p. 510)</a:t>
            </a:r>
          </a:p>
          <a:p>
            <a:endParaRPr lang="en-US" b="1" dirty="0"/>
          </a:p>
        </p:txBody>
      </p:sp>
      <p:sp>
        <p:nvSpPr>
          <p:cNvPr id="4" name="Title 1"/>
          <p:cNvSpPr>
            <a:spLocks noGrp="1"/>
          </p:cNvSpPr>
          <p:nvPr>
            <p:ph type="title"/>
          </p:nvPr>
        </p:nvSpPr>
        <p:spPr/>
        <p:txBody>
          <a:bodyPr/>
          <a:lstStyle/>
          <a:p>
            <a:r>
              <a:rPr lang="fr-FR" b="1" dirty="0" smtClean="0"/>
              <a:t>La Théologie </a:t>
            </a:r>
            <a:r>
              <a:rPr lang="fr-FR" b="1" dirty="0" smtClean="0"/>
              <a:t>l’Enfant</a:t>
            </a:r>
            <a:endParaRPr lang="fr-FR"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057400"/>
            <a:ext cx="8229600" cy="4068763"/>
          </a:xfrm>
        </p:spPr>
        <p:txBody>
          <a:bodyPr>
            <a:normAutofit fontScale="92500" lnSpcReduction="10000"/>
          </a:bodyPr>
          <a:lstStyle/>
          <a:p>
            <a:pPr>
              <a:buNone/>
            </a:pPr>
            <a:r>
              <a:rPr lang="fr-FR" sz="3600" b="1" dirty="0" smtClean="0"/>
              <a:t>I-  Répondre aux Besoins des Enfants</a:t>
            </a:r>
          </a:p>
          <a:p>
            <a:pPr>
              <a:buNone/>
            </a:pPr>
            <a:r>
              <a:rPr lang="fr-FR" sz="3600" b="1" dirty="0" smtClean="0"/>
              <a:t>Les parents ont la responsabilité premi</a:t>
            </a:r>
            <a:r>
              <a:rPr lang="fr-FR" sz="3600" b="1" dirty="0" smtClean="0">
                <a:latin typeface="Calibri"/>
                <a:cs typeface="Calibri"/>
              </a:rPr>
              <a:t>ère de répondre aux besoins de leurs enfants.</a:t>
            </a:r>
            <a:endParaRPr lang="fr-FR" sz="3600" b="1" dirty="0" smtClean="0"/>
          </a:p>
          <a:p>
            <a:pPr>
              <a:buNone/>
            </a:pPr>
            <a:r>
              <a:rPr lang="fr-FR" sz="3600" b="1" dirty="0" smtClean="0"/>
              <a:t>	a) Le Besoin d’amour</a:t>
            </a:r>
          </a:p>
          <a:p>
            <a:pPr>
              <a:buNone/>
            </a:pPr>
            <a:r>
              <a:rPr lang="fr-FR" sz="3600" b="1" dirty="0" smtClean="0"/>
              <a:t>	L’amour est le plus grand besoin des enfants.  Ils ont besoin « d’être aimés </a:t>
            </a:r>
            <a:r>
              <a:rPr lang="fr-FR" sz="3600" b="1" dirty="0" smtClean="0"/>
              <a:t>de </a:t>
            </a:r>
            <a:r>
              <a:rPr lang="fr-FR" sz="3600" b="1" dirty="0" smtClean="0"/>
              <a:t>et </a:t>
            </a:r>
            <a:r>
              <a:rPr lang="fr-FR" sz="3600" b="1" dirty="0" smtClean="0"/>
              <a:t>d’aimer un ou plusieurs adultes </a:t>
            </a:r>
            <a:r>
              <a:rPr lang="fr-FR" sz="3600" b="1" dirty="0" smtClean="0"/>
              <a:t>importants dans leurs vies</a:t>
            </a:r>
            <a:r>
              <a:rPr lang="fr-FR" sz="3600" b="1" dirty="0" smtClean="0"/>
              <a:t> » (Collier, p. 91).</a:t>
            </a:r>
            <a:endParaRPr lang="fr-FR" sz="3600" b="1" dirty="0"/>
          </a:p>
        </p:txBody>
      </p:sp>
      <p:sp>
        <p:nvSpPr>
          <p:cNvPr id="4" name="Title 1"/>
          <p:cNvSpPr>
            <a:spLocks noGrp="1"/>
          </p:cNvSpPr>
          <p:nvPr>
            <p:ph type="title"/>
          </p:nvPr>
        </p:nvSpPr>
        <p:spPr>
          <a:xfrm>
            <a:off x="457200" y="274638"/>
            <a:ext cx="8229600" cy="1325562"/>
          </a:xfrm>
        </p:spPr>
        <p:txBody>
          <a:bodyPr>
            <a:normAutofit/>
          </a:bodyPr>
          <a:lstStyle/>
          <a:p>
            <a:r>
              <a:rPr lang="fr-FR" sz="4000" b="1" dirty="0" smtClean="0"/>
              <a:t/>
            </a:r>
            <a:br>
              <a:rPr lang="fr-FR" sz="4000" b="1" dirty="0" smtClean="0"/>
            </a:br>
            <a:r>
              <a:rPr lang="fr-FR" sz="4000" b="1" dirty="0" smtClean="0"/>
              <a:t>T</a:t>
            </a:r>
            <a:r>
              <a:rPr lang="fr-FR" sz="4000" b="1" dirty="0" smtClean="0"/>
              <a:t>héologie de l’enfant: Application</a:t>
            </a:r>
            <a:endParaRPr lang="fr-FR" sz="4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26000"/>
            <a:lum/>
          </a:blip>
          <a:srcRect/>
          <a:stretch>
            <a:fillRect t="-42000" b="-4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315200" cy="1524000"/>
          </a:xfrm>
          <a:prstGeom prst="cube">
            <a:avLst/>
          </a:prstGeom>
        </p:spPr>
        <p:txBody>
          <a:bodyPr>
            <a:noAutofit/>
          </a:bodyPr>
          <a:lstStyle/>
          <a:p>
            <a:r>
              <a:rPr lang="fr-FR" b="1" dirty="0" smtClean="0">
                <a:latin typeface="Blue Highway Linocut" pitchFamily="2" charset="0"/>
              </a:rPr>
              <a:t>Pour Une Relation Personnelle des Enfants avec Dieu</a:t>
            </a:r>
            <a:endParaRPr lang="fr-FR" b="1" dirty="0">
              <a:latin typeface="Blue Highway Linocut" pitchFamily="2" charset="0"/>
            </a:endParaRPr>
          </a:p>
        </p:txBody>
      </p:sp>
      <p:sp>
        <p:nvSpPr>
          <p:cNvPr id="3" name="Content Placeholder 2"/>
          <p:cNvSpPr>
            <a:spLocks noGrp="1"/>
          </p:cNvSpPr>
          <p:nvPr>
            <p:ph idx="1"/>
          </p:nvPr>
        </p:nvSpPr>
        <p:spPr>
          <a:xfrm>
            <a:off x="228600" y="1600200"/>
            <a:ext cx="8610600" cy="4525963"/>
          </a:xfrm>
        </p:spPr>
        <p:txBody>
          <a:bodyPr>
            <a:normAutofit/>
          </a:bodyPr>
          <a:lstStyle/>
          <a:p>
            <a:pPr algn="just">
              <a:buNone/>
            </a:pPr>
            <a:r>
              <a:rPr lang="fr-FR" b="1" dirty="0" smtClean="0"/>
              <a:t>	</a:t>
            </a:r>
          </a:p>
          <a:p>
            <a:pPr>
              <a:buNone/>
            </a:pPr>
            <a:r>
              <a:rPr lang="fr-FR" b="1" dirty="0"/>
              <a:t>	</a:t>
            </a:r>
            <a:r>
              <a:rPr lang="fr-FR" sz="3600" b="1" dirty="0" smtClean="0"/>
              <a:t>Le bien-être spirituel et religieux des enfants est un droit reconnu par les lois et les chartes de plusieurs gouvernements et par </a:t>
            </a:r>
            <a:r>
              <a:rPr lang="fr-FR" sz="3600" b="1" dirty="0"/>
              <a:t>l</a:t>
            </a:r>
            <a:r>
              <a:rPr lang="fr-FR" sz="3600" b="1" dirty="0" smtClean="0"/>
              <a:t>a Convention de l’ONU sur les Droits de l’Enfant de 1989. </a:t>
            </a:r>
            <a:endParaRPr lang="fr-FR" sz="3600" b="1"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 Lorsqu’une mère enseigne </a:t>
            </a:r>
            <a:r>
              <a:rPr lang="fr-FR" b="1" dirty="0" smtClean="0"/>
              <a:t>à ses </a:t>
            </a:r>
            <a:r>
              <a:rPr lang="fr-FR" b="1" dirty="0" smtClean="0"/>
              <a:t>enfants à lui obéir par amour, elle leur enseigne les premières leçons de la vie chrétienne. L’amour maternel permet à l’enfant de comprendre l’amour du Christ;  les petits enfants qui se confient en leur mère et lui obéissent, apprennent par là à se confier au Seigneur et à lui obéir par amour. » (Ellen White, </a:t>
            </a:r>
            <a:r>
              <a:rPr lang="fr-FR" b="1" i="1" dirty="0" smtClean="0"/>
              <a:t>Jésus-Christ</a:t>
            </a:r>
            <a:r>
              <a:rPr lang="fr-FR" b="1" dirty="0" smtClean="0"/>
              <a:t>, p. 511)</a:t>
            </a:r>
            <a:endParaRPr lang="fr-FR" b="1" dirty="0"/>
          </a:p>
        </p:txBody>
      </p:sp>
      <p:sp>
        <p:nvSpPr>
          <p:cNvPr id="5" name="Title 1"/>
          <p:cNvSpPr>
            <a:spLocks noGrp="1"/>
          </p:cNvSpPr>
          <p:nvPr>
            <p:ph type="title"/>
          </p:nvPr>
        </p:nvSpPr>
        <p:spPr>
          <a:xfrm>
            <a:off x="304800" y="274638"/>
            <a:ext cx="8534400" cy="1143000"/>
          </a:xfrm>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a:t>
            </a:r>
            <a:endParaRPr lang="fr-FR" sz="4000"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924800" cy="4525963"/>
          </a:xfrm>
        </p:spPr>
        <p:txBody>
          <a:bodyPr>
            <a:normAutofit/>
          </a:bodyPr>
          <a:lstStyle/>
          <a:p>
            <a:r>
              <a:rPr lang="fr-FR" b="1" dirty="0" smtClean="0"/>
              <a:t>L’enfant qui se sent aimé et qui grandit dans un foyer (biologique ou non) « qui favorise les bonnes relations interpersonnelles est plus apte à former des relations qui honorent Dieu quand il grandit et </a:t>
            </a:r>
            <a:r>
              <a:rPr lang="fr-FR" b="1" i="1" dirty="0" smtClean="0"/>
              <a:t>laisse</a:t>
            </a:r>
            <a:r>
              <a:rPr lang="fr-FR" b="1" dirty="0" smtClean="0"/>
              <a:t> la maison. » (</a:t>
            </a:r>
            <a:r>
              <a:rPr lang="fr-FR" b="1" i="1" dirty="0" err="1" smtClean="0"/>
              <a:t>Formational</a:t>
            </a:r>
            <a:r>
              <a:rPr lang="fr-FR" b="1" i="1" dirty="0" smtClean="0"/>
              <a:t> </a:t>
            </a:r>
            <a:r>
              <a:rPr lang="fr-FR" b="1" i="1" dirty="0" err="1" smtClean="0"/>
              <a:t>children’s</a:t>
            </a:r>
            <a:r>
              <a:rPr lang="fr-FR" b="1" i="1" dirty="0" smtClean="0"/>
              <a:t> </a:t>
            </a:r>
            <a:r>
              <a:rPr lang="fr-FR" b="1" i="1" dirty="0" err="1" smtClean="0"/>
              <a:t>Ministry</a:t>
            </a:r>
            <a:r>
              <a:rPr lang="fr-FR" b="1" dirty="0" smtClean="0"/>
              <a:t>, </a:t>
            </a:r>
            <a:r>
              <a:rPr lang="fr-FR" b="1" dirty="0" err="1" smtClean="0"/>
              <a:t>Ivy</a:t>
            </a:r>
            <a:r>
              <a:rPr lang="fr-FR" b="1" dirty="0" smtClean="0"/>
              <a:t> </a:t>
            </a:r>
            <a:r>
              <a:rPr lang="fr-FR" b="1" dirty="0" err="1" smtClean="0"/>
              <a:t>Beckwith</a:t>
            </a:r>
            <a:r>
              <a:rPr lang="fr-FR" b="1" dirty="0" smtClean="0"/>
              <a:t>, 2010 p. 121) </a:t>
            </a:r>
            <a:endParaRPr lang="en-US" b="1" dirty="0"/>
          </a:p>
        </p:txBody>
      </p:sp>
      <p:sp>
        <p:nvSpPr>
          <p:cNvPr id="5" name="Title 1"/>
          <p:cNvSpPr>
            <a:spLocks noGrp="1"/>
          </p:cNvSpPr>
          <p:nvPr>
            <p:ph type="title"/>
          </p:nvPr>
        </p:nvSpPr>
        <p:spPr/>
        <p:txBody>
          <a:bodyPr>
            <a:normAutofit/>
          </a:bodyPr>
          <a:lstStyle/>
          <a:p>
            <a:r>
              <a:rPr lang="fr-FR" sz="4000" b="1" dirty="0" smtClean="0"/>
              <a:t>La théologie </a:t>
            </a:r>
            <a:r>
              <a:rPr lang="fr-FR" sz="4000" b="1" dirty="0" smtClean="0"/>
              <a:t>de l’enfant</a:t>
            </a:r>
            <a:r>
              <a:rPr lang="fr-FR" sz="4000" b="1" dirty="0" smtClean="0"/>
              <a:t>: </a:t>
            </a:r>
            <a:r>
              <a:rPr lang="fr-FR" sz="4000" b="1" dirty="0" smtClean="0"/>
              <a:t>Application</a:t>
            </a:r>
            <a:endParaRPr lang="fr-FR" sz="4000"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r-FR" b="1" dirty="0" smtClean="0"/>
              <a:t>Un tel enfant apprend à cultiver un esprit de coopération, d’acceptation et d’abnégation qui lui permettra de comprendre qu’aimer les autres et prendre soin d’eux est ce que Jésus demande et fait. Il pourra mieux saisir l’amour de Dieu qui pardonne ses erreurs et y répondre pleinement. </a:t>
            </a:r>
          </a:p>
          <a:p>
            <a:r>
              <a:rPr lang="fr-FR" b="1" dirty="0" smtClean="0"/>
              <a:t> Selon Collier </a:t>
            </a:r>
            <a:r>
              <a:rPr lang="fr-FR" b="1" dirty="0" smtClean="0"/>
              <a:t>il n’atteindra jamais ce niveau  </a:t>
            </a:r>
            <a:r>
              <a:rPr lang="fr-FR" b="1" dirty="0" smtClean="0"/>
              <a:t>si les besoins suivants ne </a:t>
            </a:r>
            <a:r>
              <a:rPr lang="fr-FR" b="1" dirty="0" smtClean="0"/>
              <a:t>sont pas satisfaits.</a:t>
            </a:r>
            <a:endParaRPr lang="en-US" b="1" dirty="0" smtClean="0"/>
          </a:p>
          <a:p>
            <a:endParaRPr lang="en-US" b="1" dirty="0" smtClean="0"/>
          </a:p>
          <a:p>
            <a:endParaRPr lang="en-US" b="1" dirty="0"/>
          </a:p>
        </p:txBody>
      </p:sp>
      <p:sp>
        <p:nvSpPr>
          <p:cNvPr id="5"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a:t>
            </a:r>
            <a:endParaRPr lang="fr-FR" sz="40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fr-FR" b="1" dirty="0" smtClean="0"/>
              <a:t>	</a:t>
            </a:r>
            <a:r>
              <a:rPr lang="fr-FR" b="1" dirty="0" smtClean="0"/>
              <a:t>a) </a:t>
            </a:r>
            <a:r>
              <a:rPr lang="fr-FR" b="1" dirty="0" smtClean="0"/>
              <a:t>Le besoin de sécurité</a:t>
            </a:r>
          </a:p>
          <a:p>
            <a:pPr>
              <a:buNone/>
            </a:pPr>
            <a:r>
              <a:rPr lang="fr-FR" b="1" dirty="0" smtClean="0"/>
              <a:t>	La sécurité est un besoin de base indispensable au bien-être des enfants.</a:t>
            </a:r>
          </a:p>
          <a:p>
            <a:r>
              <a:rPr lang="fr-FR" b="1" dirty="0" smtClean="0"/>
              <a:t>Sans la sécurité, les conditions essentielles au foisonnement « de l’exploration, des relations, du jeu et du développement», font défaut et l’enfant développe des mécanismes de défense qui l’empêcheront d’aimer. (Collier)</a:t>
            </a:r>
            <a:endParaRPr lang="fr-FR" b="1" dirty="0"/>
          </a:p>
        </p:txBody>
      </p:sp>
      <p:sp>
        <p:nvSpPr>
          <p:cNvPr id="6" name="Title 1"/>
          <p:cNvSpPr>
            <a:spLocks noGrp="1"/>
          </p:cNvSpPr>
          <p:nvPr>
            <p:ph type="title"/>
          </p:nvPr>
        </p:nvSpPr>
        <p:spPr/>
        <p:txBody>
          <a:bodyPr>
            <a:normAutofit/>
          </a:bodyPr>
          <a:lstStyle/>
          <a:p>
            <a:r>
              <a:rPr lang="fr-FR" sz="4000" b="1" dirty="0" smtClean="0"/>
              <a:t>T</a:t>
            </a:r>
            <a:r>
              <a:rPr lang="fr-FR" sz="4000" b="1" dirty="0" smtClean="0"/>
              <a:t>héologie de </a:t>
            </a:r>
            <a:r>
              <a:rPr lang="fr-FR" sz="4000" b="1" dirty="0" smtClean="0"/>
              <a:t>l’enfant: </a:t>
            </a:r>
            <a:r>
              <a:rPr lang="fr-FR" sz="4000" b="1" dirty="0" smtClean="0"/>
              <a:t>Application</a:t>
            </a:r>
            <a:endParaRPr lang="fr-FR" sz="40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L’enfant a besoin de savoir qu’il représente quelque chose pour au moins un adulte qui lui est inconditionnellement engagé. Cette dimension étant l’essence même de l’évangile, il réalisera  que Jésus-Christ est mort pour lui et l’aime quelque soit les circonstances.</a:t>
            </a:r>
            <a:endParaRPr lang="fr-FR" b="1" dirty="0"/>
          </a:p>
        </p:txBody>
      </p:sp>
      <p:sp>
        <p:nvSpPr>
          <p:cNvPr id="4"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Applications</a:t>
            </a:r>
            <a:endParaRPr lang="fr-FR" sz="4000" b="1"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7848600" cy="4525963"/>
          </a:xfrm>
        </p:spPr>
        <p:txBody>
          <a:bodyPr/>
          <a:lstStyle/>
          <a:p>
            <a:r>
              <a:rPr lang="fr-FR" b="1" dirty="0" smtClean="0"/>
              <a:t>Le sens de sécurité procure à l’enfant une base stable qui lui permet d’affronter les défis du monde environnant en favorisant ses relations avec les autres et avec le Seigneur en qui il peut plus facilement placer toute sa confiance. Alors, il pourra vraiment s’ouvrir au Seigneur et l’inviter dans tous les aspects de sa vie.</a:t>
            </a:r>
            <a:endParaRPr lang="fr-FR" b="1" dirty="0"/>
          </a:p>
        </p:txBody>
      </p:sp>
      <p:sp>
        <p:nvSpPr>
          <p:cNvPr id="5"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Applications</a:t>
            </a:r>
            <a:endParaRPr lang="fr-FR" sz="40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r-FR" b="1" dirty="0" smtClean="0"/>
              <a:t> </a:t>
            </a:r>
            <a:r>
              <a:rPr lang="fr-FR" b="1" dirty="0" smtClean="0"/>
              <a:t>b) </a:t>
            </a:r>
            <a:r>
              <a:rPr lang="fr-FR" b="1" dirty="0" smtClean="0"/>
              <a:t>Le besoin de </a:t>
            </a:r>
            <a:r>
              <a:rPr lang="fr-FR" b="1" dirty="0" smtClean="0"/>
              <a:t>d’identité</a:t>
            </a:r>
            <a:endParaRPr lang="fr-FR" b="1" dirty="0" smtClean="0"/>
          </a:p>
          <a:p>
            <a:pPr>
              <a:buNone/>
            </a:pPr>
            <a:r>
              <a:rPr lang="fr-FR" b="1" dirty="0" smtClean="0"/>
              <a:t>	« Les enfants doivent être reconnus comme des êtres substantifs avec leurs propres soucis particuliers, qui concourent et divergent alternativement à ceux des adultes et les défient même parfois. » (</a:t>
            </a:r>
            <a:r>
              <a:rPr lang="fr-FR" b="1" dirty="0" err="1" smtClean="0"/>
              <a:t>Ridgely</a:t>
            </a:r>
            <a:r>
              <a:rPr lang="fr-FR" b="1" dirty="0" smtClean="0"/>
              <a:t>)</a:t>
            </a:r>
          </a:p>
          <a:p>
            <a:pPr>
              <a:buNone/>
            </a:pPr>
            <a:endParaRPr lang="fr-FR" b="1" dirty="0" smtClean="0"/>
          </a:p>
        </p:txBody>
      </p:sp>
      <p:sp>
        <p:nvSpPr>
          <p:cNvPr id="4"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a:t>
            </a:r>
            <a:endParaRPr lang="fr-FR" sz="4000"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76400"/>
            <a:ext cx="8458200" cy="4525963"/>
          </a:xfrm>
        </p:spPr>
        <p:txBody>
          <a:bodyPr/>
          <a:lstStyle/>
          <a:p>
            <a:r>
              <a:rPr lang="fr-FR" b="1" dirty="0" smtClean="0"/>
              <a:t>La présence dans la vie de l’enfant de cet parent ou substitut qui lui  voue cet engagement </a:t>
            </a:r>
            <a:r>
              <a:rPr lang="fr-FR" b="1" dirty="0" smtClean="0"/>
              <a:t>inconditionnel, qui le comprend détermine </a:t>
            </a:r>
            <a:r>
              <a:rPr lang="fr-FR" b="1" dirty="0" smtClean="0"/>
              <a:t>dans une large mesure sa santé émotionnelle, et plus tard spirituelle.</a:t>
            </a:r>
          </a:p>
          <a:p>
            <a:r>
              <a:rPr lang="fr-FR" b="1" dirty="0" smtClean="0"/>
              <a:t>La communauté ecclésiale peut aussi jouer un rôle déterminant dans ce sens.</a:t>
            </a:r>
            <a:endParaRPr lang="fr-FR" b="1" dirty="0"/>
          </a:p>
        </p:txBody>
      </p:sp>
      <p:sp>
        <p:nvSpPr>
          <p:cNvPr id="4" name="Title 1"/>
          <p:cNvSpPr>
            <a:spLocks noGrp="1"/>
          </p:cNvSpPr>
          <p:nvPr>
            <p:ph type="title"/>
          </p:nvPr>
        </p:nvSpPr>
        <p:spPr/>
        <p:txBody>
          <a:bodyPr>
            <a:normAutofit/>
          </a:bodyPr>
          <a:lstStyle/>
          <a:p>
            <a:r>
              <a:rPr lang="fr-FR" sz="4000" b="1" dirty="0" smtClean="0"/>
              <a:t>La théologie l’enfant: Aboutissants</a:t>
            </a:r>
            <a:endParaRPr lang="fr-FR" sz="40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FR" b="1" dirty="0" smtClean="0"/>
              <a:t>Les limites (disciplines, valeurs) ne sont pas en soi des contraintes. Elles permettent à l’enfant et à la communauté de se développer. L’enfant apprendra ainsi que Dieu lui a donné des limites par amour pour garantir son épanouissement et lui épargner certaines épreuves.</a:t>
            </a:r>
            <a:endParaRPr lang="fr-FR" b="1" dirty="0"/>
          </a:p>
        </p:txBody>
      </p:sp>
      <p:sp>
        <p:nvSpPr>
          <p:cNvPr id="4" name="Title 1"/>
          <p:cNvSpPr>
            <a:spLocks noGrp="1"/>
          </p:cNvSpPr>
          <p:nvPr>
            <p:ph type="title"/>
          </p:nvPr>
        </p:nvSpPr>
        <p:spPr/>
        <p:txBody>
          <a:bodyPr>
            <a:normAutofit/>
          </a:bodyPr>
          <a:lstStyle/>
          <a:p>
            <a:r>
              <a:rPr lang="fr-FR" sz="4000" b="1" dirty="0" smtClean="0"/>
              <a:t>T</a:t>
            </a:r>
            <a:r>
              <a:rPr lang="fr-FR" sz="4000" b="1" dirty="0" smtClean="0"/>
              <a:t>héologie de </a:t>
            </a:r>
            <a:r>
              <a:rPr lang="fr-FR" sz="4000" b="1" dirty="0" smtClean="0"/>
              <a:t>l’enfant: </a:t>
            </a:r>
            <a:r>
              <a:rPr lang="fr-FR" sz="4000" b="1" dirty="0" smtClean="0"/>
              <a:t>Applications</a:t>
            </a:r>
            <a:endParaRPr lang="fr-FR" sz="4000" b="1"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r-FR" b="1" dirty="0" smtClean="0"/>
              <a:t>	</a:t>
            </a:r>
            <a:r>
              <a:rPr lang="fr-FR" b="1" dirty="0" smtClean="0"/>
              <a:t>c)Le </a:t>
            </a:r>
            <a:r>
              <a:rPr lang="fr-FR" b="1" dirty="0" smtClean="0"/>
              <a:t>besoin de Limites</a:t>
            </a:r>
          </a:p>
          <a:p>
            <a:pPr>
              <a:buNone/>
            </a:pPr>
            <a:r>
              <a:rPr lang="fr-FR" b="1" dirty="0" smtClean="0"/>
              <a:t>	Les limites sont les repères qui permettent de gérer l’environnement et de contrôler l’impact qu’il peut avoir sur soi. C’est un besoin essentiel à tout être humain .</a:t>
            </a:r>
          </a:p>
          <a:p>
            <a:r>
              <a:rPr lang="fr-FR" b="1" dirty="0" smtClean="0"/>
              <a:t>L’enfant a besoin de </a:t>
            </a:r>
            <a:r>
              <a:rPr lang="fr-FR" b="1" dirty="0" smtClean="0"/>
              <a:t>limites pour différencier le bien du mal. </a:t>
            </a:r>
            <a:r>
              <a:rPr lang="fr-FR" b="1" dirty="0" smtClean="0"/>
              <a:t>Cela va l’aider dans ses relations avec les autres et avec Dieu. </a:t>
            </a:r>
            <a:endParaRPr lang="fr-FR" b="1" dirty="0"/>
          </a:p>
        </p:txBody>
      </p:sp>
      <p:sp>
        <p:nvSpPr>
          <p:cNvPr id="4"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Applications</a:t>
            </a:r>
            <a:endParaRPr lang="fr-FR" sz="4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r-FR" b="1" dirty="0" smtClean="0"/>
              <a:t>Cette convention reconnait que «le spirituel est un élément du développement holistique de l’enfant,» car « qu’ils soient ou non membres de communautés religieuses établies, les </a:t>
            </a:r>
            <a:r>
              <a:rPr lang="fr-FR" b="1" dirty="0" smtClean="0"/>
              <a:t>enfants </a:t>
            </a:r>
            <a:r>
              <a:rPr lang="fr-FR" b="1" dirty="0" smtClean="0"/>
              <a:t>ont un sens de respect et de merveilleux qui peut les conduire à se connecter avec et à dériver une signification du monde qui les entoure, y compris la nature. » (Unicef, </a:t>
            </a:r>
            <a:r>
              <a:rPr lang="fr-FR" b="1" i="1" dirty="0" smtClean="0"/>
              <a:t>Partenariat avec la société civile</a:t>
            </a:r>
            <a:r>
              <a:rPr lang="fr-FR" b="1" dirty="0" smtClean="0"/>
              <a:t>, www.unicef.org)</a:t>
            </a:r>
            <a:endParaRPr lang="en-US" b="1" dirty="0"/>
          </a:p>
        </p:txBody>
      </p:sp>
      <p:sp>
        <p:nvSpPr>
          <p:cNvPr id="4" name="Title 1"/>
          <p:cNvSpPr>
            <a:spLocks noGrp="1"/>
          </p:cNvSpPr>
          <p:nvPr>
            <p:ph type="title"/>
          </p:nvPr>
        </p:nvSpPr>
        <p:spPr/>
        <p:txBody>
          <a:bodyPr>
            <a:noAutofit/>
          </a:bodyPr>
          <a:lstStyle/>
          <a:p>
            <a:r>
              <a:rPr lang="fr-FR" b="1" dirty="0" smtClean="0">
                <a:latin typeface="Blue Highway Linocut" pitchFamily="2" charset="0"/>
              </a:rPr>
              <a:t>Pour Une Relation Personnelle des Enfants avec Dieu</a:t>
            </a:r>
            <a:endParaRPr lang="fr-FR" b="1" dirty="0">
              <a:latin typeface="Blue Highway Linocut" pitchFamily="2"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fr-FR" b="1" dirty="0" smtClean="0"/>
              <a:t>	</a:t>
            </a:r>
            <a:r>
              <a:rPr lang="fr-FR" b="1" dirty="0" smtClean="0"/>
              <a:t>d)Le </a:t>
            </a:r>
            <a:r>
              <a:rPr lang="fr-FR" b="1" dirty="0" smtClean="0"/>
              <a:t>besoin de communauté</a:t>
            </a:r>
          </a:p>
          <a:p>
            <a:r>
              <a:rPr lang="fr-FR" b="1" dirty="0" smtClean="0"/>
              <a:t>Les personnes </a:t>
            </a:r>
            <a:r>
              <a:rPr lang="fr-FR" b="1" dirty="0" smtClean="0"/>
              <a:t>qui comptent </a:t>
            </a:r>
            <a:r>
              <a:rPr lang="fr-FR" b="1" dirty="0" smtClean="0"/>
              <a:t>dans la vie de l’enfant sont souvent représentées par une communauté différente de la </a:t>
            </a:r>
            <a:r>
              <a:rPr lang="fr-FR" b="1" dirty="0" smtClean="0"/>
              <a:t>famille tels </a:t>
            </a:r>
            <a:r>
              <a:rPr lang="fr-FR" b="1" dirty="0" smtClean="0"/>
              <a:t>l’église, l’école, les clubs, les amis. </a:t>
            </a:r>
          </a:p>
          <a:p>
            <a:r>
              <a:rPr lang="fr-FR" b="1" dirty="0" smtClean="0"/>
              <a:t>L’enfant a besoin de toutes ces interactions pour bien se développer</a:t>
            </a:r>
          </a:p>
          <a:p>
            <a:r>
              <a:rPr lang="fr-FR" b="1" dirty="0" smtClean="0"/>
              <a:t>L’important est de bien équilibrer les apports de la famille et de la communauté.</a:t>
            </a:r>
            <a:endParaRPr lang="fr-FR" b="1" dirty="0"/>
          </a:p>
        </p:txBody>
      </p:sp>
      <p:sp>
        <p:nvSpPr>
          <p:cNvPr id="4"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Applications</a:t>
            </a:r>
            <a:endParaRPr lang="fr-FR" sz="4000" b="1"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None/>
            </a:pPr>
            <a:r>
              <a:rPr lang="fr-FR" b="1" dirty="0" smtClean="0"/>
              <a:t>	</a:t>
            </a:r>
            <a:r>
              <a:rPr lang="fr-FR" b="1" dirty="0" smtClean="0"/>
              <a:t>e) </a:t>
            </a:r>
            <a:r>
              <a:rPr lang="fr-FR" b="1" dirty="0" smtClean="0"/>
              <a:t>Le besoin de créativité</a:t>
            </a:r>
          </a:p>
          <a:p>
            <a:r>
              <a:rPr lang="fr-FR" b="1" dirty="0" smtClean="0"/>
              <a:t>Les enfants sont essentiellement créatifs et créateurs. Ils ont une imagination fructueuse. Et cela est dans le plan de Dieu pour eux.</a:t>
            </a:r>
          </a:p>
          <a:p>
            <a:r>
              <a:rPr lang="fr-FR" b="1" dirty="0" smtClean="0"/>
              <a:t>Il ne faut donc pas bloquer ce potentiel chez eux. Il faut les aider à l’utiliser pour louer Dieu.</a:t>
            </a:r>
          </a:p>
          <a:p>
            <a:r>
              <a:rPr lang="fr-FR" b="1" dirty="0" smtClean="0"/>
              <a:t>« La créativité trouve son expression ultime dans l’habileté à aimer et être aimé. » (Collier)</a:t>
            </a:r>
            <a:endParaRPr lang="fr-FR" b="1" dirty="0"/>
          </a:p>
        </p:txBody>
      </p:sp>
      <p:sp>
        <p:nvSpPr>
          <p:cNvPr id="4"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Applications</a:t>
            </a:r>
            <a:endParaRPr lang="fr-FR" sz="4000" b="1"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fr-FR" dirty="0" smtClean="0"/>
              <a:t>f</a:t>
            </a:r>
            <a:r>
              <a:rPr lang="fr-FR" b="1" dirty="0" smtClean="0"/>
              <a:t>) Le besoin d’être écouté</a:t>
            </a:r>
          </a:p>
          <a:p>
            <a:r>
              <a:rPr lang="fr-FR" b="1" dirty="0" smtClean="0"/>
              <a:t> </a:t>
            </a:r>
            <a:r>
              <a:rPr lang="fr-FR" b="1" dirty="0" smtClean="0"/>
              <a:t> Les enfants ont eux aussi une voix. Ils se construisent des images de Dieu basées sur leurs expériences quotidiennes. Et ces derni</a:t>
            </a:r>
            <a:r>
              <a:rPr lang="fr-FR" b="1" dirty="0" smtClean="0">
                <a:latin typeface="Calibri"/>
                <a:cs typeface="Calibri"/>
              </a:rPr>
              <a:t>ères influencent leurs </a:t>
            </a:r>
            <a:r>
              <a:rPr lang="fr-FR" b="1" dirty="0" smtClean="0"/>
              <a:t> syst</a:t>
            </a:r>
            <a:r>
              <a:rPr lang="fr-FR" b="1" dirty="0" smtClean="0">
                <a:latin typeface="Calibri"/>
                <a:cs typeface="Calibri"/>
              </a:rPr>
              <a:t>èmes de croyances. Il faut leur donner la parole et les laisser exprimer « leurs manières de voir les choses religieuses ».</a:t>
            </a:r>
          </a:p>
          <a:p>
            <a:endParaRPr lang="fr-FR" dirty="0"/>
          </a:p>
        </p:txBody>
      </p:sp>
      <p:sp>
        <p:nvSpPr>
          <p:cNvPr id="4" name="Title 1"/>
          <p:cNvSpPr>
            <a:spLocks noGrp="1"/>
          </p:cNvSpPr>
          <p:nvPr>
            <p:ph type="title"/>
          </p:nvPr>
        </p:nvSpPr>
        <p:spPr/>
        <p:txBody>
          <a:bodyPr>
            <a:normAutofit/>
          </a:bodyPr>
          <a:lstStyle/>
          <a:p>
            <a:r>
              <a:rPr lang="fr-FR" sz="4000" b="1" dirty="0" smtClean="0"/>
              <a:t>T</a:t>
            </a:r>
            <a:r>
              <a:rPr lang="fr-FR" sz="4000" b="1" dirty="0" smtClean="0"/>
              <a:t>héologie de l’enfant</a:t>
            </a:r>
            <a:r>
              <a:rPr lang="fr-FR" sz="4000" b="1" dirty="0" smtClean="0"/>
              <a:t>: </a:t>
            </a:r>
            <a:r>
              <a:rPr lang="fr-FR" sz="4000" b="1" dirty="0" smtClean="0"/>
              <a:t>Applications</a:t>
            </a:r>
            <a:endParaRPr lang="fr-FR" sz="4000" b="1"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Théologie de l’enfant: Applications</a:t>
            </a:r>
            <a:endParaRPr lang="en-US" dirty="0"/>
          </a:p>
        </p:txBody>
      </p:sp>
      <p:sp>
        <p:nvSpPr>
          <p:cNvPr id="3" name="Content Placeholder 2"/>
          <p:cNvSpPr>
            <a:spLocks noGrp="1"/>
          </p:cNvSpPr>
          <p:nvPr>
            <p:ph idx="1"/>
          </p:nvPr>
        </p:nvSpPr>
        <p:spPr/>
        <p:txBody>
          <a:bodyPr>
            <a:normAutofit/>
          </a:bodyPr>
          <a:lstStyle/>
          <a:p>
            <a:r>
              <a:rPr lang="fr-FR" b="1" dirty="0" smtClean="0"/>
              <a:t>Dans les interactions avec les adultes, les enfants acqui</a:t>
            </a:r>
            <a:r>
              <a:rPr lang="fr-FR" b="1" dirty="0" smtClean="0">
                <a:latin typeface="Calibri"/>
                <a:cs typeface="Calibri"/>
              </a:rPr>
              <a:t>èrent des notions sur la vie et la religion qu’ils modifient afin de s’expliquer le monde qui les entoure</a:t>
            </a:r>
            <a:r>
              <a:rPr lang="fr-FR" dirty="0" smtClean="0">
                <a:latin typeface="Calibri"/>
                <a:cs typeface="Calibri"/>
              </a:rPr>
              <a:t>. </a:t>
            </a:r>
            <a:r>
              <a:rPr lang="fr-FR" b="1" dirty="0" smtClean="0">
                <a:latin typeface="Calibri"/>
                <a:cs typeface="Calibri"/>
              </a:rPr>
              <a:t>Il faut les encourager dans ce sens.</a:t>
            </a:r>
          </a:p>
          <a:p>
            <a:r>
              <a:rPr lang="fr-FR" b="1" dirty="0" smtClean="0">
                <a:latin typeface="Calibri"/>
                <a:cs typeface="Calibri"/>
              </a:rPr>
              <a:t>Les enfants ne s’expriment  pas que par la parole: les dessins, les peintures, les jeux sont pour eux des langages aussi valables.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fr-FR" b="1" dirty="0" smtClean="0"/>
              <a:t>II- </a:t>
            </a:r>
            <a:r>
              <a:rPr lang="fr-FR" b="1" dirty="0" smtClean="0"/>
              <a:t>Aider les </a:t>
            </a:r>
            <a:r>
              <a:rPr lang="fr-FR" b="1" dirty="0" smtClean="0"/>
              <a:t>enfants à aimer Jésus</a:t>
            </a:r>
          </a:p>
          <a:p>
            <a:pPr>
              <a:buNone/>
            </a:pPr>
            <a:r>
              <a:rPr lang="fr-FR" sz="3300" b="1" dirty="0" smtClean="0"/>
              <a:t>	Il faut n</a:t>
            </a:r>
            <a:r>
              <a:rPr lang="fr-FR" sz="3300" b="1" dirty="0" smtClean="0"/>
              <a:t>ourrir </a:t>
            </a:r>
            <a:r>
              <a:rPr lang="fr-FR" sz="3300" b="1" dirty="0" smtClean="0"/>
              <a:t>l’enfant </a:t>
            </a:r>
            <a:r>
              <a:rPr lang="fr-FR" sz="3300" b="1" dirty="0" smtClean="0"/>
              <a:t>spirituellement en lui procurant une </a:t>
            </a:r>
            <a:r>
              <a:rPr lang="fr-FR" sz="3300" b="1" dirty="0" smtClean="0"/>
              <a:t>information </a:t>
            </a:r>
            <a:r>
              <a:rPr lang="fr-FR" sz="3300" b="1" dirty="0" smtClean="0"/>
              <a:t>adaptée à son </a:t>
            </a:r>
            <a:r>
              <a:rPr lang="fr-FR" b="1" dirty="0" smtClean="0"/>
              <a:t>âge</a:t>
            </a:r>
            <a:r>
              <a:rPr lang="fr-FR" b="1" dirty="0" smtClean="0"/>
              <a:t>.</a:t>
            </a:r>
          </a:p>
          <a:p>
            <a:pPr>
              <a:buNone/>
            </a:pPr>
            <a:r>
              <a:rPr lang="fr-FR" b="1" dirty="0" smtClean="0"/>
              <a:t>	a) Racontez-leur l’histoire biblique qui doit être la charpente de leur vie. </a:t>
            </a:r>
          </a:p>
          <a:p>
            <a:r>
              <a:rPr lang="fr-FR" b="1" dirty="0" smtClean="0"/>
              <a:t>« Laissez l’histoire être elle-même et raconter sa propre vérité. » (</a:t>
            </a:r>
            <a:r>
              <a:rPr lang="fr-FR" b="1" dirty="0" err="1" smtClean="0"/>
              <a:t>Beckwith</a:t>
            </a:r>
            <a:r>
              <a:rPr lang="fr-FR" b="1" dirty="0" smtClean="0"/>
              <a:t>, p. 30) </a:t>
            </a:r>
            <a:endParaRPr lang="fr-FR" b="1" dirty="0"/>
          </a:p>
        </p:txBody>
      </p:sp>
      <p:sp>
        <p:nvSpPr>
          <p:cNvPr id="4" name="Title 1"/>
          <p:cNvSpPr>
            <a:spLocks noGrp="1"/>
          </p:cNvSpPr>
          <p:nvPr>
            <p:ph type="title"/>
          </p:nvPr>
        </p:nvSpPr>
        <p:spPr>
          <a:xfrm>
            <a:off x="381000" y="304800"/>
            <a:ext cx="8229600" cy="1143000"/>
          </a:xfrm>
        </p:spPr>
        <p:txBody>
          <a:bodyPr/>
          <a:lstStyle/>
          <a:p>
            <a:r>
              <a:rPr lang="fr-FR" b="1" dirty="0" smtClean="0"/>
              <a:t>Théologie de l’enfant: Applications</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876800"/>
          </a:xfrm>
        </p:spPr>
        <p:txBody>
          <a:bodyPr>
            <a:normAutofit fontScale="92500"/>
          </a:bodyPr>
          <a:lstStyle/>
          <a:p>
            <a:r>
              <a:rPr lang="fr-FR" b="1" dirty="0" smtClean="0"/>
              <a:t>Invitez-les à la raconter eux-mêmes avec leurs propres mots, leurs dessins et leur dramatisation,  leurs jeux. Cela leur permet de la vivre et de lui donner une signification personnelle. En plus, cela leur donnera le goût de lire pour eux-mêmes le livre sacré et ils pourront ainsi écouter la voix de Dieu et la vérité imprègnera leurs cœurs.</a:t>
            </a:r>
          </a:p>
          <a:p>
            <a:r>
              <a:rPr lang="fr-FR" b="1" dirty="0" smtClean="0"/>
              <a:t>Encouragez-lez à expliquer ce qu’ils ont compris en utilisant leur imagination; à rattacher l’histoire </a:t>
            </a:r>
            <a:r>
              <a:rPr lang="fr-FR" b="1" dirty="0" smtClean="0"/>
              <a:t> biblique à </a:t>
            </a:r>
            <a:r>
              <a:rPr lang="fr-FR" b="1" dirty="0" smtClean="0"/>
              <a:t>leur vécu.</a:t>
            </a:r>
            <a:endParaRPr lang="fr-FR" b="1" dirty="0"/>
          </a:p>
        </p:txBody>
      </p:sp>
      <p:sp>
        <p:nvSpPr>
          <p:cNvPr id="4" name="Title 1"/>
          <p:cNvSpPr>
            <a:spLocks noGrp="1"/>
          </p:cNvSpPr>
          <p:nvPr>
            <p:ph type="title"/>
          </p:nvPr>
        </p:nvSpPr>
        <p:spPr/>
        <p:txBody>
          <a:bodyPr>
            <a:normAutofit fontScale="90000"/>
          </a:bodyPr>
          <a:lstStyle/>
          <a:p>
            <a:r>
              <a:rPr lang="fr-FR" b="1" dirty="0" smtClean="0"/>
              <a:t/>
            </a:r>
            <a:br>
              <a:rPr lang="fr-FR" b="1" dirty="0" smtClean="0"/>
            </a:br>
            <a:r>
              <a:rPr lang="fr-FR" b="1" dirty="0" smtClean="0"/>
              <a:t>Aider les </a:t>
            </a:r>
            <a:r>
              <a:rPr lang="fr-FR" b="1" dirty="0" smtClean="0"/>
              <a:t>enfants à aimer Jésus</a:t>
            </a:r>
            <a:br>
              <a:rPr lang="fr-FR" b="1" dirty="0" smtClean="0"/>
            </a:br>
            <a:endParaRPr lang="en-US" b="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fontScale="92500" lnSpcReduction="10000"/>
          </a:bodyPr>
          <a:lstStyle/>
          <a:p>
            <a:pPr>
              <a:buNone/>
            </a:pPr>
            <a:r>
              <a:rPr lang="fr-FR" b="1" dirty="0" smtClean="0"/>
              <a:t> 	b) Aidez-les à faire du Seigneur le centre de leurs vies. Parlez-leur sans cesse de Jésus: </a:t>
            </a:r>
          </a:p>
          <a:p>
            <a:r>
              <a:rPr lang="fr-FR" b="1" dirty="0" smtClean="0"/>
              <a:t>Leur créateur . Ils les a créés à son image et ils sont ainsi capables de modeler son caractère.</a:t>
            </a:r>
          </a:p>
          <a:p>
            <a:r>
              <a:rPr lang="fr-FR" b="1" dirty="0" smtClean="0"/>
              <a:t>Leur Ami: Son amour pour eux est tr</a:t>
            </a:r>
            <a:r>
              <a:rPr lang="fr-FR" b="1" dirty="0" smtClean="0">
                <a:latin typeface="Calibri"/>
                <a:cs typeface="Calibri"/>
              </a:rPr>
              <a:t>ès fort , i</a:t>
            </a:r>
            <a:r>
              <a:rPr lang="fr-FR" b="1" dirty="0" smtClean="0"/>
              <a:t>l ordonna aux disciples de les laisser venir à lui librement; il les aime comme ils sont et leur offre sa grâce qui couvre une multitude d’erreurs. Ils sont libres d’aller à quand ils le veulent. </a:t>
            </a:r>
            <a:r>
              <a:rPr lang="fr-FR" b="1" dirty="0" smtClean="0"/>
              <a:t>Encouragez-les </a:t>
            </a:r>
            <a:r>
              <a:rPr lang="fr-FR" b="1" dirty="0" smtClean="0"/>
              <a:t>à se saisir de cette amitié.</a:t>
            </a:r>
          </a:p>
          <a:p>
            <a:endParaRPr lang="fr-FR" b="1" dirty="0" smtClean="0"/>
          </a:p>
        </p:txBody>
      </p:sp>
      <p:sp>
        <p:nvSpPr>
          <p:cNvPr id="4" name="Title 1"/>
          <p:cNvSpPr>
            <a:spLocks noGrp="1"/>
          </p:cNvSpPr>
          <p:nvPr>
            <p:ph type="title"/>
          </p:nvPr>
        </p:nvSpPr>
        <p:spPr/>
        <p:txBody>
          <a:bodyPr>
            <a:normAutofit fontScale="90000"/>
          </a:bodyPr>
          <a:lstStyle/>
          <a:p>
            <a:r>
              <a:rPr lang="fr-FR" b="1" dirty="0" smtClean="0"/>
              <a:t/>
            </a:r>
            <a:br>
              <a:rPr lang="fr-FR" b="1" dirty="0" smtClean="0"/>
            </a:br>
            <a:r>
              <a:rPr lang="fr-FR" b="1" dirty="0" smtClean="0"/>
              <a:t>Aider les </a:t>
            </a:r>
            <a:r>
              <a:rPr lang="fr-FR" b="1" dirty="0" smtClean="0"/>
              <a:t>enfants à aimer Jésus</a:t>
            </a:r>
            <a:br>
              <a:rPr lang="fr-FR" b="1" dirty="0" smtClean="0"/>
            </a:br>
            <a:endParaRPr lang="en-US" b="1"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fr-FR" b="1" dirty="0" smtClean="0"/>
              <a:t>Leur Sauveur: Il est venu dans ce monde comme un enfant, comme eux parce qu’ils ont de la valeur à ses yeux. Il est venu mourir pour mettre à leur disposition le salut (la joie)éternel (le). Pour le suivre, on doit souvent porter  une croix mais il les accompagne à chaque pas pour alléger </a:t>
            </a:r>
            <a:r>
              <a:rPr lang="fr-FR" b="1" dirty="0" smtClean="0"/>
              <a:t> leur fardeau. </a:t>
            </a:r>
            <a:endParaRPr lang="fr-FR" b="1" dirty="0" smtClean="0"/>
          </a:p>
          <a:p>
            <a:r>
              <a:rPr lang="fr-FR" b="1" dirty="0" smtClean="0"/>
              <a:t>Le ressuscité qui revient bientôt: Par sa résurrection, Jésus leur apporte la joie, l’espoir et la victoire sur ce monde en attendant qu’ils reviennent pour les prendre avec lui.</a:t>
            </a:r>
            <a:endParaRPr lang="fr-FR" b="1" dirty="0"/>
          </a:p>
        </p:txBody>
      </p:sp>
      <p:sp>
        <p:nvSpPr>
          <p:cNvPr id="4" name="Title 1"/>
          <p:cNvSpPr>
            <a:spLocks noGrp="1"/>
          </p:cNvSpPr>
          <p:nvPr>
            <p:ph type="title"/>
          </p:nvPr>
        </p:nvSpPr>
        <p:spPr/>
        <p:txBody>
          <a:bodyPr>
            <a:normAutofit fontScale="90000"/>
          </a:bodyPr>
          <a:lstStyle/>
          <a:p>
            <a:r>
              <a:rPr lang="fr-FR" b="1" dirty="0" smtClean="0"/>
              <a:t/>
            </a:r>
            <a:br>
              <a:rPr lang="fr-FR" b="1" dirty="0" smtClean="0"/>
            </a:br>
            <a:r>
              <a:rPr lang="fr-FR" b="1" dirty="0" smtClean="0"/>
              <a:t>Aider les </a:t>
            </a:r>
            <a:r>
              <a:rPr lang="fr-FR" b="1" dirty="0" smtClean="0"/>
              <a:t>enfants à aimer Jésus</a:t>
            </a:r>
            <a:br>
              <a:rPr lang="fr-FR" b="1" dirty="0" smtClean="0"/>
            </a:br>
            <a:endParaRPr lang="en-US" b="1"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382000" cy="4525963"/>
          </a:xfrm>
        </p:spPr>
        <p:txBody>
          <a:bodyPr>
            <a:normAutofit lnSpcReduction="10000"/>
          </a:bodyPr>
          <a:lstStyle/>
          <a:p>
            <a:pPr>
              <a:buNone/>
            </a:pPr>
            <a:r>
              <a:rPr lang="fr-FR" b="1" dirty="0" smtClean="0"/>
              <a:t>	c) Encouragez-lez à servir</a:t>
            </a:r>
          </a:p>
          <a:p>
            <a:r>
              <a:rPr lang="fr-FR" b="1" dirty="0" smtClean="0"/>
              <a:t>Dieu a prévu une mission pour chacun d’eux: Que ce soit le témoignage, une responsabilité à l’église ou l’aide aux autres. </a:t>
            </a:r>
          </a:p>
          <a:p>
            <a:r>
              <a:rPr lang="fr-FR" b="1" dirty="0" smtClean="0"/>
              <a:t>Cela leur permettra de créer des expériences partagées et renforcera leur sentiment d’appartenance à leur communauté religieuse et leur sens de responsabilité envers les autres.</a:t>
            </a:r>
            <a:endParaRPr lang="fr-FR" b="1" dirty="0"/>
          </a:p>
        </p:txBody>
      </p:sp>
      <p:sp>
        <p:nvSpPr>
          <p:cNvPr id="4" name="Title 1"/>
          <p:cNvSpPr>
            <a:spLocks noGrp="1"/>
          </p:cNvSpPr>
          <p:nvPr>
            <p:ph type="title"/>
          </p:nvPr>
        </p:nvSpPr>
        <p:spPr/>
        <p:txBody>
          <a:bodyPr>
            <a:normAutofit fontScale="90000"/>
          </a:bodyPr>
          <a:lstStyle/>
          <a:p>
            <a:r>
              <a:rPr lang="fr-FR" b="1" dirty="0" smtClean="0"/>
              <a:t/>
            </a:r>
            <a:br>
              <a:rPr lang="fr-FR" b="1" dirty="0" smtClean="0"/>
            </a:br>
            <a:r>
              <a:rPr lang="fr-FR" b="1" dirty="0" smtClean="0"/>
              <a:t>Aider les </a:t>
            </a:r>
            <a:r>
              <a:rPr lang="fr-FR" b="1" dirty="0" smtClean="0"/>
              <a:t>enfants à aimer Jésus</a:t>
            </a:r>
            <a:br>
              <a:rPr lang="fr-FR" b="1" dirty="0" smtClean="0"/>
            </a:br>
            <a:endParaRPr lang="en-US" b="1"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fr-FR" b="1" dirty="0" smtClean="0"/>
              <a:t>d) Enseignez-les à prier</a:t>
            </a:r>
          </a:p>
          <a:p>
            <a:r>
              <a:rPr lang="fr-FR" b="1" dirty="0" smtClean="0"/>
              <a:t>Dites-leur que Jésus lui-même savait prier et </a:t>
            </a:r>
            <a:r>
              <a:rPr lang="fr-FR" b="1" dirty="0" smtClean="0"/>
              <a:t>qu’il </a:t>
            </a:r>
            <a:r>
              <a:rPr lang="fr-FR" b="1" dirty="0" smtClean="0"/>
              <a:t>a enseigné à ses disciples comment prier.</a:t>
            </a:r>
          </a:p>
          <a:p>
            <a:r>
              <a:rPr lang="fr-FR" b="1" dirty="0" smtClean="0"/>
              <a:t>Prier c’est rechercher la compagnie de Dieu et l’obtenir. « Partout o</a:t>
            </a:r>
            <a:r>
              <a:rPr lang="fr-FR" b="1" dirty="0" smtClean="0">
                <a:latin typeface="Calibri"/>
                <a:cs typeface="Calibri"/>
              </a:rPr>
              <a:t>ù une âme se met à la recherche de Dieu l’action du Saint-Esprit se manifeste, et Dieu se fait connaître à elle. » (Jésus-Christ, p. 170</a:t>
            </a:r>
          </a:p>
          <a:p>
            <a:pPr>
              <a:buNone/>
            </a:pPr>
            <a:endParaRPr lang="fr-FR" b="1" dirty="0"/>
          </a:p>
        </p:txBody>
      </p:sp>
      <p:sp>
        <p:nvSpPr>
          <p:cNvPr id="4" name="Title 1"/>
          <p:cNvSpPr>
            <a:spLocks noGrp="1"/>
          </p:cNvSpPr>
          <p:nvPr>
            <p:ph type="title"/>
          </p:nvPr>
        </p:nvSpPr>
        <p:spPr/>
        <p:txBody>
          <a:bodyPr>
            <a:normAutofit fontScale="90000"/>
          </a:bodyPr>
          <a:lstStyle/>
          <a:p>
            <a:r>
              <a:rPr lang="fr-FR" b="1" dirty="0" smtClean="0"/>
              <a:t/>
            </a:r>
            <a:br>
              <a:rPr lang="fr-FR" b="1" dirty="0" smtClean="0"/>
            </a:br>
            <a:r>
              <a:rPr lang="fr-FR" b="1" dirty="0" smtClean="0"/>
              <a:t>Aider les </a:t>
            </a:r>
            <a:r>
              <a:rPr lang="fr-FR" b="1" dirty="0" smtClean="0"/>
              <a:t>enfants à aimer Jésus</a:t>
            </a:r>
            <a:br>
              <a:rPr lang="fr-FR" b="1" dirty="0" smtClean="0"/>
            </a:b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534400" cy="4525963"/>
          </a:xfrm>
        </p:spPr>
        <p:txBody>
          <a:bodyPr/>
          <a:lstStyle/>
          <a:p>
            <a:endParaRPr lang="fr-FR" b="1" dirty="0" smtClean="0"/>
          </a:p>
          <a:p>
            <a:r>
              <a:rPr lang="fr-FR" b="1" dirty="0" smtClean="0"/>
              <a:t>Les enfants «acqui</a:t>
            </a:r>
            <a:r>
              <a:rPr lang="fr-FR" b="1" dirty="0" smtClean="0">
                <a:latin typeface="Calibri"/>
                <a:cs typeface="Calibri"/>
              </a:rPr>
              <a:t>èr</a:t>
            </a:r>
            <a:r>
              <a:rPr lang="fr-FR" b="1" dirty="0" smtClean="0"/>
              <a:t>ent aussi des informations utiles à savoir si le monde qui les entoure est sans danger, comment être une bonne personne, et quelles sont leurs responsabilités en tant que </a:t>
            </a:r>
            <a:r>
              <a:rPr lang="fr-FR" b="1" dirty="0" smtClean="0"/>
              <a:t>membres </a:t>
            </a:r>
            <a:r>
              <a:rPr lang="fr-FR" b="1" dirty="0" smtClean="0"/>
              <a:t>d’un groupe religieux. » </a:t>
            </a:r>
            <a:endParaRPr lang="fr-FR" b="1" dirty="0"/>
          </a:p>
        </p:txBody>
      </p:sp>
      <p:sp>
        <p:nvSpPr>
          <p:cNvPr id="4" name="Title 1"/>
          <p:cNvSpPr>
            <a:spLocks noGrp="1"/>
          </p:cNvSpPr>
          <p:nvPr>
            <p:ph type="title"/>
          </p:nvPr>
        </p:nvSpPr>
        <p:spPr/>
        <p:txBody>
          <a:bodyPr>
            <a:noAutofit/>
          </a:bodyPr>
          <a:lstStyle/>
          <a:p>
            <a:r>
              <a:rPr lang="fr-FR" b="1" dirty="0" smtClean="0">
                <a:latin typeface="Blue Highway Linocut" pitchFamily="2" charset="0"/>
              </a:rPr>
              <a:t>Pour Une Relation Personnelle des Enfants avec Dieu</a:t>
            </a:r>
            <a:endParaRPr lang="fr-FR" b="1" dirty="0">
              <a:latin typeface="Blue Highway Linocut" pitchFamily="2"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fr-FR" b="1" dirty="0" smtClean="0"/>
              <a:t>Aidez-les à expérimenter différentes modalités de prière: lettres ou messages à Dieu, agenda de prières, prière à haute voix </a:t>
            </a:r>
            <a:r>
              <a:rPr lang="fr-FR" b="1" dirty="0" smtClean="0"/>
              <a:t>et </a:t>
            </a:r>
            <a:r>
              <a:rPr lang="fr-FR" b="1" dirty="0" smtClean="0"/>
              <a:t>silencieuse.</a:t>
            </a:r>
          </a:p>
          <a:p>
            <a:r>
              <a:rPr lang="fr-FR" b="1" dirty="0" smtClean="0"/>
              <a:t>Faites-les comprendre que toute les occasions et toutes les heures sont propices à la prière: la joie, la peine, les difficultés, les succès; à la maison, à l’école, en promenade, avec les amis, à l’église, dans la solitude de la nature </a:t>
            </a:r>
            <a:r>
              <a:rPr lang="fr-FR" b="1" dirty="0" err="1" smtClean="0"/>
              <a:t>etc</a:t>
            </a:r>
            <a:r>
              <a:rPr lang="fr-FR" b="1" dirty="0" smtClean="0"/>
              <a:t>…</a:t>
            </a:r>
            <a:endParaRPr lang="fr-FR" b="1" dirty="0"/>
          </a:p>
        </p:txBody>
      </p:sp>
      <p:sp>
        <p:nvSpPr>
          <p:cNvPr id="4" name="Title 1"/>
          <p:cNvSpPr>
            <a:spLocks noGrp="1"/>
          </p:cNvSpPr>
          <p:nvPr>
            <p:ph type="title"/>
          </p:nvPr>
        </p:nvSpPr>
        <p:spPr/>
        <p:txBody>
          <a:bodyPr>
            <a:normAutofit fontScale="90000"/>
          </a:bodyPr>
          <a:lstStyle/>
          <a:p>
            <a:r>
              <a:rPr lang="fr-FR" b="1" dirty="0" smtClean="0"/>
              <a:t/>
            </a:r>
            <a:br>
              <a:rPr lang="fr-FR" b="1" dirty="0" smtClean="0"/>
            </a:br>
            <a:r>
              <a:rPr lang="fr-FR" b="1" dirty="0" smtClean="0"/>
              <a:t>Aider les </a:t>
            </a:r>
            <a:r>
              <a:rPr lang="fr-FR" b="1" dirty="0" smtClean="0"/>
              <a:t>enfants à aimer Jésus</a:t>
            </a:r>
            <a:br>
              <a:rPr lang="fr-FR" b="1" dirty="0" smtClean="0"/>
            </a:br>
            <a:endParaRPr lang="en-US" b="1"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534400" cy="4525963"/>
          </a:xfrm>
        </p:spPr>
        <p:txBody>
          <a:bodyPr>
            <a:normAutofit lnSpcReduction="10000"/>
          </a:bodyPr>
          <a:lstStyle/>
          <a:p>
            <a:pPr>
              <a:buNone/>
            </a:pPr>
            <a:r>
              <a:rPr lang="fr-FR" sz="3300" b="1" dirty="0" smtClean="0"/>
              <a:t>III- Qui </a:t>
            </a:r>
            <a:r>
              <a:rPr lang="fr-FR" sz="3300" b="1" dirty="0" smtClean="0"/>
              <a:t>est </a:t>
            </a:r>
            <a:r>
              <a:rPr lang="fr-FR" sz="3300" b="1" dirty="0" smtClean="0"/>
              <a:t>responsable de faire </a:t>
            </a:r>
            <a:r>
              <a:rPr lang="fr-FR" sz="3300" b="1" dirty="0" smtClean="0"/>
              <a:t>la  </a:t>
            </a:r>
            <a:r>
              <a:rPr lang="fr-FR" sz="3300" b="1" dirty="0" smtClean="0"/>
              <a:t>transmission </a:t>
            </a:r>
            <a:r>
              <a:rPr lang="fr-FR" sz="3300" b="1" dirty="0" smtClean="0"/>
              <a:t>de la religion aux </a:t>
            </a:r>
            <a:r>
              <a:rPr lang="fr-FR" sz="3300" b="1" dirty="0" smtClean="0"/>
              <a:t>enfants?</a:t>
            </a:r>
          </a:p>
          <a:p>
            <a:pPr>
              <a:buNone/>
            </a:pPr>
            <a:r>
              <a:rPr lang="fr-FR" sz="3300" b="1" dirty="0" smtClean="0"/>
              <a:t>	</a:t>
            </a:r>
            <a:r>
              <a:rPr lang="fr-FR" b="1" dirty="0" smtClean="0"/>
              <a:t>« Transmettre l’héritage de la foi biblique à la génération suivante a toujours été dans le plan de Dieu… C’est une manière intentionnelle de conduire la génération suivante à la foi en Jésus sur les chemins battus par leur prédécesseurs. » (Brian </a:t>
            </a:r>
            <a:r>
              <a:rPr lang="fr-FR" b="1" dirty="0" err="1" smtClean="0"/>
              <a:t>Haynes</a:t>
            </a:r>
            <a:r>
              <a:rPr lang="fr-FR" b="1" dirty="0" smtClean="0"/>
              <a:t>, ‘</a:t>
            </a:r>
            <a:r>
              <a:rPr lang="fr-FR" b="1" i="1" dirty="0" smtClean="0"/>
              <a:t>The </a:t>
            </a:r>
            <a:r>
              <a:rPr lang="fr-FR" b="1" i="1" dirty="0" err="1" smtClean="0"/>
              <a:t>Legacy</a:t>
            </a:r>
            <a:r>
              <a:rPr lang="fr-FR" b="1" i="1" dirty="0" smtClean="0"/>
              <a:t> </a:t>
            </a:r>
            <a:r>
              <a:rPr lang="fr-FR" b="1" i="1" dirty="0" err="1" smtClean="0"/>
              <a:t>Path</a:t>
            </a:r>
            <a:r>
              <a:rPr lang="fr-FR" b="1" dirty="0" smtClean="0"/>
              <a:t>’, p. 3,4)</a:t>
            </a:r>
          </a:p>
          <a:p>
            <a:pPr>
              <a:buNone/>
            </a:pPr>
            <a:endParaRPr lang="fr-FR" sz="3300" b="1" dirty="0" smtClean="0"/>
          </a:p>
          <a:p>
            <a:endParaRPr lang="fr-FR" b="1" dirty="0"/>
          </a:p>
        </p:txBody>
      </p:sp>
      <p:sp>
        <p:nvSpPr>
          <p:cNvPr id="4" name="Title 1"/>
          <p:cNvSpPr>
            <a:spLocks noGrp="1"/>
          </p:cNvSpPr>
          <p:nvPr>
            <p:ph type="title"/>
          </p:nvPr>
        </p:nvSpPr>
        <p:spPr/>
        <p:txBody>
          <a:bodyPr>
            <a:normAutofit fontScale="90000"/>
          </a:bodyPr>
          <a:lstStyle/>
          <a:p>
            <a:r>
              <a:rPr lang="fr-FR" b="1" dirty="0" smtClean="0"/>
              <a:t/>
            </a:r>
            <a:br>
              <a:rPr lang="fr-FR" b="1" dirty="0" smtClean="0"/>
            </a:br>
            <a:r>
              <a:rPr lang="fr-FR" b="1" dirty="0" smtClean="0"/>
              <a:t/>
            </a:r>
            <a:br>
              <a:rPr lang="fr-FR" b="1" dirty="0" smtClean="0"/>
            </a:br>
            <a:endParaRPr lang="en-US" b="1" dirty="0"/>
          </a:p>
        </p:txBody>
      </p:sp>
      <p:sp>
        <p:nvSpPr>
          <p:cNvPr id="6" name="Title 1"/>
          <p:cNvSpPr txBox="1">
            <a:spLocks/>
          </p:cNvSpPr>
          <p:nvPr/>
        </p:nvSpPr>
        <p:spPr>
          <a:xfrm>
            <a:off x="381000" y="304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smtClean="0">
                <a:ln>
                  <a:noFill/>
                </a:ln>
                <a:solidFill>
                  <a:schemeClr val="tx1"/>
                </a:solidFill>
                <a:effectLst/>
                <a:uLnTx/>
                <a:uFillTx/>
                <a:latin typeface="+mj-lt"/>
                <a:ea typeface="+mj-ea"/>
                <a:cs typeface="+mj-cs"/>
              </a:rPr>
              <a:t>Théologie de l’enfant: Applications</a:t>
            </a: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r-FR" b="1" dirty="0" smtClean="0"/>
              <a:t>Les parents sont les mieux placés pour le faire. </a:t>
            </a:r>
          </a:p>
          <a:p>
            <a:r>
              <a:rPr lang="fr-FR" b="1" dirty="0" smtClean="0"/>
              <a:t>La plus grande tâche confiée aux parents est de communiquer  à leur enfants une passion intense pour Dieu et sa Parole, un amour biblique pour les membres de leur famille et </a:t>
            </a:r>
            <a:r>
              <a:rPr lang="fr-FR" b="1" dirty="0" smtClean="0"/>
              <a:t>pour les </a:t>
            </a:r>
            <a:r>
              <a:rPr lang="fr-FR" b="1" dirty="0" smtClean="0"/>
              <a:t>autres. </a:t>
            </a:r>
            <a:endParaRPr lang="fr-FR" b="1" dirty="0"/>
          </a:p>
        </p:txBody>
      </p:sp>
      <p:sp>
        <p:nvSpPr>
          <p:cNvPr id="5" name="Title 1"/>
          <p:cNvSpPr>
            <a:spLocks noGrp="1"/>
          </p:cNvSpPr>
          <p:nvPr>
            <p:ph type="title"/>
          </p:nvPr>
        </p:nvSpPr>
        <p:spPr/>
        <p:txBody>
          <a:bodyPr>
            <a:normAutofit fontScale="90000"/>
          </a:bodyPr>
          <a:lstStyle/>
          <a:p>
            <a:r>
              <a:rPr lang="fr-FR" b="1" dirty="0" smtClean="0"/>
              <a:t>Transmission des </a:t>
            </a:r>
            <a:r>
              <a:rPr lang="fr-FR" b="1" dirty="0" smtClean="0"/>
              <a:t>V</a:t>
            </a:r>
            <a:r>
              <a:rPr lang="fr-FR" b="1" dirty="0" smtClean="0"/>
              <a:t>aleurs Religieuses</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b="1" dirty="0" smtClean="0"/>
              <a:t>Transmission des </a:t>
            </a:r>
            <a:r>
              <a:rPr lang="fr-FR" b="1" dirty="0" smtClean="0"/>
              <a:t>V</a:t>
            </a:r>
            <a:r>
              <a:rPr lang="fr-FR" b="1" dirty="0" smtClean="0"/>
              <a:t>aleurs Religieuses</a:t>
            </a:r>
            <a:endParaRPr lang="en-US" dirty="0"/>
          </a:p>
        </p:txBody>
      </p:sp>
      <p:sp>
        <p:nvSpPr>
          <p:cNvPr id="3" name="Content Placeholder 2"/>
          <p:cNvSpPr>
            <a:spLocks noGrp="1"/>
          </p:cNvSpPr>
          <p:nvPr>
            <p:ph idx="1"/>
          </p:nvPr>
        </p:nvSpPr>
        <p:spPr/>
        <p:txBody>
          <a:bodyPr/>
          <a:lstStyle/>
          <a:p>
            <a:r>
              <a:rPr lang="fr-FR" b="1" dirty="0" smtClean="0"/>
              <a:t>Mais pour y arriver, ils doivent compter sur l’aide du Saint- Esprit d’abord et ensuite sur l’appui de l’église.</a:t>
            </a:r>
          </a:p>
          <a:p>
            <a:r>
              <a:rPr lang="fr-FR" b="1" dirty="0" smtClean="0"/>
              <a:t>L</a:t>
            </a:r>
            <a:r>
              <a:rPr lang="fr-FR" b="1" dirty="0" smtClean="0">
                <a:latin typeface="+mj-lt"/>
              </a:rPr>
              <a:t>’Église Adventiste a une structure d’appui unique pour aider à l’alimentation spirituelle substantielle des  enfants: </a:t>
            </a:r>
            <a:r>
              <a:rPr lang="fr-FR" b="1" dirty="0" smtClean="0"/>
              <a:t>L’École du Sabbat par l</a:t>
            </a:r>
            <a:r>
              <a:rPr lang="fr-FR" b="1" dirty="0" smtClean="0">
                <a:latin typeface="+mj-lt"/>
              </a:rPr>
              <a:t>e </a:t>
            </a:r>
            <a:r>
              <a:rPr lang="fr-FR" b="1" dirty="0" smtClean="0">
                <a:latin typeface="+mj-lt"/>
              </a:rPr>
              <a:t>curriculum « Les Liens de la Grâce ».  </a:t>
            </a:r>
            <a:endParaRPr lang="en-US" dirty="0">
              <a:latin typeface="+mj-lt"/>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fr-FR" b="1" dirty="0" smtClean="0"/>
              <a:t>Les parents et tous les adultes concernés doivent se mettre intentionnellement à la tache,</a:t>
            </a:r>
          </a:p>
          <a:p>
            <a:r>
              <a:rPr lang="fr-FR" b="1" dirty="0" smtClean="0"/>
              <a:t>« Celui qui a toujours aimé les enfants et acceptait leur affection franche et naturelle, … connaît le fardeau qui pèse sur » leur cœur. « Qu’ils lui apportent leurs perplexités. Ils recevront de lui une grâce suffisante pour s’occuper de leurs enfants. » (</a:t>
            </a:r>
            <a:r>
              <a:rPr lang="fr-FR" b="1" i="1" dirty="0" smtClean="0"/>
              <a:t>Jésus-Christ</a:t>
            </a:r>
            <a:r>
              <a:rPr lang="fr-FR" b="1" dirty="0" smtClean="0"/>
              <a:t> , p. 509)</a:t>
            </a:r>
            <a:endParaRPr lang="fr-FR" b="1" dirty="0"/>
          </a:p>
        </p:txBody>
      </p:sp>
      <p:sp>
        <p:nvSpPr>
          <p:cNvPr id="4" name="Title 1"/>
          <p:cNvSpPr>
            <a:spLocks noGrp="1"/>
          </p:cNvSpPr>
          <p:nvPr>
            <p:ph type="title"/>
          </p:nvPr>
        </p:nvSpPr>
        <p:spPr/>
        <p:txBody>
          <a:bodyPr>
            <a:normAutofit fontScale="90000"/>
          </a:bodyPr>
          <a:lstStyle/>
          <a:p>
            <a:r>
              <a:rPr lang="fr-FR" b="1" dirty="0" smtClean="0"/>
              <a:t>Apprendre aux enfants à aimer Jésus</a:t>
            </a:r>
            <a:br>
              <a:rPr lang="fr-FR" b="1" dirty="0" smtClean="0"/>
            </a:br>
            <a:r>
              <a:rPr lang="fr-FR" b="1" dirty="0" smtClean="0"/>
              <a:t>(suite)</a:t>
            </a:r>
            <a:endParaRPr lang="en-US"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fr-FR" b="1" dirty="0" smtClean="0"/>
              <a:t>«  Leur identité religieuse en développement s’intègre à une identité collective qui lie enfants et adultes ensemble au sein d’un groupe ayant, dans le monde,  un sens de signifiance et de géographie collectives. » (</a:t>
            </a:r>
            <a:r>
              <a:rPr lang="fr-FR" sz="2400" b="1" dirty="0" smtClean="0"/>
              <a:t>Michael </a:t>
            </a:r>
            <a:r>
              <a:rPr lang="fr-FR" sz="2400" b="1" dirty="0" err="1" smtClean="0"/>
              <a:t>Wessels</a:t>
            </a:r>
            <a:r>
              <a:rPr lang="fr-FR" sz="2400" b="1" dirty="0" smtClean="0"/>
              <a:t> et Alison </a:t>
            </a:r>
            <a:r>
              <a:rPr lang="fr-FR" sz="2400" b="1" dirty="0" err="1" smtClean="0"/>
              <a:t>Strang</a:t>
            </a:r>
            <a:r>
              <a:rPr lang="fr-FR" sz="2400" b="1" dirty="0" smtClean="0"/>
              <a:t>, ‘</a:t>
            </a:r>
            <a:r>
              <a:rPr lang="fr-FR" sz="2400" b="1" i="1" dirty="0" smtClean="0"/>
              <a:t>Religion as Resource and </a:t>
            </a:r>
            <a:r>
              <a:rPr lang="fr-FR" sz="2400" b="1" i="1" dirty="0" err="1" smtClean="0"/>
              <a:t>Risk</a:t>
            </a:r>
            <a:r>
              <a:rPr lang="fr-FR" sz="2400" b="1" i="1" dirty="0" smtClean="0"/>
              <a:t>: The double-</a:t>
            </a:r>
            <a:r>
              <a:rPr lang="fr-FR" sz="2400" b="1" i="1" dirty="0" err="1" smtClean="0"/>
              <a:t>edged</a:t>
            </a:r>
            <a:r>
              <a:rPr lang="fr-FR" sz="2400" b="1" i="1" dirty="0" smtClean="0"/>
              <a:t> </a:t>
            </a:r>
            <a:r>
              <a:rPr lang="fr-FR" sz="2400" b="1" i="1" dirty="0" err="1" smtClean="0"/>
              <a:t>sword</a:t>
            </a:r>
            <a:r>
              <a:rPr lang="fr-FR" sz="2400" b="1" i="1" dirty="0" smtClean="0"/>
              <a:t> for </a:t>
            </a:r>
            <a:r>
              <a:rPr lang="fr-FR" sz="2400" b="1" i="1" dirty="0" err="1" smtClean="0"/>
              <a:t>children</a:t>
            </a:r>
            <a:r>
              <a:rPr lang="fr-FR" sz="2400" b="1" i="1" dirty="0" smtClean="0"/>
              <a:t> in situation of </a:t>
            </a:r>
            <a:r>
              <a:rPr lang="fr-FR" sz="2400" b="1" i="1" dirty="0" err="1" smtClean="0"/>
              <a:t>armed</a:t>
            </a:r>
            <a:r>
              <a:rPr lang="fr-FR" sz="2400" b="1" i="1" dirty="0" smtClean="0"/>
              <a:t> </a:t>
            </a:r>
            <a:r>
              <a:rPr lang="fr-FR" sz="2400" b="1" i="1" dirty="0" err="1" smtClean="0"/>
              <a:t>conflicts</a:t>
            </a:r>
            <a:r>
              <a:rPr lang="fr-FR" sz="2400" b="1" dirty="0" smtClean="0"/>
              <a:t>’, in </a:t>
            </a:r>
            <a:r>
              <a:rPr lang="fr-FR" sz="2400" b="1" i="1" dirty="0" smtClean="0"/>
              <a:t>A World </a:t>
            </a:r>
            <a:r>
              <a:rPr lang="fr-FR" sz="2400" b="1" i="1" dirty="0" err="1"/>
              <a:t>T</a:t>
            </a:r>
            <a:r>
              <a:rPr lang="fr-FR" sz="2400" b="1" i="1" dirty="0" err="1" smtClean="0"/>
              <a:t>urned</a:t>
            </a:r>
            <a:r>
              <a:rPr lang="fr-FR" sz="2400" b="1" i="1" dirty="0" smtClean="0"/>
              <a:t> </a:t>
            </a:r>
            <a:r>
              <a:rPr lang="fr-FR" sz="2400" b="1" i="1" dirty="0" err="1" smtClean="0"/>
              <a:t>Upside</a:t>
            </a:r>
            <a:r>
              <a:rPr lang="fr-FR" sz="2400" b="1" i="1" dirty="0" smtClean="0"/>
              <a:t> Down: Social </a:t>
            </a:r>
            <a:r>
              <a:rPr lang="fr-FR" sz="2400" b="1" i="1" dirty="0" err="1" smtClean="0"/>
              <a:t>ecological</a:t>
            </a:r>
            <a:r>
              <a:rPr lang="fr-FR" sz="2400" b="1" i="1" dirty="0" smtClean="0"/>
              <a:t> approches to </a:t>
            </a:r>
            <a:r>
              <a:rPr lang="fr-FR" sz="2400" b="1" i="1" dirty="0" err="1" smtClean="0"/>
              <a:t>children</a:t>
            </a:r>
            <a:r>
              <a:rPr lang="fr-FR" sz="2400" b="1" i="1" dirty="0" smtClean="0"/>
              <a:t> in </a:t>
            </a:r>
            <a:r>
              <a:rPr lang="fr-FR" sz="2400" b="1" i="1" dirty="0" err="1" smtClean="0"/>
              <a:t>war</a:t>
            </a:r>
            <a:r>
              <a:rPr lang="fr-FR" sz="2400" b="1" i="1" dirty="0" smtClean="0"/>
              <a:t> zones, </a:t>
            </a:r>
            <a:r>
              <a:rPr lang="fr-FR" sz="2400" b="1" i="1" dirty="0" err="1" smtClean="0"/>
              <a:t>edited</a:t>
            </a:r>
            <a:r>
              <a:rPr lang="fr-FR" sz="2400" b="1" i="1" dirty="0" smtClean="0"/>
              <a:t> by Nil </a:t>
            </a:r>
            <a:r>
              <a:rPr lang="fr-FR" sz="2400" b="1" i="1" dirty="0" err="1" smtClean="0"/>
              <a:t>Boothb</a:t>
            </a:r>
            <a:r>
              <a:rPr lang="fr-FR" sz="2400" b="1" i="1" dirty="0" smtClean="0"/>
              <a:t> et al; </a:t>
            </a:r>
            <a:r>
              <a:rPr lang="fr-FR" sz="2400" b="1" i="1" dirty="0" err="1" smtClean="0"/>
              <a:t>Kumarian</a:t>
            </a:r>
            <a:r>
              <a:rPr lang="fr-FR" sz="2400" b="1" i="1" dirty="0" smtClean="0"/>
              <a:t> </a:t>
            </a:r>
            <a:r>
              <a:rPr lang="fr-FR" sz="2400" b="1" i="1" dirty="0" err="1" smtClean="0"/>
              <a:t>Press</a:t>
            </a:r>
            <a:r>
              <a:rPr lang="fr-FR" sz="2400" b="1" i="1" dirty="0" smtClean="0"/>
              <a:t>, 2006, p. 205</a:t>
            </a:r>
            <a:r>
              <a:rPr lang="fr-FR" sz="2800" b="1" i="1" dirty="0" smtClean="0"/>
              <a:t>)</a:t>
            </a:r>
            <a:endParaRPr lang="fr-FR" sz="2800" b="1" i="1" dirty="0"/>
          </a:p>
        </p:txBody>
      </p:sp>
      <p:sp>
        <p:nvSpPr>
          <p:cNvPr id="4" name="Title 1"/>
          <p:cNvSpPr>
            <a:spLocks noGrp="1"/>
          </p:cNvSpPr>
          <p:nvPr>
            <p:ph type="title"/>
          </p:nvPr>
        </p:nvSpPr>
        <p:spPr/>
        <p:txBody>
          <a:bodyPr>
            <a:noAutofit/>
          </a:bodyPr>
          <a:lstStyle/>
          <a:p>
            <a:r>
              <a:rPr lang="fr-FR" b="1" dirty="0" smtClean="0">
                <a:latin typeface="Blue Highway Linocut" pitchFamily="2" charset="0"/>
              </a:rPr>
              <a:t>Pour Une Relation Personnelle des Enfants avec Dieu</a:t>
            </a:r>
            <a:endParaRPr lang="fr-FR" b="1" dirty="0">
              <a:latin typeface="Blue Highway Linocut" pitchFamily="2"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153400" cy="4525963"/>
          </a:xfrm>
        </p:spPr>
        <p:txBody>
          <a:bodyPr>
            <a:normAutofit fontScale="92500" lnSpcReduction="10000"/>
          </a:bodyPr>
          <a:lstStyle/>
          <a:p>
            <a:pPr algn="just"/>
            <a:r>
              <a:rPr lang="fr-FR" b="1" dirty="0" smtClean="0"/>
              <a:t>Cependant, l’être religieux n’est pas tout fait. Il est un devenir. Et il  ne faut pas laisser au hasard le soin de le faire. L’enfant et le jeune ne doivent pas seulement avoir un sens de la religion et ou des connaissances religieuses. </a:t>
            </a:r>
          </a:p>
          <a:p>
            <a:pPr algn="just"/>
            <a:r>
              <a:rPr lang="fr-FR" b="1" dirty="0" smtClean="0"/>
              <a:t>Ils doivent comprendre, c’est-à-dire saisir les « tenants et les aboutissants » afin de passer du stade de l’enseignement à celui de l’expérience personnelle avec un Dieu qui partage leur vie quotidienne.</a:t>
            </a:r>
            <a:endParaRPr lang="fr-FR" b="1" dirty="0"/>
          </a:p>
        </p:txBody>
      </p:sp>
      <p:sp>
        <p:nvSpPr>
          <p:cNvPr id="4" name="Title 1"/>
          <p:cNvSpPr>
            <a:spLocks noGrp="1"/>
          </p:cNvSpPr>
          <p:nvPr>
            <p:ph type="title"/>
          </p:nvPr>
        </p:nvSpPr>
        <p:spPr/>
        <p:txBody>
          <a:bodyPr>
            <a:noAutofit/>
          </a:bodyPr>
          <a:lstStyle/>
          <a:p>
            <a:r>
              <a:rPr lang="fr-FR" b="1" dirty="0" smtClean="0">
                <a:latin typeface="Blue Highway Linocut" pitchFamily="2" charset="0"/>
              </a:rPr>
              <a:t>Pour Une Relation Personnelle des Enfants avec Dieu</a:t>
            </a:r>
            <a:endParaRPr lang="fr-FR" b="1" dirty="0">
              <a:latin typeface="Blue Highway Linocut" pitchFamily="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fr-FR" b="1" dirty="0" smtClean="0"/>
              <a:t>Ellen </a:t>
            </a:r>
            <a:r>
              <a:rPr lang="fr-FR" b="1" dirty="0" smtClean="0"/>
              <a:t>White </a:t>
            </a:r>
            <a:r>
              <a:rPr lang="fr-FR" b="1" dirty="0" smtClean="0"/>
              <a:t>va plus loin. Elle écrit: « Quelque imbus d’études bibliques que soient les jeunes, leur nature est telle qu’à moins que la vérité dont ils ont connaissance ne soit pratiquée dans la vie quotidienne, chaque tentative pour les élever et ennoblir se soldera par un échec. »(</a:t>
            </a:r>
            <a:r>
              <a:rPr lang="fr-FR" b="1" dirty="0" err="1" smtClean="0"/>
              <a:t>Testimonies</a:t>
            </a:r>
            <a:r>
              <a:rPr lang="fr-FR" b="1" dirty="0" smtClean="0"/>
              <a:t> on Sabbat </a:t>
            </a:r>
            <a:r>
              <a:rPr lang="fr-FR" b="1" dirty="0" err="1" smtClean="0"/>
              <a:t>School</a:t>
            </a:r>
            <a:r>
              <a:rPr lang="fr-FR" b="1" dirty="0" smtClean="0"/>
              <a:t> </a:t>
            </a:r>
            <a:r>
              <a:rPr lang="fr-FR" b="1" dirty="0" err="1" smtClean="0"/>
              <a:t>Work</a:t>
            </a:r>
            <a:r>
              <a:rPr lang="fr-FR" b="1" dirty="0" smtClean="0"/>
              <a:t>, p. 25- traduction libre).</a:t>
            </a:r>
            <a:endParaRPr lang="fr-FR" b="1" dirty="0"/>
          </a:p>
        </p:txBody>
      </p:sp>
      <p:sp>
        <p:nvSpPr>
          <p:cNvPr id="4" name="Title 1"/>
          <p:cNvSpPr>
            <a:spLocks noGrp="1"/>
          </p:cNvSpPr>
          <p:nvPr>
            <p:ph type="title"/>
          </p:nvPr>
        </p:nvSpPr>
        <p:spPr/>
        <p:txBody>
          <a:bodyPr>
            <a:noAutofit/>
          </a:bodyPr>
          <a:lstStyle/>
          <a:p>
            <a:r>
              <a:rPr lang="fr-FR" b="1" dirty="0" smtClean="0">
                <a:latin typeface="Blue Highway Linocut" pitchFamily="2" charset="0"/>
              </a:rPr>
              <a:t>Pour Une Relation Personnelle des Enfants avec Dieu</a:t>
            </a:r>
            <a:endParaRPr lang="fr-FR" b="1" dirty="0">
              <a:latin typeface="Blue Highway Linocut" pitchFamily="2"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b="1" dirty="0" smtClean="0"/>
              <a:t>État des Lieux</a:t>
            </a:r>
            <a:endParaRPr lang="fr-FR" b="1" dirty="0"/>
          </a:p>
        </p:txBody>
      </p:sp>
      <p:sp>
        <p:nvSpPr>
          <p:cNvPr id="3" name="Content Placeholder 2"/>
          <p:cNvSpPr>
            <a:spLocks noGrp="1"/>
          </p:cNvSpPr>
          <p:nvPr>
            <p:ph idx="1"/>
          </p:nvPr>
        </p:nvSpPr>
        <p:spPr/>
        <p:txBody>
          <a:bodyPr>
            <a:normAutofit/>
          </a:bodyPr>
          <a:lstStyle/>
          <a:p>
            <a:pPr>
              <a:buNone/>
            </a:pPr>
            <a:r>
              <a:rPr lang="fr-FR" b="1" dirty="0" smtClean="0"/>
              <a:t>	Dans: </a:t>
            </a:r>
            <a:r>
              <a:rPr lang="fr-FR" b="1" i="1" dirty="0" smtClean="0"/>
              <a:t>La pratique Religieuse a-t-elle une influence sur les comportements en France</a:t>
            </a:r>
            <a:r>
              <a:rPr lang="fr-FR" b="1" dirty="0" smtClean="0"/>
              <a:t>, (</a:t>
            </a:r>
            <a:r>
              <a:rPr lang="fr-FR" b="1" dirty="0" smtClean="0">
                <a:hlinkClick r:id="rId2"/>
              </a:rPr>
              <a:t>www.erudit.org/livre/aidelf/2008</a:t>
            </a:r>
            <a:r>
              <a:rPr lang="fr-FR" b="1" dirty="0" smtClean="0"/>
              <a:t>) Arnaud Régnier-</a:t>
            </a:r>
            <a:r>
              <a:rPr lang="fr-FR" b="1" dirty="0" err="1"/>
              <a:t>L</a:t>
            </a:r>
            <a:r>
              <a:rPr lang="fr-FR" b="1" dirty="0" err="1" smtClean="0"/>
              <a:t>oilier</a:t>
            </a:r>
            <a:r>
              <a:rPr lang="fr-FR" b="1" dirty="0" smtClean="0"/>
              <a:t> et France </a:t>
            </a:r>
            <a:r>
              <a:rPr lang="fr-FR" b="1" dirty="0" err="1" smtClean="0"/>
              <a:t>Pioux</a:t>
            </a:r>
            <a:r>
              <a:rPr lang="fr-FR" b="1" dirty="0" smtClean="0"/>
              <a:t> présentent les statistiques suivantes pour la France en 2005:</a:t>
            </a:r>
          </a:p>
          <a:p>
            <a:pPr>
              <a:buNone/>
            </a:pPr>
            <a:endParaRPr lang="fr-FR" b="1" dirty="0" smtClean="0"/>
          </a:p>
          <a:p>
            <a:pPr>
              <a:buNone/>
            </a:pPr>
            <a:endParaRPr lang="fr-FR" b="1" dirty="0" smtClean="0"/>
          </a:p>
          <a:p>
            <a:endParaRPr lang="fr-FR" b="1" dirty="0" smtClean="0"/>
          </a:p>
          <a:p>
            <a:endParaRPr lang="fr-FR" b="1" dirty="0" smtClean="0"/>
          </a:p>
          <a:p>
            <a:endParaRPr lang="fr-FR"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3328</TotalTime>
  <Words>2107</Words>
  <Application>Microsoft Office PowerPoint</Application>
  <PresentationFormat>On-screen Show (4:3)</PresentationFormat>
  <Paragraphs>187</Paragraphs>
  <Slides>54</Slides>
  <Notes>0</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Apprendre aux Enfants à Aimer  Jésus</vt:lpstr>
      <vt:lpstr>Slide 2</vt:lpstr>
      <vt:lpstr>Pour Une Relation Personnelle des Enfants avec Dieu</vt:lpstr>
      <vt:lpstr>Pour Une Relation Personnelle des Enfants avec Dieu</vt:lpstr>
      <vt:lpstr>Pour Une Relation Personnelle des Enfants avec Dieu</vt:lpstr>
      <vt:lpstr>Pour Une Relation Personnelle des Enfants avec Dieu</vt:lpstr>
      <vt:lpstr>Pour Une Relation Personnelle des Enfants avec Dieu</vt:lpstr>
      <vt:lpstr>Pour Une Relation Personnelle des Enfants avec Dieu</vt:lpstr>
      <vt:lpstr>État des Lieux</vt:lpstr>
      <vt:lpstr>État des Lieux</vt:lpstr>
      <vt:lpstr>État des Lieux</vt:lpstr>
      <vt:lpstr>État des Lieux</vt:lpstr>
      <vt:lpstr>État des Lieux</vt:lpstr>
      <vt:lpstr>État des Lieux</vt:lpstr>
      <vt:lpstr>État des Lieux</vt:lpstr>
      <vt:lpstr>État des Lieux</vt:lpstr>
      <vt:lpstr>État des Lieux</vt:lpstr>
      <vt:lpstr>État des Lieux</vt:lpstr>
      <vt:lpstr>État des Lieux</vt:lpstr>
      <vt:lpstr>État des Lieux</vt:lpstr>
      <vt:lpstr>Pour une théologie de l’Enfant</vt:lpstr>
      <vt:lpstr>Pour une théologie de l’Enfant</vt:lpstr>
      <vt:lpstr>Pour une théologie de l’Enfant</vt:lpstr>
      <vt:lpstr>Pour une théologie de l’Enfant</vt:lpstr>
      <vt:lpstr>Pour une théologie de l’Enfant</vt:lpstr>
      <vt:lpstr>La Théologie l’Enfant</vt:lpstr>
      <vt:lpstr>La Théologie l’Enfant</vt:lpstr>
      <vt:lpstr>La Théologie l’Enfant</vt:lpstr>
      <vt:lpstr> Théologie de l’enfant: Application</vt:lpstr>
      <vt:lpstr>Théologie de l’enfant: Application</vt:lpstr>
      <vt:lpstr>La théologie de l’enfant: Application</vt:lpstr>
      <vt:lpstr>Théologie de l’enfant: Application</vt:lpstr>
      <vt:lpstr>Théologie de l’enfant: Application</vt:lpstr>
      <vt:lpstr>Théologie de l’enfant: Applications</vt:lpstr>
      <vt:lpstr>Théologie de l’enfant: Applications</vt:lpstr>
      <vt:lpstr>Théologie de l’enfant: Application</vt:lpstr>
      <vt:lpstr>La théologie l’enfant: Aboutissants</vt:lpstr>
      <vt:lpstr>Théologie de l’enfant: Applications</vt:lpstr>
      <vt:lpstr>Théologie de l’enfant: Applications</vt:lpstr>
      <vt:lpstr>Théologie de l’enfant: Applications</vt:lpstr>
      <vt:lpstr>Théologie de l’enfant: Applications</vt:lpstr>
      <vt:lpstr>Théologie de l’enfant: Applications</vt:lpstr>
      <vt:lpstr>Théologie de l’enfant: Applications</vt:lpstr>
      <vt:lpstr>Théologie de l’enfant: Applications</vt:lpstr>
      <vt:lpstr> Aider les enfants à aimer Jésus </vt:lpstr>
      <vt:lpstr> Aider les enfants à aimer Jésus </vt:lpstr>
      <vt:lpstr> Aider les enfants à aimer Jésus </vt:lpstr>
      <vt:lpstr> Aider les enfants à aimer Jésus </vt:lpstr>
      <vt:lpstr> Aider les enfants à aimer Jésus </vt:lpstr>
      <vt:lpstr> Aider les enfants à aimer Jésus </vt:lpstr>
      <vt:lpstr>  </vt:lpstr>
      <vt:lpstr>Transmission des Valeurs Religieuses</vt:lpstr>
      <vt:lpstr>Transmission des Valeurs Religieuses</vt:lpstr>
      <vt:lpstr>Apprendre aux enfants à aimer Jésus (suite)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Apprendre aux Jeunes à aimer Jésus</dc:title>
  <dc:creator>Ketlie</dc:creator>
  <cp:lastModifiedBy>Ketlie</cp:lastModifiedBy>
  <cp:revision>306</cp:revision>
  <dcterms:created xsi:type="dcterms:W3CDTF">2012-07-08T01:29:48Z</dcterms:created>
  <dcterms:modified xsi:type="dcterms:W3CDTF">2012-07-18T22:34:27Z</dcterms:modified>
</cp:coreProperties>
</file>