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5" r:id="rId4"/>
    <p:sldId id="258" r:id="rId5"/>
    <p:sldId id="259" r:id="rId6"/>
    <p:sldId id="260" r:id="rId7"/>
    <p:sldId id="261" r:id="rId8"/>
    <p:sldId id="284" r:id="rId9"/>
    <p:sldId id="262" r:id="rId10"/>
    <p:sldId id="263" r:id="rId11"/>
    <p:sldId id="264" r:id="rId12"/>
    <p:sldId id="266" r:id="rId13"/>
    <p:sldId id="265" r:id="rId14"/>
    <p:sldId id="271" r:id="rId15"/>
    <p:sldId id="267" r:id="rId16"/>
    <p:sldId id="283" r:id="rId17"/>
    <p:sldId id="268" r:id="rId18"/>
    <p:sldId id="269" r:id="rId19"/>
    <p:sldId id="272" r:id="rId20"/>
    <p:sldId id="273" r:id="rId21"/>
    <p:sldId id="274" r:id="rId22"/>
    <p:sldId id="275" r:id="rId23"/>
    <p:sldId id="276" r:id="rId24"/>
    <p:sldId id="277" r:id="rId25"/>
    <p:sldId id="278" r:id="rId26"/>
    <p:sldId id="279" r:id="rId27"/>
    <p:sldId id="280" r:id="rId28"/>
    <p:sldId id="282" r:id="rId29"/>
    <p:sldId id="281" r:id="rId30"/>
    <p:sldId id="286" r:id="rId31"/>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040" y="-2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0B75FF-A934-401E-B9A4-AEF05A71E325}" type="datetimeFigureOut">
              <a:rPr lang="es-ES_tradnl" smtClean="0"/>
              <a:pPr/>
              <a:t>6/29/14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00FEB89D-684E-4F29-9B7E-93E60A0129E7}" type="slidenum">
              <a:rPr lang="es-ES_tradnl" smtClean="0"/>
              <a:pPr/>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B75FF-A934-401E-B9A4-AEF05A71E325}" type="datetimeFigureOut">
              <a:rPr lang="es-ES_tradnl" smtClean="0"/>
              <a:pPr/>
              <a:t>6/29/14</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FEB89D-684E-4F29-9B7E-93E60A0129E7}" type="slidenum">
              <a:rPr lang="es-ES_tradnl" smtClean="0"/>
              <a:pPr/>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1196752"/>
            <a:ext cx="5832648" cy="3293209"/>
          </a:xfrm>
          <a:prstGeom prst="rect">
            <a:avLst/>
          </a:prstGeom>
          <a:noFill/>
        </p:spPr>
        <p:txBody>
          <a:bodyPr wrap="square" rtlCol="0">
            <a:spAutoFit/>
          </a:bodyPr>
          <a:lstStyle/>
          <a:p>
            <a:pPr algn="ctr"/>
            <a:r>
              <a:rPr lang="es-MX" sz="4000" b="1" dirty="0" smtClean="0">
                <a:solidFill>
                  <a:srgbClr val="C00000"/>
                </a:solidFill>
                <a:latin typeface="Arial" pitchFamily="34" charset="0"/>
                <a:cs typeface="Arial" pitchFamily="34" charset="0"/>
              </a:rPr>
              <a:t>Challenging children to be love-cup fillers</a:t>
            </a:r>
            <a:endParaRPr lang="es-MX" sz="3200" dirty="0" smtClean="0">
              <a:latin typeface="Arial" pitchFamily="34" charset="0"/>
              <a:cs typeface="Arial" pitchFamily="34" charset="0"/>
            </a:endParaRPr>
          </a:p>
          <a:p>
            <a:endParaRPr lang="es-MX" sz="3200" dirty="0">
              <a:latin typeface="Arial" pitchFamily="34" charset="0"/>
              <a:cs typeface="Arial" pitchFamily="34" charset="0"/>
            </a:endParaRPr>
          </a:p>
          <a:p>
            <a:pPr marL="1076325"/>
            <a:r>
              <a:rPr lang="es-MX" sz="3200" dirty="0" smtClean="0">
                <a:latin typeface="Arial" pitchFamily="34" charset="0"/>
                <a:cs typeface="Arial" pitchFamily="34" charset="0"/>
              </a:rPr>
              <a:t>Children need more than just to receive love.</a:t>
            </a:r>
            <a:endParaRPr lang="es-MX" sz="3200" dirty="0" smtClean="0">
              <a:latin typeface="Arial" pitchFamily="34" charset="0"/>
              <a:cs typeface="Arial" pitchFamily="34" charset="0"/>
            </a:endParaRPr>
          </a:p>
          <a:p>
            <a:pPr marL="981075"/>
            <a:endParaRPr lang="es-MX" sz="3200"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43808" y="1260043"/>
            <a:ext cx="4896544" cy="4832093"/>
          </a:xfrm>
          <a:prstGeom prst="rect">
            <a:avLst/>
          </a:prstGeom>
          <a:noFill/>
        </p:spPr>
        <p:txBody>
          <a:bodyPr wrap="square" rtlCol="0">
            <a:spAutoFit/>
          </a:bodyPr>
          <a:lstStyle/>
          <a:p>
            <a:r>
              <a:rPr lang="es-MX" sz="2800" dirty="0" smtClean="0">
                <a:latin typeface="Arial" pitchFamily="34" charset="0"/>
                <a:cs typeface="Arial" pitchFamily="34" charset="0"/>
              </a:rPr>
              <a:t>Once children who have been misbehaving because of love deprivation indicate that they’ve been filled, challenge them to give some love away.</a:t>
            </a:r>
            <a:endParaRPr lang="es-MX" sz="2800" dirty="0" smtClean="0">
              <a:latin typeface="Arial" pitchFamily="34" charset="0"/>
              <a:cs typeface="Arial" pitchFamily="34" charset="0"/>
            </a:endParaRPr>
          </a:p>
          <a:p>
            <a:endParaRPr lang="es-MX" sz="2800" dirty="0">
              <a:latin typeface="Arial" pitchFamily="34" charset="0"/>
              <a:cs typeface="Arial" pitchFamily="34" charset="0"/>
            </a:endParaRPr>
          </a:p>
          <a:p>
            <a:r>
              <a:rPr lang="es-MX" sz="2800" dirty="0" smtClean="0">
                <a:latin typeface="Arial" pitchFamily="34" charset="0"/>
                <a:cs typeface="Arial" pitchFamily="34" charset="0"/>
              </a:rPr>
              <a:t>How different our homes would be if we modeled love-cup filling behavior and taught our children to do the same.</a:t>
            </a:r>
            <a:endParaRPr lang="es-ES_tradnl" sz="28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979712" y="1124744"/>
            <a:ext cx="5361631" cy="4998169"/>
            <a:chOff x="1613949" y="828959"/>
            <a:chExt cx="6595505" cy="5517459"/>
          </a:xfrm>
        </p:grpSpPr>
        <p:sp>
          <p:nvSpPr>
            <p:cNvPr id="3" name="2 Rectángulo"/>
            <p:cNvSpPr/>
            <p:nvPr/>
          </p:nvSpPr>
          <p:spPr>
            <a:xfrm>
              <a:off x="5865752" y="5836788"/>
              <a:ext cx="2343702" cy="50963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107</a:t>
              </a:r>
              <a:endParaRPr lang="es-ES" sz="2400" dirty="0">
                <a:solidFill>
                  <a:prstClr val="black"/>
                </a:solidFill>
                <a:latin typeface="Arial" pitchFamily="34" charset="0"/>
                <a:cs typeface="Arial" pitchFamily="34" charset="0"/>
              </a:endParaRPr>
            </a:p>
          </p:txBody>
        </p:sp>
        <p:sp>
          <p:nvSpPr>
            <p:cNvPr id="4" name="3 Rectángulo"/>
            <p:cNvSpPr/>
            <p:nvPr/>
          </p:nvSpPr>
          <p:spPr>
            <a:xfrm>
              <a:off x="1968266" y="2252713"/>
              <a:ext cx="6111967" cy="849383"/>
            </a:xfrm>
            <a:prstGeom prst="rect">
              <a:avLst/>
            </a:prstGeom>
          </p:spPr>
          <p:txBody>
            <a:bodyPr wrap="square">
              <a:spAutoFit/>
            </a:bodyPr>
            <a:lstStyle/>
            <a:p>
              <a:pPr algn="ctr"/>
              <a:r>
                <a:rPr lang="es-ES" sz="4400" dirty="0" smtClean="0">
                  <a:latin typeface="Arial" pitchFamily="34" charset="0"/>
                  <a:cs typeface="Arial" pitchFamily="34" charset="0"/>
                </a:rPr>
                <a:t>A </a:t>
              </a:r>
              <a:r>
                <a:rPr lang="es-ES" sz="4400" dirty="0" err="1" smtClean="0">
                  <a:latin typeface="Arial" pitchFamily="34" charset="0"/>
                  <a:cs typeface="Arial" pitchFamily="34" charset="0"/>
                </a:rPr>
                <a:t>Love</a:t>
              </a:r>
              <a:r>
                <a:rPr lang="es-ES" sz="4400" dirty="0" smtClean="0">
                  <a:latin typeface="Arial" pitchFamily="34" charset="0"/>
                  <a:cs typeface="Arial" pitchFamily="34" charset="0"/>
                </a:rPr>
                <a:t> Cup </a:t>
              </a:r>
              <a:r>
                <a:rPr lang="es-ES" sz="4400" dirty="0" err="1" smtClean="0">
                  <a:latin typeface="Arial" pitchFamily="34" charset="0"/>
                  <a:cs typeface="Arial" pitchFamily="34" charset="0"/>
                </a:rPr>
                <a:t>Story</a:t>
              </a:r>
              <a:endParaRPr lang="es-ES" sz="4400" dirty="0" smtClean="0">
                <a:latin typeface="Arial" pitchFamily="34" charset="0"/>
                <a:cs typeface="Arial" pitchFamily="34" charset="0"/>
              </a:endParaRPr>
            </a:p>
          </p:txBody>
        </p:sp>
        <p:sp>
          <p:nvSpPr>
            <p:cNvPr id="5" name="4 CuadroTexto"/>
            <p:cNvSpPr txBox="1"/>
            <p:nvPr/>
          </p:nvSpPr>
          <p:spPr>
            <a:xfrm>
              <a:off x="1613949" y="828959"/>
              <a:ext cx="1860164" cy="509630"/>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268760"/>
            <a:ext cx="5688632" cy="3847207"/>
          </a:xfrm>
          <a:prstGeom prst="rect">
            <a:avLst/>
          </a:prstGeom>
          <a:noFill/>
        </p:spPr>
        <p:txBody>
          <a:bodyPr wrap="square" rtlCol="0">
            <a:spAutoFit/>
          </a:bodyPr>
          <a:lstStyle/>
          <a:p>
            <a:pPr algn="ctr"/>
            <a:r>
              <a:rPr lang="es-MX" sz="2800" b="1" dirty="0" smtClean="0">
                <a:solidFill>
                  <a:srgbClr val="C00000"/>
                </a:solidFill>
                <a:latin typeface="Arial" pitchFamily="34" charset="0"/>
                <a:cs typeface="Arial" pitchFamily="34" charset="0"/>
              </a:rPr>
              <a:t>How parents can keep from emptying love cups</a:t>
            </a:r>
            <a:endParaRPr lang="es-MX" sz="2800" dirty="0" smtClean="0">
              <a:latin typeface="Arial" pitchFamily="34" charset="0"/>
              <a:cs typeface="Arial" pitchFamily="34" charset="0"/>
            </a:endParaRPr>
          </a:p>
          <a:p>
            <a:endParaRPr lang="es-MX" sz="2000" dirty="0" smtClean="0">
              <a:latin typeface="Arial" pitchFamily="34" charset="0"/>
              <a:cs typeface="Arial" pitchFamily="34" charset="0"/>
            </a:endParaRPr>
          </a:p>
          <a:p>
            <a:r>
              <a:rPr lang="es-MX" sz="2800" dirty="0" smtClean="0">
                <a:latin typeface="Arial" pitchFamily="34" charset="0"/>
                <a:cs typeface="Arial" pitchFamily="34" charset="0"/>
              </a:rPr>
              <a:t>The only way your children will catch your love message is through the positive attention that you willingly give regardless of how they look or behave or how you feel at that momen.</a:t>
            </a:r>
            <a:endParaRPr lang="es-ES_tradnl" sz="2800"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23728" y="1124744"/>
            <a:ext cx="5361631" cy="4998169"/>
            <a:chOff x="1613949" y="828959"/>
            <a:chExt cx="6595505" cy="5517459"/>
          </a:xfrm>
        </p:grpSpPr>
        <p:sp>
          <p:nvSpPr>
            <p:cNvPr id="3" name="2 Rectángulo"/>
            <p:cNvSpPr/>
            <p:nvPr/>
          </p:nvSpPr>
          <p:spPr>
            <a:xfrm>
              <a:off x="5865752" y="5836788"/>
              <a:ext cx="2343702" cy="50963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109</a:t>
              </a:r>
              <a:endParaRPr lang="es-ES" sz="2400" dirty="0">
                <a:solidFill>
                  <a:prstClr val="black"/>
                </a:solidFill>
                <a:latin typeface="Arial" pitchFamily="34" charset="0"/>
                <a:cs typeface="Arial" pitchFamily="34" charset="0"/>
              </a:endParaRPr>
            </a:p>
          </p:txBody>
        </p:sp>
        <p:sp>
          <p:nvSpPr>
            <p:cNvPr id="4" name="3 Rectángulo"/>
            <p:cNvSpPr/>
            <p:nvPr/>
          </p:nvSpPr>
          <p:spPr>
            <a:xfrm>
              <a:off x="1968266" y="2252713"/>
              <a:ext cx="6111967" cy="1596841"/>
            </a:xfrm>
            <a:prstGeom prst="rect">
              <a:avLst/>
            </a:prstGeom>
          </p:spPr>
          <p:txBody>
            <a:bodyPr wrap="square">
              <a:spAutoFit/>
            </a:bodyPr>
            <a:lstStyle/>
            <a:p>
              <a:pPr algn="ctr"/>
              <a:r>
                <a:rPr lang="es-ES" sz="4400" dirty="0" err="1" smtClean="0">
                  <a:latin typeface="Arial" pitchFamily="34" charset="0"/>
                  <a:cs typeface="Arial" pitchFamily="34" charset="0"/>
                </a:rPr>
                <a:t>Love</a:t>
              </a:r>
              <a:r>
                <a:rPr lang="es-ES" sz="4400" dirty="0" smtClean="0">
                  <a:latin typeface="Arial" pitchFamily="34" charset="0"/>
                  <a:cs typeface="Arial" pitchFamily="34" charset="0"/>
                </a:rPr>
                <a:t> Cup </a:t>
              </a:r>
              <a:r>
                <a:rPr lang="es-ES" sz="4400" dirty="0" err="1" smtClean="0">
                  <a:latin typeface="Arial" pitchFamily="34" charset="0"/>
                  <a:cs typeface="Arial" pitchFamily="34" charset="0"/>
                </a:rPr>
                <a:t>Interference</a:t>
              </a:r>
              <a:endParaRPr lang="es-ES" sz="4400" dirty="0" smtClean="0">
                <a:latin typeface="Arial" pitchFamily="34" charset="0"/>
                <a:cs typeface="Arial" pitchFamily="34" charset="0"/>
              </a:endParaRPr>
            </a:p>
          </p:txBody>
        </p:sp>
        <p:sp>
          <p:nvSpPr>
            <p:cNvPr id="5" name="4 CuadroTexto"/>
            <p:cNvSpPr txBox="1"/>
            <p:nvPr/>
          </p:nvSpPr>
          <p:spPr>
            <a:xfrm>
              <a:off x="1613949" y="828959"/>
              <a:ext cx="1860164" cy="509630"/>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123728" y="1124744"/>
            <a:ext cx="5472608" cy="4401205"/>
          </a:xfrm>
          <a:prstGeom prst="rect">
            <a:avLst/>
          </a:prstGeom>
          <a:noFill/>
        </p:spPr>
        <p:txBody>
          <a:bodyPr wrap="square" rtlCol="0">
            <a:spAutoFit/>
          </a:bodyPr>
          <a:lstStyle/>
          <a:p>
            <a:r>
              <a:rPr lang="es-MX" sz="2800" dirty="0" smtClean="0">
                <a:latin typeface="Arial" pitchFamily="34" charset="0"/>
                <a:cs typeface="Arial" pitchFamily="34" charset="0"/>
              </a:rPr>
              <a:t>Love is the essential foundation for growing great kids. However, to keep your child’s love cup full, you must first learn how to avoid emptying it.</a:t>
            </a:r>
            <a:endParaRPr lang="es-MX" sz="2800" dirty="0" smtClean="0">
              <a:latin typeface="Arial" pitchFamily="34" charset="0"/>
              <a:cs typeface="Arial" pitchFamily="34" charset="0"/>
            </a:endParaRPr>
          </a:p>
          <a:p>
            <a:pPr marL="901700"/>
            <a:r>
              <a:rPr lang="es-MX" sz="2800" dirty="0" smtClean="0">
                <a:latin typeface="Arial" pitchFamily="34" charset="0"/>
                <a:cs typeface="Arial" pitchFamily="34" charset="0"/>
              </a:rPr>
              <a:t>There are five “dont’s” that strong, gentle parents pay attention to in order to avoid becoming cup-emptiers.</a:t>
            </a:r>
            <a:endParaRPr lang="es-ES_tradnl" sz="2800"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1268760"/>
            <a:ext cx="6264696" cy="2154436"/>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19</a:t>
            </a:r>
          </a:p>
          <a:p>
            <a:pPr algn="ctr"/>
            <a:endParaRPr lang="es-ES" sz="1100" b="1" i="1" spc="300" dirty="0" smtClean="0">
              <a:latin typeface="+mj-lt"/>
              <a:cs typeface="Arial" pitchFamily="34" charset="0"/>
            </a:endParaRPr>
          </a:p>
          <a:p>
            <a:pPr algn="ctr"/>
            <a:endParaRPr lang="es-ES" sz="1100" b="1" i="1" spc="300" dirty="0" smtClean="0">
              <a:latin typeface="+mj-lt"/>
              <a:cs typeface="Arial" pitchFamily="34" charset="0"/>
            </a:endParaRPr>
          </a:p>
          <a:p>
            <a:pPr algn="ctr"/>
            <a:endParaRPr lang="es-ES" sz="1100" b="1" i="1" spc="300" dirty="0" smtClean="0">
              <a:latin typeface="+mj-lt"/>
              <a:cs typeface="Arial" pitchFamily="34" charset="0"/>
            </a:endParaRPr>
          </a:p>
          <a:p>
            <a:pPr algn="ctr"/>
            <a:endParaRPr lang="es-ES" sz="1100" b="1" i="1" spc="300" dirty="0" smtClean="0">
              <a:latin typeface="+mj-lt"/>
              <a:cs typeface="Arial" pitchFamily="34" charset="0"/>
            </a:endParaRPr>
          </a:p>
          <a:p>
            <a:pPr algn="ctr"/>
            <a:r>
              <a:rPr lang="es-ES" sz="4200" i="1" spc="300" dirty="0" err="1" smtClean="0">
                <a:latin typeface="+mj-lt"/>
                <a:cs typeface="Arial" pitchFamily="34" charset="0"/>
              </a:rPr>
              <a:t>Love</a:t>
            </a:r>
            <a:r>
              <a:rPr lang="es-ES" sz="4200" i="1" spc="300" dirty="0" smtClean="0">
                <a:latin typeface="+mj-lt"/>
                <a:cs typeface="Arial" pitchFamily="34" charset="0"/>
              </a:rPr>
              <a:t> </a:t>
            </a:r>
            <a:r>
              <a:rPr lang="es-ES" sz="4200" i="1" spc="300" dirty="0" err="1" smtClean="0">
                <a:latin typeface="+mj-lt"/>
                <a:cs typeface="Arial" pitchFamily="34" charset="0"/>
              </a:rPr>
              <a:t>changes</a:t>
            </a:r>
            <a:r>
              <a:rPr lang="es-ES" sz="4200" i="1" spc="300" dirty="0" smtClean="0">
                <a:latin typeface="+mj-lt"/>
                <a:cs typeface="Arial" pitchFamily="34" charset="0"/>
              </a:rPr>
              <a:t> </a:t>
            </a:r>
            <a:r>
              <a:rPr lang="es-ES" sz="4200" i="1" spc="300" dirty="0" err="1" smtClean="0">
                <a:latin typeface="+mj-lt"/>
                <a:cs typeface="Arial" pitchFamily="34" charset="0"/>
              </a:rPr>
              <a:t>behavior</a:t>
            </a:r>
            <a:r>
              <a:rPr lang="es-ES" sz="4200" i="1" spc="300" dirty="0" smtClean="0">
                <a:latin typeface="+mj-lt"/>
                <a:cs typeface="Arial" pitchFamily="34" charset="0"/>
              </a:rPr>
              <a:t>.</a:t>
            </a:r>
            <a:endParaRPr lang="es-ES" sz="4200" i="1" spc="300" dirty="0">
              <a:latin typeface="+mj-lt"/>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83768" y="1352957"/>
            <a:ext cx="5256584" cy="5016757"/>
          </a:xfrm>
          <a:prstGeom prst="rect">
            <a:avLst/>
          </a:prstGeom>
          <a:noFill/>
        </p:spPr>
        <p:txBody>
          <a:bodyPr wrap="square" rtlCol="0">
            <a:spAutoFit/>
          </a:bodyPr>
          <a:lstStyle/>
          <a:p>
            <a:pPr marL="342900" indent="-342900">
              <a:buAutoNum type="arabicPeriod"/>
            </a:pPr>
            <a:r>
              <a:rPr lang="es-MX" sz="3200" b="1" dirty="0" smtClean="0">
                <a:latin typeface="Arial" pitchFamily="34" charset="0"/>
                <a:cs typeface="Arial" pitchFamily="34" charset="0"/>
              </a:rPr>
              <a:t>Don’t push</a:t>
            </a:r>
            <a:r>
              <a:rPr lang="es-MX" sz="3200" b="1" dirty="0" smtClean="0">
                <a:latin typeface="Arial" pitchFamily="34" charset="0"/>
                <a:cs typeface="Arial" pitchFamily="34" charset="0"/>
              </a:rPr>
              <a:t>. </a:t>
            </a:r>
            <a:r>
              <a:rPr lang="en-US" sz="3200" dirty="0" smtClean="0">
                <a:latin typeface="Arial" pitchFamily="34" charset="0"/>
                <a:cs typeface="Arial" pitchFamily="34" charset="0"/>
              </a:rPr>
              <a:t>In fact, don’t push, dictate, command, boss, force, or manipulate. We must lead them in the right direction.</a:t>
            </a:r>
            <a:endParaRPr lang="es-ES_tradnl" sz="3200" dirty="0" smtClean="0">
              <a:latin typeface="Arial" pitchFamily="34" charset="0"/>
              <a:cs typeface="Arial" pitchFamily="34" charset="0"/>
            </a:endParaRPr>
          </a:p>
          <a:p>
            <a:pPr marL="342900" indent="-342900"/>
            <a:r>
              <a:rPr lang="es-MX" sz="3200" dirty="0" smtClean="0">
                <a:latin typeface="Arial" pitchFamily="34" charset="0"/>
                <a:cs typeface="Arial" pitchFamily="34" charset="0"/>
              </a:rPr>
              <a:t>	</a:t>
            </a:r>
            <a:r>
              <a:rPr lang="es-MX" sz="3200" dirty="0" smtClean="0">
                <a:latin typeface="Arial" pitchFamily="34" charset="0"/>
                <a:cs typeface="Arial" pitchFamily="34" charset="0"/>
              </a:rPr>
              <a:t>How? By motivating, influencing, encouraging, praising, challenging, and sometimes diverting their attention.</a:t>
            </a:r>
            <a:endParaRPr lang="es-MX" sz="3200" dirty="0" smtClean="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051720" y="1954575"/>
            <a:ext cx="5400600" cy="2062103"/>
          </a:xfrm>
          <a:prstGeom prst="rect">
            <a:avLst/>
          </a:prstGeom>
          <a:noFill/>
        </p:spPr>
        <p:txBody>
          <a:bodyPr wrap="square" rtlCol="0">
            <a:spAutoFit/>
          </a:bodyPr>
          <a:lstStyle/>
          <a:p>
            <a:pPr algn="ctr"/>
            <a:r>
              <a:rPr lang="es-MX" sz="3200" b="1" dirty="0" smtClean="0">
                <a:latin typeface="Arial" pitchFamily="34" charset="0"/>
                <a:cs typeface="Arial" pitchFamily="34" charset="0"/>
              </a:rPr>
              <a:t>2. </a:t>
            </a:r>
            <a:r>
              <a:rPr lang="es-MX" sz="3200" b="1" dirty="0" smtClean="0">
                <a:latin typeface="Arial" pitchFamily="34" charset="0"/>
                <a:cs typeface="Arial" pitchFamily="34" charset="0"/>
              </a:rPr>
              <a:t>Don’t threaten, criticize, or tease.</a:t>
            </a:r>
            <a:r>
              <a:rPr lang="es-MX" sz="3200" dirty="0" smtClean="0">
                <a:latin typeface="Arial" pitchFamily="34" charset="0"/>
                <a:cs typeface="Arial" pitchFamily="34" charset="0"/>
              </a:rPr>
              <a:t> </a:t>
            </a:r>
            <a:r>
              <a:rPr lang="es-MX" sz="3200" dirty="0" smtClean="0">
                <a:latin typeface="Arial" pitchFamily="34" charset="0"/>
                <a:cs typeface="Arial" pitchFamily="34" charset="0"/>
              </a:rPr>
              <a:t>D</a:t>
            </a:r>
            <a:r>
              <a:rPr lang="es-MX" sz="3200" dirty="0" smtClean="0">
                <a:latin typeface="Arial" pitchFamily="34" charset="0"/>
                <a:cs typeface="Arial" pitchFamily="34" charset="0"/>
              </a:rPr>
              <a:t>on’t threaten in an attempt to scare children into obedience.</a:t>
            </a:r>
            <a:endParaRPr lang="es-MX" sz="3200" dirty="0" smtClean="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27784" y="1394767"/>
            <a:ext cx="5256584" cy="4185762"/>
          </a:xfrm>
          <a:prstGeom prst="rect">
            <a:avLst/>
          </a:prstGeom>
        </p:spPr>
        <p:txBody>
          <a:bodyPr wrap="square">
            <a:spAutoFit/>
          </a:bodyPr>
          <a:lstStyle/>
          <a:p>
            <a:pPr algn="ctr"/>
            <a:r>
              <a:rPr lang="es-MX" sz="3800" b="1" dirty="0" smtClean="0">
                <a:latin typeface="Arial" pitchFamily="34" charset="0"/>
                <a:cs typeface="Arial" pitchFamily="34" charset="0"/>
              </a:rPr>
              <a:t>3. </a:t>
            </a:r>
            <a:r>
              <a:rPr lang="es-MX" sz="3800" b="1" dirty="0" smtClean="0">
                <a:latin typeface="Arial" pitchFamily="34" charset="0"/>
                <a:cs typeface="Arial" pitchFamily="34" charset="0"/>
              </a:rPr>
              <a:t>Don’t raise your voice or speak harshly. </a:t>
            </a:r>
            <a:r>
              <a:rPr lang="es-MX" sz="3800" dirty="0" smtClean="0">
                <a:latin typeface="Arial" pitchFamily="34" charset="0"/>
                <a:cs typeface="Arial" pitchFamily="34" charset="0"/>
              </a:rPr>
              <a:t>These actions demean children. Yet how often we get so frustrated that we lose control.</a:t>
            </a:r>
            <a:endParaRPr lang="es-ES_tradnl" sz="3800" b="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CuadroTexto"/>
          <p:cNvSpPr txBox="1"/>
          <p:nvPr/>
        </p:nvSpPr>
        <p:spPr>
          <a:xfrm>
            <a:off x="2411760" y="2250738"/>
            <a:ext cx="6408712" cy="1754327"/>
          </a:xfrm>
          <a:prstGeom prst="rect">
            <a:avLst/>
          </a:prstGeom>
          <a:noFill/>
        </p:spPr>
        <p:txBody>
          <a:bodyPr wrap="square" rtlCol="0">
            <a:spAutoFit/>
          </a:bodyPr>
          <a:lstStyle/>
          <a:p>
            <a:pPr algn="ctr"/>
            <a:r>
              <a:rPr lang="es-MX" sz="5400" b="1" dirty="0" smtClean="0">
                <a:effectLst>
                  <a:outerShdw blurRad="38100" dist="38100" dir="2700000" algn="tl">
                    <a:srgbClr val="000000">
                      <a:alpha val="43137"/>
                    </a:srgbClr>
                  </a:outerShdw>
                </a:effectLst>
                <a:latin typeface="Arial" pitchFamily="34" charset="0"/>
                <a:cs typeface="Arial" pitchFamily="34" charset="0"/>
              </a:rPr>
              <a:t>How the Love Cup Works</a:t>
            </a:r>
            <a:endParaRPr lang="es-ES_tradnl" sz="54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6588224" y="548680"/>
            <a:ext cx="2304256" cy="584775"/>
          </a:xfrm>
          <a:prstGeom prst="rect">
            <a:avLst/>
          </a:prstGeom>
          <a:noFill/>
        </p:spPr>
        <p:txBody>
          <a:bodyPr wrap="square" rtlCol="0">
            <a:spAutoFit/>
          </a:bodyPr>
          <a:lstStyle/>
          <a:p>
            <a:pPr algn="r"/>
            <a:r>
              <a:rPr lang="es-MX" sz="3200" i="1" dirty="0" smtClean="0">
                <a:latin typeface="Birch Std" pitchFamily="66" charset="0"/>
              </a:rPr>
              <a:t>Chapter </a:t>
            </a:r>
            <a:r>
              <a:rPr lang="es-MX" sz="3200" i="1" dirty="0" smtClean="0">
                <a:latin typeface="Birch Std" pitchFamily="66" charset="0"/>
              </a:rPr>
              <a:t>7</a:t>
            </a:r>
            <a:endParaRPr lang="es-ES_tradnl" sz="3200" i="1" dirty="0">
              <a:latin typeface="Birch Std"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1196752"/>
            <a:ext cx="5616624" cy="4401205"/>
          </a:xfrm>
          <a:prstGeom prst="rect">
            <a:avLst/>
          </a:prstGeom>
          <a:noFill/>
        </p:spPr>
        <p:txBody>
          <a:bodyPr wrap="square" rtlCol="0">
            <a:spAutoFit/>
          </a:bodyPr>
          <a:lstStyle/>
          <a:p>
            <a:pPr algn="ctr"/>
            <a:r>
              <a:rPr lang="es-MX" sz="4000" b="1" dirty="0" smtClean="0">
                <a:latin typeface="Arial" pitchFamily="34" charset="0"/>
                <a:cs typeface="Arial" pitchFamily="34" charset="0"/>
              </a:rPr>
              <a:t>4. </a:t>
            </a:r>
            <a:r>
              <a:rPr lang="es-MX" sz="4000" b="1" dirty="0" smtClean="0">
                <a:latin typeface="Arial" pitchFamily="34" charset="0"/>
                <a:cs typeface="Arial" pitchFamily="34" charset="0"/>
              </a:rPr>
              <a:t>Don’t ignore or reject.</a:t>
            </a:r>
            <a:r>
              <a:rPr lang="es-MX" sz="4000" dirty="0" smtClean="0">
                <a:latin typeface="Arial" pitchFamily="34" charset="0"/>
                <a:cs typeface="Arial" pitchFamily="34" charset="0"/>
              </a:rPr>
              <a:t> Don’t say, “I’ve had it; don’t bother me again!” because you’re too busy to give your children the attention they need.</a:t>
            </a:r>
            <a:endParaRPr lang="es-MX" sz="4000" dirty="0" smtClean="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1188035"/>
            <a:ext cx="5832648" cy="3785652"/>
          </a:xfrm>
          <a:prstGeom prst="rect">
            <a:avLst/>
          </a:prstGeom>
          <a:noFill/>
        </p:spPr>
        <p:txBody>
          <a:bodyPr wrap="square" rtlCol="0">
            <a:spAutoFit/>
          </a:bodyPr>
          <a:lstStyle/>
          <a:p>
            <a:pPr algn="ctr"/>
            <a:r>
              <a:rPr lang="es-MX" sz="4000" b="1" dirty="0" smtClean="0">
                <a:latin typeface="Arial" pitchFamily="34" charset="0"/>
                <a:cs typeface="Arial" pitchFamily="34" charset="0"/>
              </a:rPr>
              <a:t>5. </a:t>
            </a:r>
            <a:r>
              <a:rPr lang="en-US" sz="4000" b="1" dirty="0" smtClean="0">
                <a:latin typeface="Arial" pitchFamily="34" charset="0"/>
                <a:cs typeface="Arial" pitchFamily="34" charset="0"/>
              </a:rPr>
              <a:t>Don’t abuse with cutting words or actions. </a:t>
            </a:r>
            <a:r>
              <a:rPr lang="es-ES_tradnl" sz="4000" dirty="0" err="1" smtClean="0">
                <a:latin typeface="Arial" pitchFamily="34" charset="0"/>
                <a:cs typeface="Arial" pitchFamily="34" charset="0"/>
              </a:rPr>
              <a:t>Harshness</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hurts</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It</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cracks</a:t>
            </a:r>
            <a:r>
              <a:rPr lang="es-ES_tradnl" sz="4000" dirty="0">
                <a:latin typeface="Arial" pitchFamily="34" charset="0"/>
                <a:cs typeface="Arial" pitchFamily="34" charset="0"/>
              </a:rPr>
              <a:t> </a:t>
            </a:r>
            <a:r>
              <a:rPr lang="es-ES_tradnl" sz="4000" dirty="0" smtClean="0">
                <a:latin typeface="Arial" pitchFamily="34" charset="0"/>
                <a:cs typeface="Arial" pitchFamily="34" charset="0"/>
              </a:rPr>
              <a:t>cups, </a:t>
            </a:r>
            <a:r>
              <a:rPr lang="es-ES_tradnl" sz="4000" dirty="0" err="1" smtClean="0">
                <a:latin typeface="Arial" pitchFamily="34" charset="0"/>
                <a:cs typeface="Arial" pitchFamily="34" charset="0"/>
              </a:rPr>
              <a:t>making</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it</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very</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difficult</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for</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them</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to</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hold</a:t>
            </a:r>
            <a:r>
              <a:rPr lang="es-ES_tradnl" sz="4000" dirty="0" smtClean="0">
                <a:latin typeface="Arial" pitchFamily="34" charset="0"/>
                <a:cs typeface="Arial" pitchFamily="34" charset="0"/>
              </a:rPr>
              <a:t> </a:t>
            </a:r>
            <a:r>
              <a:rPr lang="es-ES_tradnl" sz="4000" dirty="0" err="1" smtClean="0">
                <a:latin typeface="Arial" pitchFamily="34" charset="0"/>
                <a:cs typeface="Arial" pitchFamily="34" charset="0"/>
              </a:rPr>
              <a:t>love</a:t>
            </a:r>
            <a:r>
              <a:rPr lang="es-ES_tradnl" sz="4000" dirty="0" smtClean="0">
                <a:latin typeface="Arial" pitchFamily="34" charset="0"/>
                <a:cs typeface="Arial" pitchFamily="34" charset="0"/>
              </a:rPr>
              <a:t>.</a:t>
            </a:r>
            <a:endParaRPr lang="es-MX" sz="4000" b="1" dirty="0" smtClean="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160160"/>
            <a:ext cx="5544616" cy="3570208"/>
          </a:xfrm>
          <a:prstGeom prst="rect">
            <a:avLst/>
          </a:prstGeom>
          <a:noFill/>
        </p:spPr>
        <p:txBody>
          <a:bodyPr wrap="square" rtlCol="0">
            <a:spAutoFit/>
          </a:bodyPr>
          <a:lstStyle/>
          <a:p>
            <a:r>
              <a:rPr lang="es-MX" sz="3100" b="1" dirty="0" smtClean="0">
                <a:solidFill>
                  <a:srgbClr val="C00000"/>
                </a:solidFill>
                <a:latin typeface="Arial" pitchFamily="34" charset="0"/>
                <a:cs typeface="Arial" pitchFamily="34" charset="0"/>
              </a:rPr>
              <a:t>Dealing with children whose cups crack easily</a:t>
            </a:r>
            <a:endParaRPr lang="es-MX" sz="3100" b="1" dirty="0" smtClean="0">
              <a:solidFill>
                <a:srgbClr val="C00000"/>
              </a:solidFill>
              <a:latin typeface="Arial" pitchFamily="34" charset="0"/>
              <a:cs typeface="Arial" pitchFamily="34" charset="0"/>
            </a:endParaRPr>
          </a:p>
          <a:p>
            <a:endParaRPr lang="es-MX" sz="1400" dirty="0">
              <a:latin typeface="Arial" pitchFamily="34" charset="0"/>
              <a:cs typeface="Arial" pitchFamily="34" charset="0"/>
            </a:endParaRPr>
          </a:p>
          <a:p>
            <a:pPr algn="ctr"/>
            <a:r>
              <a:rPr lang="es-MX" sz="3000" dirty="0" smtClean="0">
                <a:latin typeface="Arial" pitchFamily="34" charset="0"/>
                <a:cs typeface="Arial" pitchFamily="34" charset="0"/>
              </a:rPr>
              <a:t>To prevent cup-cracking, begin a correction with an affirmation of love. Be particularily careful to do this when you know your child is supersensitive.</a:t>
            </a:r>
            <a:endParaRPr lang="es-ES_tradnl" sz="3000" dirty="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1052736"/>
            <a:ext cx="5976664" cy="4524315"/>
          </a:xfrm>
          <a:prstGeom prst="rect">
            <a:avLst/>
          </a:prstGeom>
          <a:noFill/>
        </p:spPr>
        <p:txBody>
          <a:bodyPr wrap="square" rtlCol="0">
            <a:spAutoFit/>
          </a:bodyPr>
          <a:lstStyle/>
          <a:p>
            <a:r>
              <a:rPr lang="es-MX" sz="3200" b="1" dirty="0" smtClean="0">
                <a:solidFill>
                  <a:srgbClr val="C00000"/>
                </a:solidFill>
                <a:latin typeface="Arial" pitchFamily="34" charset="0"/>
                <a:cs typeface="Arial" pitchFamily="34" charset="0"/>
              </a:rPr>
              <a:t>Discovering your child’s love language</a:t>
            </a:r>
            <a:endParaRPr lang="es-MX" sz="3200" b="1" dirty="0" smtClean="0">
              <a:solidFill>
                <a:srgbClr val="C00000"/>
              </a:solidFill>
              <a:latin typeface="Arial" pitchFamily="34" charset="0"/>
              <a:cs typeface="Arial" pitchFamily="34" charset="0"/>
            </a:endParaRPr>
          </a:p>
          <a:p>
            <a:endParaRPr lang="es-MX" sz="3200" dirty="0" smtClean="0">
              <a:latin typeface="Arial" pitchFamily="34" charset="0"/>
              <a:cs typeface="Arial" pitchFamily="34" charset="0"/>
            </a:endParaRPr>
          </a:p>
          <a:p>
            <a:pPr algn="ctr"/>
            <a:r>
              <a:rPr lang="es-MX" sz="3200" dirty="0" smtClean="0">
                <a:latin typeface="Arial" pitchFamily="34" charset="0"/>
                <a:cs typeface="Arial" pitchFamily="34" charset="0"/>
              </a:rPr>
              <a:t>Gary </a:t>
            </a:r>
            <a:r>
              <a:rPr lang="es-MX" sz="3200" dirty="0" smtClean="0">
                <a:latin typeface="Arial" pitchFamily="34" charset="0"/>
                <a:cs typeface="Arial" pitchFamily="34" charset="0"/>
              </a:rPr>
              <a:t>Chapman </a:t>
            </a:r>
            <a:r>
              <a:rPr lang="es-MX" sz="3200" dirty="0" smtClean="0">
                <a:latin typeface="Arial" pitchFamily="34" charset="0"/>
                <a:cs typeface="Arial" pitchFamily="34" charset="0"/>
              </a:rPr>
              <a:t>and </a:t>
            </a:r>
            <a:r>
              <a:rPr lang="es-MX" sz="3200" dirty="0" smtClean="0">
                <a:latin typeface="Arial" pitchFamily="34" charset="0"/>
                <a:cs typeface="Arial" pitchFamily="34" charset="0"/>
              </a:rPr>
              <a:t>Ross </a:t>
            </a:r>
            <a:r>
              <a:rPr lang="es-MX" sz="3200" dirty="0" smtClean="0">
                <a:latin typeface="Arial" pitchFamily="34" charset="0"/>
                <a:cs typeface="Arial" pitchFamily="34" charset="0"/>
              </a:rPr>
              <a:t>Campbell, in their book </a:t>
            </a:r>
            <a:r>
              <a:rPr lang="es-MX" sz="3200" i="1" dirty="0">
                <a:latin typeface="Arial" pitchFamily="34" charset="0"/>
                <a:cs typeface="Arial" pitchFamily="34" charset="0"/>
              </a:rPr>
              <a:t>T</a:t>
            </a:r>
            <a:r>
              <a:rPr lang="es-MX" sz="3200" i="1" dirty="0" smtClean="0">
                <a:latin typeface="Arial" pitchFamily="34" charset="0"/>
                <a:cs typeface="Arial" pitchFamily="34" charset="0"/>
              </a:rPr>
              <a:t>he Five Love Languages of Children</a:t>
            </a:r>
            <a:r>
              <a:rPr lang="es-MX" sz="3200" dirty="0" smtClean="0">
                <a:latin typeface="Arial" pitchFamily="34" charset="0"/>
                <a:cs typeface="Arial" pitchFamily="34" charset="0"/>
              </a:rPr>
              <a:t>, suggest that children…express and receive love in five different ways:</a:t>
            </a:r>
            <a:endParaRPr lang="es-MX" sz="3200" dirty="0" smtClean="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1052736"/>
            <a:ext cx="6264696" cy="4308872"/>
          </a:xfrm>
          <a:prstGeom prst="rect">
            <a:avLst/>
          </a:prstGeom>
        </p:spPr>
        <p:txBody>
          <a:bodyPr wrap="square">
            <a:spAutoFit/>
          </a:bodyPr>
          <a:lstStyle/>
          <a:p>
            <a:pPr marL="342900" indent="-342900" algn="ctr">
              <a:buAutoNum type="arabicPeriod"/>
            </a:pPr>
            <a:r>
              <a:rPr lang="es-MX" sz="3400" dirty="0" smtClean="0">
                <a:latin typeface="Arial" pitchFamily="34" charset="0"/>
                <a:cs typeface="Arial" pitchFamily="34" charset="0"/>
              </a:rPr>
              <a:t>Touch</a:t>
            </a:r>
            <a:endParaRPr lang="es-ES_tradnl" sz="3400" dirty="0" smtClean="0">
              <a:latin typeface="Arial" pitchFamily="34" charset="0"/>
              <a:cs typeface="Arial" pitchFamily="34" charset="0"/>
            </a:endParaRPr>
          </a:p>
          <a:p>
            <a:pPr marL="342900" indent="-342900" algn="ctr">
              <a:buAutoNum type="arabicPeriod"/>
            </a:pPr>
            <a:r>
              <a:rPr lang="es-MX" sz="3400" dirty="0">
                <a:latin typeface="Arial" pitchFamily="34" charset="0"/>
                <a:cs typeface="Arial" pitchFamily="34" charset="0"/>
              </a:rPr>
              <a:t> </a:t>
            </a:r>
            <a:r>
              <a:rPr lang="es-MX" sz="3400" dirty="0" smtClean="0">
                <a:latin typeface="Arial" pitchFamily="34" charset="0"/>
                <a:cs typeface="Arial" pitchFamily="34" charset="0"/>
              </a:rPr>
              <a:t>Affirming words</a:t>
            </a:r>
            <a:endParaRPr lang="es-MX" sz="3400" dirty="0" smtClean="0">
              <a:latin typeface="Arial" pitchFamily="34" charset="0"/>
              <a:cs typeface="Arial" pitchFamily="34" charset="0"/>
            </a:endParaRPr>
          </a:p>
          <a:p>
            <a:pPr marL="342900" indent="-342900" algn="ctr">
              <a:buAutoNum type="arabicPeriod"/>
            </a:pPr>
            <a:r>
              <a:rPr lang="es-MX" sz="3400" dirty="0" smtClean="0">
                <a:latin typeface="Arial" pitchFamily="34" charset="0"/>
                <a:cs typeface="Arial" pitchFamily="34" charset="0"/>
              </a:rPr>
              <a:t>Quality time</a:t>
            </a:r>
            <a:endParaRPr lang="es-MX" sz="3400" dirty="0" smtClean="0">
              <a:latin typeface="Arial" pitchFamily="34" charset="0"/>
              <a:cs typeface="Arial" pitchFamily="34" charset="0"/>
            </a:endParaRPr>
          </a:p>
          <a:p>
            <a:pPr marL="342900" indent="-342900" algn="ctr">
              <a:buAutoNum type="arabicPeriod"/>
            </a:pPr>
            <a:r>
              <a:rPr lang="es-MX" sz="3400" dirty="0" smtClean="0">
                <a:latin typeface="Arial" pitchFamily="34" charset="0"/>
                <a:cs typeface="Arial" pitchFamily="34" charset="0"/>
              </a:rPr>
              <a:t>Gifts</a:t>
            </a:r>
            <a:endParaRPr lang="es-MX" sz="3400" dirty="0" smtClean="0">
              <a:latin typeface="Arial" pitchFamily="34" charset="0"/>
              <a:cs typeface="Arial" pitchFamily="34" charset="0"/>
            </a:endParaRPr>
          </a:p>
          <a:p>
            <a:pPr marL="342900" indent="-342900" algn="ctr">
              <a:buAutoNum type="arabicPeriod"/>
            </a:pPr>
            <a:r>
              <a:rPr lang="es-MX" sz="3400" dirty="0" smtClean="0">
                <a:latin typeface="Arial" pitchFamily="34" charset="0"/>
                <a:cs typeface="Arial" pitchFamily="34" charset="0"/>
              </a:rPr>
              <a:t> Acts of service</a:t>
            </a:r>
            <a:endParaRPr lang="es-MX" sz="3400" dirty="0">
              <a:latin typeface="Arial" pitchFamily="34" charset="0"/>
              <a:cs typeface="Arial" pitchFamily="34" charset="0"/>
            </a:endParaRPr>
          </a:p>
          <a:p>
            <a:pPr marL="342900" indent="-342900"/>
            <a:endParaRPr lang="es-MX" sz="1400" dirty="0" smtClean="0">
              <a:latin typeface="Arial" pitchFamily="34" charset="0"/>
              <a:cs typeface="Arial" pitchFamily="34" charset="0"/>
            </a:endParaRPr>
          </a:p>
          <a:p>
            <a:pPr marL="342900" indent="-342900" algn="r"/>
            <a:r>
              <a:rPr lang="es-MX" sz="3000" dirty="0" smtClean="0">
                <a:latin typeface="Arial" pitchFamily="34" charset="0"/>
                <a:cs typeface="Arial" pitchFamily="34" charset="0"/>
              </a:rPr>
              <a:t>To really show your child love, it’s important to understand what love language your child speaks.</a:t>
            </a:r>
            <a:endParaRPr lang="es-MX" sz="3000" dirty="0" smtClean="0">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23728" y="1124744"/>
            <a:ext cx="5361631" cy="4998169"/>
            <a:chOff x="1613949" y="828959"/>
            <a:chExt cx="6595505" cy="5517459"/>
          </a:xfrm>
        </p:grpSpPr>
        <p:sp>
          <p:nvSpPr>
            <p:cNvPr id="3" name="2 Rectángulo"/>
            <p:cNvSpPr/>
            <p:nvPr/>
          </p:nvSpPr>
          <p:spPr>
            <a:xfrm>
              <a:off x="5865752" y="5836788"/>
              <a:ext cx="2343702" cy="50963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112</a:t>
              </a:r>
              <a:endParaRPr lang="es-ES" sz="2400" dirty="0">
                <a:solidFill>
                  <a:prstClr val="black"/>
                </a:solidFill>
                <a:latin typeface="Arial" pitchFamily="34" charset="0"/>
                <a:cs typeface="Arial" pitchFamily="34" charset="0"/>
              </a:endParaRPr>
            </a:p>
          </p:txBody>
        </p:sp>
        <p:sp>
          <p:nvSpPr>
            <p:cNvPr id="4" name="3 Rectángulo"/>
            <p:cNvSpPr/>
            <p:nvPr/>
          </p:nvSpPr>
          <p:spPr>
            <a:xfrm>
              <a:off x="1968266" y="2252713"/>
              <a:ext cx="6111967" cy="2344298"/>
            </a:xfrm>
            <a:prstGeom prst="rect">
              <a:avLst/>
            </a:prstGeom>
          </p:spPr>
          <p:txBody>
            <a:bodyPr wrap="square">
              <a:spAutoFit/>
            </a:bodyPr>
            <a:lstStyle/>
            <a:p>
              <a:pPr algn="ctr"/>
              <a:r>
                <a:rPr lang="es-ES" sz="4400" dirty="0" err="1" smtClean="0">
                  <a:latin typeface="Arial" pitchFamily="34" charset="0"/>
                  <a:cs typeface="Arial" pitchFamily="34" charset="0"/>
                </a:rPr>
                <a:t>Discover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children’s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love</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languages</a:t>
              </a:r>
              <a:endParaRPr lang="es-ES" sz="4400" dirty="0" smtClean="0">
                <a:latin typeface="Arial" pitchFamily="34" charset="0"/>
                <a:cs typeface="Arial" pitchFamily="34" charset="0"/>
              </a:endParaRPr>
            </a:p>
          </p:txBody>
        </p:sp>
        <p:sp>
          <p:nvSpPr>
            <p:cNvPr id="5" name="4 CuadroTexto"/>
            <p:cNvSpPr txBox="1"/>
            <p:nvPr/>
          </p:nvSpPr>
          <p:spPr>
            <a:xfrm>
              <a:off x="1613949" y="828959"/>
              <a:ext cx="1860164" cy="509630"/>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915816" y="1124744"/>
            <a:ext cx="5184576" cy="5509200"/>
          </a:xfrm>
          <a:prstGeom prst="rect">
            <a:avLst/>
          </a:prstGeom>
          <a:noFill/>
        </p:spPr>
        <p:txBody>
          <a:bodyPr wrap="square" rtlCol="0">
            <a:spAutoFit/>
          </a:bodyPr>
          <a:lstStyle/>
          <a:p>
            <a:pPr algn="ctr"/>
            <a:r>
              <a:rPr lang="es-MX" sz="3200" b="1" dirty="0" smtClean="0">
                <a:solidFill>
                  <a:srgbClr val="C00000"/>
                </a:solidFill>
                <a:latin typeface="Arial" pitchFamily="34" charset="0"/>
                <a:cs typeface="Arial" pitchFamily="34" charset="0"/>
              </a:rPr>
              <a:t>How love-cup filling teaches about God’s grace</a:t>
            </a:r>
            <a:endParaRPr lang="es-MX" sz="3200" b="1" dirty="0" smtClean="0">
              <a:solidFill>
                <a:srgbClr val="C00000"/>
              </a:solidFill>
              <a:latin typeface="Arial" pitchFamily="34" charset="0"/>
              <a:cs typeface="Arial" pitchFamily="34" charset="0"/>
            </a:endParaRPr>
          </a:p>
          <a:p>
            <a:endParaRPr lang="es-MX" sz="3200" dirty="0" smtClean="0">
              <a:latin typeface="Arial" pitchFamily="34" charset="0"/>
              <a:cs typeface="Arial" pitchFamily="34" charset="0"/>
            </a:endParaRPr>
          </a:p>
          <a:p>
            <a:r>
              <a:rPr lang="es-MX" sz="3200" dirty="0" smtClean="0">
                <a:latin typeface="Arial" pitchFamily="34" charset="0"/>
                <a:cs typeface="Arial" pitchFamily="34" charset="0"/>
              </a:rPr>
              <a:t>You can teach grace only if you treat children as they need to be treated, not as the deserve to be treated. Children can understand grace only when they experience it.</a:t>
            </a:r>
            <a:endParaRPr lang="es-ES_tradnl" sz="3200" dirty="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339752" y="1466775"/>
            <a:ext cx="5544616" cy="4185762"/>
          </a:xfrm>
          <a:prstGeom prst="rect">
            <a:avLst/>
          </a:prstGeom>
          <a:noFill/>
        </p:spPr>
        <p:txBody>
          <a:bodyPr wrap="square" rtlCol="0">
            <a:spAutoFit/>
          </a:bodyPr>
          <a:lstStyle/>
          <a:p>
            <a:pPr algn="ctr"/>
            <a:r>
              <a:rPr lang="es-MX" sz="3800" dirty="0" smtClean="0">
                <a:latin typeface="Arial" pitchFamily="34" charset="0"/>
                <a:cs typeface="Arial" pitchFamily="34" charset="0"/>
              </a:rPr>
              <a:t>Here’s the number one reason children misbehave because they need</a:t>
            </a:r>
            <a:endParaRPr lang="es-MX" sz="3800" dirty="0" smtClean="0">
              <a:latin typeface="Arial" pitchFamily="34" charset="0"/>
              <a:cs typeface="Arial" pitchFamily="34" charset="0"/>
            </a:endParaRPr>
          </a:p>
          <a:p>
            <a:pPr algn="ctr"/>
            <a:r>
              <a:rPr lang="es-MX" sz="3800" b="1" dirty="0" smtClean="0">
                <a:solidFill>
                  <a:srgbClr val="002060"/>
                </a:solidFill>
                <a:latin typeface="Arial" pitchFamily="34" charset="0"/>
                <a:cs typeface="Arial" pitchFamily="34" charset="0"/>
              </a:rPr>
              <a:t>ATTENTION</a:t>
            </a:r>
            <a:r>
              <a:rPr lang="es-MX" sz="3800" dirty="0" smtClean="0">
                <a:latin typeface="Arial" pitchFamily="34" charset="0"/>
                <a:cs typeface="Arial" pitchFamily="34" charset="0"/>
              </a:rPr>
              <a:t>. </a:t>
            </a:r>
            <a:endParaRPr lang="es-MX" sz="3800" dirty="0" smtClean="0">
              <a:latin typeface="Arial" pitchFamily="34" charset="0"/>
              <a:cs typeface="Arial" pitchFamily="34" charset="0"/>
            </a:endParaRPr>
          </a:p>
          <a:p>
            <a:pPr algn="ctr"/>
            <a:r>
              <a:rPr lang="es-MX" sz="3800" dirty="0" smtClean="0">
                <a:latin typeface="Arial" pitchFamily="34" charset="0"/>
                <a:cs typeface="Arial" pitchFamily="34" charset="0"/>
              </a:rPr>
              <a:t>Fill your child’s love cup </a:t>
            </a:r>
            <a:r>
              <a:rPr lang="es-MX" sz="3800" b="1" dirty="0" smtClean="0">
                <a:solidFill>
                  <a:srgbClr val="002060"/>
                </a:solidFill>
                <a:latin typeface="Arial" pitchFamily="34" charset="0"/>
                <a:cs typeface="Arial" pitchFamily="34" charset="0"/>
              </a:rPr>
              <a:t>before</a:t>
            </a:r>
            <a:r>
              <a:rPr lang="es-MX" sz="3800" dirty="0" smtClean="0">
                <a:latin typeface="Arial" pitchFamily="34" charset="0"/>
                <a:cs typeface="Arial" pitchFamily="34" charset="0"/>
              </a:rPr>
              <a:t> you correct</a:t>
            </a:r>
            <a:endParaRPr lang="es-MX" sz="3800" dirty="0" smtClean="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1268760"/>
            <a:ext cx="6264696" cy="3585597"/>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20</a:t>
            </a:r>
          </a:p>
          <a:p>
            <a:pPr algn="ctr"/>
            <a:endParaRPr lang="es-ES" sz="1100" b="1" i="1" spc="300" dirty="0" smtClean="0">
              <a:latin typeface="+mj-lt"/>
              <a:cs typeface="Arial" pitchFamily="34" charset="0"/>
            </a:endParaRPr>
          </a:p>
          <a:p>
            <a:pPr algn="ctr"/>
            <a:r>
              <a:rPr lang="es-ES" sz="4200" i="1" spc="300" dirty="0" err="1" smtClean="0">
                <a:latin typeface="+mj-lt"/>
                <a:cs typeface="Arial" pitchFamily="34" charset="0"/>
              </a:rPr>
              <a:t>Treat</a:t>
            </a:r>
            <a:r>
              <a:rPr lang="es-ES" sz="4200" i="1" spc="300" dirty="0" smtClean="0">
                <a:latin typeface="+mj-lt"/>
                <a:cs typeface="Arial" pitchFamily="34" charset="0"/>
              </a:rPr>
              <a:t> </a:t>
            </a:r>
            <a:r>
              <a:rPr lang="es-ES" sz="4200" i="1" spc="300" dirty="0" err="1" smtClean="0">
                <a:latin typeface="+mj-lt"/>
                <a:cs typeface="Arial" pitchFamily="34" charset="0"/>
              </a:rPr>
              <a:t>children</a:t>
            </a:r>
            <a:r>
              <a:rPr lang="es-ES" sz="4200" i="1" spc="300" dirty="0" smtClean="0">
                <a:latin typeface="+mj-lt"/>
                <a:cs typeface="Arial" pitchFamily="34" charset="0"/>
              </a:rPr>
              <a:t> as </a:t>
            </a:r>
            <a:r>
              <a:rPr lang="es-ES" sz="4200" i="1" spc="300" dirty="0" err="1" smtClean="0">
                <a:latin typeface="+mj-lt"/>
                <a:cs typeface="Arial" pitchFamily="34" charset="0"/>
              </a:rPr>
              <a:t>they</a:t>
            </a:r>
            <a:r>
              <a:rPr lang="es-ES" sz="4200" i="1" spc="300" dirty="0" smtClean="0">
                <a:latin typeface="+mj-lt"/>
                <a:cs typeface="Arial" pitchFamily="34" charset="0"/>
              </a:rPr>
              <a:t> </a:t>
            </a:r>
            <a:r>
              <a:rPr lang="es-ES" sz="4200" i="1" spc="300" dirty="0" err="1" smtClean="0">
                <a:latin typeface="+mj-lt"/>
                <a:cs typeface="Arial" pitchFamily="34" charset="0"/>
              </a:rPr>
              <a:t>need</a:t>
            </a:r>
            <a:r>
              <a:rPr lang="es-ES" sz="4200" i="1" spc="300" dirty="0" smtClean="0">
                <a:latin typeface="+mj-lt"/>
                <a:cs typeface="Arial" pitchFamily="34" charset="0"/>
              </a:rPr>
              <a:t> </a:t>
            </a:r>
            <a:r>
              <a:rPr lang="es-ES" sz="4200" i="1" spc="300" dirty="0" err="1" smtClean="0">
                <a:latin typeface="+mj-lt"/>
                <a:cs typeface="Arial" pitchFamily="34" charset="0"/>
              </a:rPr>
              <a:t>to</a:t>
            </a:r>
            <a:r>
              <a:rPr lang="es-ES" sz="4200" i="1" spc="300" dirty="0" smtClean="0">
                <a:latin typeface="+mj-lt"/>
                <a:cs typeface="Arial" pitchFamily="34" charset="0"/>
              </a:rPr>
              <a:t> be </a:t>
            </a:r>
            <a:r>
              <a:rPr lang="es-ES" sz="4200" i="1" spc="300" dirty="0" err="1" smtClean="0">
                <a:latin typeface="+mj-lt"/>
                <a:cs typeface="Arial" pitchFamily="34" charset="0"/>
              </a:rPr>
              <a:t>treated</a:t>
            </a:r>
            <a:r>
              <a:rPr lang="es-ES" sz="4200" i="1" spc="300" dirty="0" smtClean="0">
                <a:latin typeface="+mj-lt"/>
                <a:cs typeface="Arial" pitchFamily="34" charset="0"/>
              </a:rPr>
              <a:t>, </a:t>
            </a:r>
            <a:r>
              <a:rPr lang="es-ES" sz="4200" i="1" spc="300" dirty="0" err="1" smtClean="0">
                <a:latin typeface="+mj-lt"/>
                <a:cs typeface="Arial" pitchFamily="34" charset="0"/>
              </a:rPr>
              <a:t>not</a:t>
            </a:r>
            <a:r>
              <a:rPr lang="es-ES" sz="4200" i="1" spc="300" dirty="0" smtClean="0">
                <a:latin typeface="+mj-lt"/>
                <a:cs typeface="Arial" pitchFamily="34" charset="0"/>
              </a:rPr>
              <a:t> as </a:t>
            </a:r>
            <a:r>
              <a:rPr lang="es-ES" sz="4200" i="1" spc="300" dirty="0" err="1" smtClean="0">
                <a:latin typeface="+mj-lt"/>
                <a:cs typeface="Arial" pitchFamily="34" charset="0"/>
              </a:rPr>
              <a:t>you</a:t>
            </a:r>
            <a:r>
              <a:rPr lang="es-ES" sz="4200" i="1" spc="300" dirty="0" smtClean="0">
                <a:latin typeface="+mj-lt"/>
                <a:cs typeface="Arial" pitchFamily="34" charset="0"/>
              </a:rPr>
              <a:t> </a:t>
            </a:r>
            <a:r>
              <a:rPr lang="es-ES" sz="4200" i="1" spc="300" dirty="0" err="1" smtClean="0">
                <a:latin typeface="+mj-lt"/>
                <a:cs typeface="Arial" pitchFamily="34" charset="0"/>
              </a:rPr>
              <a:t>may</a:t>
            </a:r>
            <a:r>
              <a:rPr lang="es-ES" sz="4200" i="1" spc="300" dirty="0" smtClean="0">
                <a:latin typeface="+mj-lt"/>
                <a:cs typeface="Arial" pitchFamily="34" charset="0"/>
              </a:rPr>
              <a:t> </a:t>
            </a:r>
            <a:r>
              <a:rPr lang="es-ES" sz="4200" i="1" spc="300" dirty="0" err="1" smtClean="0">
                <a:latin typeface="+mj-lt"/>
                <a:cs typeface="Arial" pitchFamily="34" charset="0"/>
              </a:rPr>
              <a:t>think</a:t>
            </a:r>
            <a:r>
              <a:rPr lang="es-ES" sz="4200" i="1" spc="300" dirty="0" smtClean="0">
                <a:latin typeface="+mj-lt"/>
                <a:cs typeface="Arial" pitchFamily="34" charset="0"/>
              </a:rPr>
              <a:t> </a:t>
            </a:r>
            <a:r>
              <a:rPr lang="es-ES" sz="4200" i="1" spc="300" dirty="0" err="1" smtClean="0">
                <a:latin typeface="+mj-lt"/>
                <a:cs typeface="Arial" pitchFamily="34" charset="0"/>
              </a:rPr>
              <a:t>they</a:t>
            </a:r>
            <a:r>
              <a:rPr lang="es-ES" sz="4200" i="1" spc="300" dirty="0" smtClean="0">
                <a:latin typeface="+mj-lt"/>
                <a:cs typeface="Arial" pitchFamily="34" charset="0"/>
              </a:rPr>
              <a:t> </a:t>
            </a:r>
            <a:r>
              <a:rPr lang="es-ES" sz="4200" i="1" spc="300" dirty="0" err="1" smtClean="0">
                <a:latin typeface="+mj-lt"/>
                <a:cs typeface="Arial" pitchFamily="34" charset="0"/>
              </a:rPr>
              <a:t>deserve</a:t>
            </a:r>
            <a:r>
              <a:rPr lang="es-ES" sz="4200" i="1" spc="300" dirty="0" smtClean="0">
                <a:latin typeface="+mj-lt"/>
                <a:cs typeface="Arial" pitchFamily="34" charset="0"/>
              </a:rPr>
              <a:t>.</a:t>
            </a:r>
            <a:endParaRPr lang="es-ES" sz="4200" i="1" spc="300" dirty="0">
              <a:latin typeface="+mj-lt"/>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23728" y="1124744"/>
            <a:ext cx="5361631" cy="4998169"/>
            <a:chOff x="1613949" y="828959"/>
            <a:chExt cx="6595505" cy="5517459"/>
          </a:xfrm>
        </p:grpSpPr>
        <p:sp>
          <p:nvSpPr>
            <p:cNvPr id="3" name="2 Rectángulo"/>
            <p:cNvSpPr/>
            <p:nvPr/>
          </p:nvSpPr>
          <p:spPr>
            <a:xfrm>
              <a:off x="5865752" y="5836788"/>
              <a:ext cx="2343702" cy="50963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116</a:t>
              </a:r>
              <a:endParaRPr lang="es-ES" sz="2400" dirty="0">
                <a:solidFill>
                  <a:prstClr val="black"/>
                </a:solidFill>
                <a:latin typeface="Arial" pitchFamily="34" charset="0"/>
                <a:cs typeface="Arial" pitchFamily="34" charset="0"/>
              </a:endParaRPr>
            </a:p>
          </p:txBody>
        </p:sp>
        <p:sp>
          <p:nvSpPr>
            <p:cNvPr id="4" name="3 Rectángulo"/>
            <p:cNvSpPr/>
            <p:nvPr/>
          </p:nvSpPr>
          <p:spPr>
            <a:xfrm>
              <a:off x="1968266" y="2252713"/>
              <a:ext cx="6111967" cy="1596841"/>
            </a:xfrm>
            <a:prstGeom prst="rect">
              <a:avLst/>
            </a:prstGeom>
          </p:spPr>
          <p:txBody>
            <a:bodyPr wrap="square">
              <a:spAutoFit/>
            </a:bodyPr>
            <a:lstStyle/>
            <a:p>
              <a:pPr algn="ctr"/>
              <a:r>
                <a:rPr lang="es-ES" sz="4400" dirty="0" err="1" smtClean="0">
                  <a:latin typeface="Arial" pitchFamily="34" charset="0"/>
                  <a:cs typeface="Arial" pitchFamily="34" charset="0"/>
                </a:rPr>
                <a:t>Principles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apply</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family</a:t>
              </a:r>
              <a:endParaRPr lang="es-ES" sz="4400" dirty="0" smtClean="0">
                <a:latin typeface="Arial" pitchFamily="34" charset="0"/>
                <a:cs typeface="Arial" pitchFamily="34" charset="0"/>
              </a:endParaRPr>
            </a:p>
          </p:txBody>
        </p:sp>
        <p:sp>
          <p:nvSpPr>
            <p:cNvPr id="5" name="4 CuadroTexto"/>
            <p:cNvSpPr txBox="1"/>
            <p:nvPr/>
          </p:nvSpPr>
          <p:spPr>
            <a:xfrm>
              <a:off x="1613949" y="828959"/>
              <a:ext cx="1860164" cy="509630"/>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771800" y="1267013"/>
            <a:ext cx="4824536" cy="4555093"/>
          </a:xfrm>
          <a:prstGeom prst="rect">
            <a:avLst/>
          </a:prstGeom>
          <a:noFill/>
        </p:spPr>
        <p:txBody>
          <a:bodyPr wrap="square" rtlCol="0">
            <a:spAutoFit/>
          </a:bodyPr>
          <a:lstStyle/>
          <a:p>
            <a:pPr algn="ctr"/>
            <a:r>
              <a:rPr lang="es-ES" sz="3000" b="1" i="1" dirty="0" err="1" smtClean="0">
                <a:effectLst>
                  <a:outerShdw blurRad="38100" dist="38100" dir="2700000" algn="tl">
                    <a:srgbClr val="000000">
                      <a:alpha val="43137"/>
                    </a:srgbClr>
                  </a:outerShdw>
                </a:effectLst>
              </a:rPr>
              <a:t>The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exercise</a:t>
            </a:r>
            <a:r>
              <a:rPr lang="es-ES" sz="3000" b="1" i="1" dirty="0" smtClean="0">
                <a:effectLst>
                  <a:outerShdw blurRad="38100" dist="38100" dir="2700000" algn="tl">
                    <a:srgbClr val="000000">
                      <a:alpha val="43137"/>
                    </a:srgbClr>
                  </a:outerShdw>
                </a:effectLst>
              </a:rPr>
              <a:t> of </a:t>
            </a:r>
            <a:r>
              <a:rPr lang="es-ES" sz="3000" b="1" i="1" dirty="0" err="1" smtClean="0">
                <a:effectLst>
                  <a:outerShdw blurRad="38100" dist="38100" dir="2700000" algn="tl">
                    <a:srgbClr val="000000">
                      <a:alpha val="43137"/>
                    </a:srgbClr>
                  </a:outerShdw>
                </a:effectLst>
              </a:rPr>
              <a:t>force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is</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contrary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to</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the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principles</a:t>
            </a:r>
            <a:r>
              <a:rPr lang="es-ES" sz="3000" b="1" i="1" dirty="0" smtClean="0">
                <a:effectLst>
                  <a:outerShdw blurRad="38100" dist="38100" dir="2700000" algn="tl">
                    <a:srgbClr val="000000">
                      <a:alpha val="43137"/>
                    </a:srgbClr>
                  </a:outerShdw>
                </a:effectLst>
              </a:rPr>
              <a:t> of </a:t>
            </a:r>
            <a:r>
              <a:rPr lang="es-ES" sz="3000" b="1" i="1" dirty="0" err="1" smtClean="0">
                <a:effectLst>
                  <a:outerShdw blurRad="38100" dist="38100" dir="2700000" algn="tl">
                    <a:srgbClr val="000000">
                      <a:alpha val="43137"/>
                    </a:srgbClr>
                  </a:outerShdw>
                </a:effectLst>
              </a:rPr>
              <a:t>God’s</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government</a:t>
            </a:r>
            <a:r>
              <a:rPr lang="es-ES" sz="3000" b="1" i="1" dirty="0" smtClean="0">
                <a:effectLst>
                  <a:outerShdw blurRad="38100" dist="38100" dir="2700000" algn="tl">
                    <a:srgbClr val="000000">
                      <a:alpha val="43137"/>
                    </a:srgbClr>
                  </a:outerShdw>
                </a:effectLst>
              </a:rPr>
              <a:t>. He </a:t>
            </a:r>
            <a:r>
              <a:rPr lang="es-ES" sz="3000" b="1" i="1" dirty="0" err="1" smtClean="0">
                <a:effectLst>
                  <a:outerShdw blurRad="38100" dist="38100" dir="2700000" algn="tl">
                    <a:srgbClr val="000000">
                      <a:alpha val="43137"/>
                    </a:srgbClr>
                  </a:outerShdw>
                </a:effectLst>
              </a:rPr>
              <a:t>desires</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only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the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service</a:t>
            </a:r>
            <a:r>
              <a:rPr lang="es-ES" sz="3000" b="1" i="1" dirty="0" smtClean="0">
                <a:effectLst>
                  <a:outerShdw blurRad="38100" dist="38100" dir="2700000" algn="tl">
                    <a:srgbClr val="000000">
                      <a:alpha val="43137"/>
                    </a:srgbClr>
                  </a:outerShdw>
                </a:effectLst>
              </a:rPr>
              <a:t> of </a:t>
            </a:r>
            <a:r>
              <a:rPr lang="es-ES" sz="3000" b="1" i="1" dirty="0" err="1" smtClean="0">
                <a:effectLst>
                  <a:outerShdw blurRad="38100" dist="38100" dir="2700000" algn="tl">
                    <a:srgbClr val="000000">
                      <a:alpha val="43137"/>
                    </a:srgbClr>
                  </a:outerShdw>
                </a:effectLst>
              </a:rPr>
              <a:t>love</a:t>
            </a:r>
            <a:r>
              <a:rPr lang="es-ES" sz="3000" b="1" i="1" dirty="0" smtClean="0">
                <a:effectLst>
                  <a:outerShdw blurRad="38100" dist="38100" dir="2700000" algn="tl">
                    <a:srgbClr val="000000">
                      <a:alpha val="43137"/>
                    </a:srgbClr>
                  </a:outerShdw>
                </a:effectLst>
              </a:rPr>
              <a:t>; and </a:t>
            </a:r>
            <a:r>
              <a:rPr lang="es-ES" sz="3000" b="1" i="1" dirty="0" err="1" smtClean="0">
                <a:effectLst>
                  <a:outerShdw blurRad="38100" dist="38100" dir="2700000" algn="tl">
                    <a:srgbClr val="000000">
                      <a:alpha val="43137"/>
                    </a:srgbClr>
                  </a:outerShdw>
                </a:effectLst>
              </a:rPr>
              <a:t>love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cannot</a:t>
            </a:r>
            <a:r>
              <a:rPr lang="es-ES" sz="3000" b="1" i="1" dirty="0" smtClean="0">
                <a:effectLst>
                  <a:outerShdw blurRad="38100" dist="38100" dir="2700000" algn="tl">
                    <a:srgbClr val="000000">
                      <a:alpha val="43137"/>
                    </a:srgbClr>
                  </a:outerShdw>
                </a:effectLst>
              </a:rPr>
              <a:t> be </a:t>
            </a:r>
            <a:r>
              <a:rPr lang="es-ES" sz="3000" b="1" i="1" dirty="0" err="1" smtClean="0">
                <a:effectLst>
                  <a:outerShdw blurRad="38100" dist="38100" dir="2700000" algn="tl">
                    <a:srgbClr val="000000">
                      <a:alpha val="43137"/>
                    </a:srgbClr>
                  </a:outerShdw>
                </a:effectLst>
              </a:rPr>
              <a:t>commanded</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it</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cannot</a:t>
            </a:r>
            <a:r>
              <a:rPr lang="es-ES" sz="3000" b="1" i="1" dirty="0" smtClean="0">
                <a:effectLst>
                  <a:outerShdw blurRad="38100" dist="38100" dir="2700000" algn="tl">
                    <a:srgbClr val="000000">
                      <a:alpha val="43137"/>
                    </a:srgbClr>
                  </a:outerShdw>
                </a:effectLst>
              </a:rPr>
              <a:t> be won </a:t>
            </a:r>
            <a:r>
              <a:rPr lang="es-ES" sz="3000" b="1" i="1" dirty="0" err="1" smtClean="0">
                <a:effectLst>
                  <a:outerShdw blurRad="38100" dist="38100" dir="2700000" algn="tl">
                    <a:srgbClr val="000000">
                      <a:alpha val="43137"/>
                    </a:srgbClr>
                  </a:outerShdw>
                </a:effectLst>
              </a:rPr>
              <a:t>by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force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or</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authority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Only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by</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love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is</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love</a:t>
            </a:r>
            <a:r>
              <a:rPr lang="es-ES" sz="3000" b="1" i="1" dirty="0" smtClean="0">
                <a:effectLst>
                  <a:outerShdw blurRad="38100" dist="38100" dir="2700000" algn="tl">
                    <a:srgbClr val="000000">
                      <a:alpha val="43137"/>
                    </a:srgbClr>
                  </a:outerShdw>
                </a:effectLst>
              </a:rPr>
              <a:t> </a:t>
            </a:r>
            <a:r>
              <a:rPr lang="es-ES" sz="3000" b="1" i="1" dirty="0" err="1" smtClean="0">
                <a:effectLst>
                  <a:outerShdw blurRad="38100" dist="38100" dir="2700000" algn="tl">
                    <a:srgbClr val="000000">
                      <a:alpha val="43137"/>
                    </a:srgbClr>
                  </a:outerShdw>
                </a:effectLst>
              </a:rPr>
              <a:t>awakened</a:t>
            </a:r>
            <a:r>
              <a:rPr lang="es-ES" sz="3000" b="1" i="1" dirty="0" smtClean="0">
                <a:effectLst>
                  <a:outerShdw blurRad="38100" dist="38100" dir="2700000" algn="tl">
                    <a:srgbClr val="000000">
                      <a:alpha val="43137"/>
                    </a:srgbClr>
                  </a:outerShdw>
                </a:effectLst>
              </a:rPr>
              <a:t>.</a:t>
            </a:r>
            <a:endParaRPr lang="es-ES" sz="3000" b="1" i="1" dirty="0" smtClean="0">
              <a:effectLst>
                <a:outerShdw blurRad="38100" dist="38100" dir="2700000" algn="tl">
                  <a:srgbClr val="000000">
                    <a:alpha val="43137"/>
                  </a:srgbClr>
                </a:outerShdw>
              </a:effectLst>
            </a:endParaRPr>
          </a:p>
          <a:p>
            <a:r>
              <a:rPr lang="es-ES" sz="2000" b="1" i="1" dirty="0" smtClean="0">
                <a:effectLst>
                  <a:outerShdw blurRad="38100" dist="38100" dir="2700000" algn="tl">
                    <a:srgbClr val="000000">
                      <a:alpha val="43137"/>
                    </a:srgbClr>
                  </a:outerShdw>
                </a:effectLst>
              </a:rPr>
              <a:t>Ellen G. White</a:t>
            </a:r>
            <a:endParaRPr lang="es-ES" sz="2000" b="1" i="1" dirty="0">
              <a:effectLst>
                <a:outerShdw blurRad="38100" dist="38100" dir="2700000" algn="tl">
                  <a:srgbClr val="000000">
                    <a:alpha val="43137"/>
                  </a:srgbClr>
                </a:outerShdw>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11760" y="2250738"/>
            <a:ext cx="5328592" cy="1754327"/>
          </a:xfrm>
          <a:prstGeom prst="rect">
            <a:avLst/>
          </a:prstGeom>
          <a:noFill/>
        </p:spPr>
        <p:txBody>
          <a:bodyPr wrap="square" rtlCol="0">
            <a:spAutoFit/>
          </a:bodyPr>
          <a:lstStyle/>
          <a:p>
            <a:pPr algn="ctr"/>
            <a:r>
              <a:rPr lang="es-MX" sz="5400" b="1" dirty="0" smtClean="0">
                <a:effectLst>
                  <a:outerShdw blurRad="38100" dist="38100" dir="2700000" algn="tl">
                    <a:srgbClr val="000000">
                      <a:alpha val="43137"/>
                    </a:srgbClr>
                  </a:outerShdw>
                </a:effectLst>
                <a:latin typeface="Arial" pitchFamily="34" charset="0"/>
                <a:cs typeface="Arial" pitchFamily="34" charset="0"/>
              </a:rPr>
              <a:t>How the Love Cup Works</a:t>
            </a:r>
            <a:endParaRPr lang="es-ES_tradnl" sz="5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627784" y="1402898"/>
            <a:ext cx="5040560" cy="3970318"/>
          </a:xfrm>
          <a:prstGeom prst="rect">
            <a:avLst/>
          </a:prstGeom>
          <a:noFill/>
        </p:spPr>
        <p:txBody>
          <a:bodyPr wrap="square" rtlCol="0">
            <a:spAutoFit/>
          </a:bodyPr>
          <a:lstStyle/>
          <a:p>
            <a:pPr algn="ctr"/>
            <a:r>
              <a:rPr lang="es-MX" sz="2800" dirty="0" smtClean="0">
                <a:latin typeface="Arial" pitchFamily="34" charset="0"/>
                <a:cs typeface="Arial" pitchFamily="34" charset="0"/>
              </a:rPr>
              <a:t>God creates each child with a love-need that other people must fill. I call that need “</a:t>
            </a:r>
            <a:r>
              <a:rPr lang="es-MX" sz="2800" i="1" dirty="0" smtClean="0">
                <a:latin typeface="Arial" pitchFamily="34" charset="0"/>
                <a:cs typeface="Arial" pitchFamily="34" charset="0"/>
              </a:rPr>
              <a:t>A love cup”.</a:t>
            </a:r>
            <a:r>
              <a:rPr lang="es-MX" sz="2800" dirty="0" smtClean="0">
                <a:latin typeface="Arial" pitchFamily="34" charset="0"/>
                <a:cs typeface="Arial" pitchFamily="34" charset="0"/>
              </a:rPr>
              <a:t>  Here’s how it works: When children’s love cups are full and overflowing, they have enough love to give away and they’re pleasant to have around.</a:t>
            </a:r>
            <a:endParaRPr lang="es-MX" sz="2800" dirty="0" smtClean="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11760" y="620688"/>
            <a:ext cx="5400600" cy="5678478"/>
          </a:xfrm>
          <a:prstGeom prst="rect">
            <a:avLst/>
          </a:prstGeom>
          <a:noFill/>
        </p:spPr>
        <p:txBody>
          <a:bodyPr wrap="square" rtlCol="0">
            <a:spAutoFit/>
          </a:bodyPr>
          <a:lstStyle/>
          <a:p>
            <a:pPr algn="ctr"/>
            <a:r>
              <a:rPr lang="es-MX" sz="3300" dirty="0" smtClean="0">
                <a:latin typeface="Arial" pitchFamily="34" charset="0"/>
                <a:cs typeface="Arial" pitchFamily="34" charset="0"/>
              </a:rPr>
              <a:t>But when their cups are empty, they have little to give. Instead, they feel miserable and act miserably. They seek attention desperately. Since children equate love and attention, their love hunger for attention can become so great that they will accept even negative attention.</a:t>
            </a:r>
            <a:endParaRPr lang="es-ES_tradnl" sz="33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11760" y="1196752"/>
            <a:ext cx="5400600" cy="3416320"/>
          </a:xfrm>
          <a:prstGeom prst="rect">
            <a:avLst/>
          </a:prstGeom>
          <a:noFill/>
        </p:spPr>
        <p:txBody>
          <a:bodyPr wrap="square" rtlCol="0">
            <a:spAutoFit/>
          </a:bodyPr>
          <a:lstStyle/>
          <a:p>
            <a:pPr algn="ctr"/>
            <a:r>
              <a:rPr lang="es-MX" sz="3600" dirty="0" smtClean="0">
                <a:latin typeface="Arial" pitchFamily="34" charset="0"/>
                <a:cs typeface="Arial" pitchFamily="34" charset="0"/>
              </a:rPr>
              <a:t>If throughout the day children to not receive enough love to keep their love cups full, they will end demanding any kind of attention.</a:t>
            </a:r>
            <a:endParaRPr lang="es-MX" sz="3600" dirty="0" smtClean="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80320" y="1268760"/>
            <a:ext cx="4572000" cy="4401205"/>
          </a:xfrm>
          <a:prstGeom prst="rect">
            <a:avLst/>
          </a:prstGeom>
        </p:spPr>
        <p:txBody>
          <a:bodyPr>
            <a:spAutoFit/>
          </a:bodyPr>
          <a:lstStyle/>
          <a:p>
            <a:pPr algn="ctr"/>
            <a:r>
              <a:rPr lang="es-MX" sz="4000" dirty="0" smtClean="0"/>
              <a:t>The key is to keep your children’s love cup full by being aware of the many positive ways they ask for your attention.</a:t>
            </a:r>
            <a:endParaRPr lang="es-ES_tradnl"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1268760"/>
            <a:ext cx="6264696" cy="2677656"/>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18</a:t>
            </a:r>
          </a:p>
          <a:p>
            <a:pPr algn="ctr"/>
            <a:endParaRPr lang="es-ES" sz="3600" b="1" i="1" spc="300" dirty="0" smtClean="0">
              <a:latin typeface="+mj-lt"/>
              <a:cs typeface="Arial" pitchFamily="34" charset="0"/>
            </a:endParaRPr>
          </a:p>
          <a:p>
            <a:pPr algn="ctr"/>
            <a:r>
              <a:rPr lang="es-ES" sz="4200" i="1" spc="300" dirty="0" smtClean="0">
                <a:latin typeface="+mj-lt"/>
                <a:cs typeface="Arial" pitchFamily="34" charset="0"/>
              </a:rPr>
              <a:t>A </a:t>
            </a:r>
            <a:r>
              <a:rPr lang="es-ES" sz="4200" i="1" spc="300" dirty="0" err="1" smtClean="0">
                <a:latin typeface="+mj-lt"/>
                <a:cs typeface="Arial" pitchFamily="34" charset="0"/>
              </a:rPr>
              <a:t>child’s</a:t>
            </a:r>
            <a:r>
              <a:rPr lang="es-ES" sz="4200" i="1" spc="300" dirty="0" smtClean="0">
                <a:latin typeface="+mj-lt"/>
                <a:cs typeface="Arial" pitchFamily="34" charset="0"/>
              </a:rPr>
              <a:t> </a:t>
            </a:r>
            <a:r>
              <a:rPr lang="es-ES" sz="4200" i="1" spc="300" dirty="0" err="1" smtClean="0">
                <a:latin typeface="+mj-lt"/>
                <a:cs typeface="Arial" pitchFamily="34" charset="0"/>
              </a:rPr>
              <a:t>greatest</a:t>
            </a:r>
            <a:r>
              <a:rPr lang="es-ES" sz="4200" i="1" spc="300" dirty="0" smtClean="0">
                <a:latin typeface="+mj-lt"/>
                <a:cs typeface="Arial" pitchFamily="34" charset="0"/>
              </a:rPr>
              <a:t> </a:t>
            </a:r>
            <a:r>
              <a:rPr lang="es-ES" sz="4200" i="1" spc="300" dirty="0" err="1" smtClean="0">
                <a:latin typeface="+mj-lt"/>
                <a:cs typeface="Arial" pitchFamily="34" charset="0"/>
              </a:rPr>
              <a:t>need</a:t>
            </a:r>
            <a:r>
              <a:rPr lang="es-ES" sz="4200" i="1" spc="300" dirty="0" smtClean="0">
                <a:latin typeface="+mj-lt"/>
                <a:cs typeface="Arial" pitchFamily="34" charset="0"/>
              </a:rPr>
              <a:t> </a:t>
            </a:r>
            <a:r>
              <a:rPr lang="es-ES" sz="4200" i="1" spc="300" dirty="0" err="1" smtClean="0">
                <a:latin typeface="+mj-lt"/>
                <a:cs typeface="Arial" pitchFamily="34" charset="0"/>
              </a:rPr>
              <a:t>is</a:t>
            </a:r>
            <a:r>
              <a:rPr lang="es-ES" sz="4200" i="1" spc="300" dirty="0" smtClean="0">
                <a:latin typeface="+mj-lt"/>
                <a:cs typeface="Arial" pitchFamily="34" charset="0"/>
              </a:rPr>
              <a:t> </a:t>
            </a:r>
            <a:r>
              <a:rPr lang="es-ES" sz="4200" i="1" spc="300" dirty="0" err="1" smtClean="0">
                <a:latin typeface="+mj-lt"/>
                <a:cs typeface="Arial" pitchFamily="34" charset="0"/>
              </a:rPr>
              <a:t>to</a:t>
            </a:r>
            <a:r>
              <a:rPr lang="es-ES" sz="4200" i="1" spc="300" dirty="0" smtClean="0">
                <a:latin typeface="+mj-lt"/>
                <a:cs typeface="Arial" pitchFamily="34" charset="0"/>
              </a:rPr>
              <a:t> be </a:t>
            </a:r>
            <a:r>
              <a:rPr lang="es-ES" sz="4200" i="1" spc="300" dirty="0" err="1" smtClean="0">
                <a:latin typeface="+mj-lt"/>
                <a:cs typeface="Arial" pitchFamily="34" charset="0"/>
              </a:rPr>
              <a:t>loved</a:t>
            </a:r>
            <a:r>
              <a:rPr lang="es-ES" sz="4200" i="1" spc="300" dirty="0" smtClean="0">
                <a:latin typeface="+mj-lt"/>
                <a:cs typeface="Arial" pitchFamily="34" charset="0"/>
              </a:rPr>
              <a:t>.</a:t>
            </a:r>
            <a:endParaRPr lang="es-ES" sz="4200" i="1" spc="300" dirty="0">
              <a:latin typeface="+mj-lt"/>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1196752"/>
            <a:ext cx="5472608" cy="4031873"/>
          </a:xfrm>
          <a:prstGeom prst="rect">
            <a:avLst/>
          </a:prstGeom>
          <a:noFill/>
        </p:spPr>
        <p:txBody>
          <a:bodyPr wrap="square" rtlCol="0">
            <a:spAutoFit/>
          </a:bodyPr>
          <a:lstStyle/>
          <a:p>
            <a:r>
              <a:rPr lang="es-MX" sz="3200" dirty="0" smtClean="0"/>
              <a:t>Strong, gentle parents make sure children’s love-needs are filled before they deal with misbehavior.</a:t>
            </a:r>
            <a:endParaRPr lang="es-MX" sz="3200" dirty="0" smtClean="0"/>
          </a:p>
          <a:p>
            <a:endParaRPr lang="es-MX" sz="3200" dirty="0"/>
          </a:p>
          <a:p>
            <a:pPr marL="981075"/>
            <a:r>
              <a:rPr lang="es-MX" sz="3200" dirty="0" smtClean="0"/>
              <a:t>Fill your children up, and they’ll have sufficient love to accept your correction.</a:t>
            </a:r>
            <a:endParaRPr lang="es-MX" sz="3200" dirty="0" smtClean="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TotalTime>
  <Words>771</Words>
  <Application>Microsoft Macintosh PowerPoint</Application>
  <PresentationFormat>On-screen Show (4:3)</PresentationFormat>
  <Paragraphs>72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Jainie Baltodano</cp:lastModifiedBy>
  <cp:revision>52</cp:revision>
  <dcterms:created xsi:type="dcterms:W3CDTF">2013-11-07T00:57:17Z</dcterms:created>
  <dcterms:modified xsi:type="dcterms:W3CDTF">2014-06-29T21:44:33Z</dcterms:modified>
</cp:coreProperties>
</file>