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9" r:id="rId2"/>
    <p:sldId id="256" r:id="rId3"/>
    <p:sldId id="261" r:id="rId4"/>
    <p:sldId id="262" r:id="rId5"/>
    <p:sldId id="260" r:id="rId6"/>
    <p:sldId id="271" r:id="rId7"/>
    <p:sldId id="257" r:id="rId8"/>
    <p:sldId id="258" r:id="rId9"/>
    <p:sldId id="263" r:id="rId10"/>
    <p:sldId id="264" r:id="rId11"/>
    <p:sldId id="265" r:id="rId12"/>
    <p:sldId id="266" r:id="rId13"/>
    <p:sldId id="267" r:id="rId14"/>
    <p:sldId id="268" r:id="rId15"/>
    <p:sldId id="269" r:id="rId16"/>
    <p:sldId id="270"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2064" y="-3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notesMaster" Target="notesMasters/notesMaster1.xml"/><Relationship Id="rId32" Type="http://schemas.openxmlformats.org/officeDocument/2006/relationships/printerSettings" Target="printerSettings/printerSettings1.bin"/><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_tradnl"/>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0CF7BA9-A367-409D-8C77-ABD38C126FD8}" type="datetimeFigureOut">
              <a:rPr lang="es-ES_tradnl" smtClean="0"/>
              <a:pPr/>
              <a:t>6/28/14</a:t>
            </a:fld>
            <a:endParaRPr lang="es-ES_tradnl"/>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_tradnl"/>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_tradnl"/>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D3FB9E3-D008-4C8D-8592-EF8C61225A63}" type="slidenum">
              <a:rPr lang="es-ES_tradnl" smtClean="0"/>
              <a:pPr/>
              <a:t>‹#›</a:t>
            </a:fld>
            <a:endParaRPr lang="es-ES_tradnl"/>
          </a:p>
        </p:txBody>
      </p:sp>
    </p:spTree>
    <p:extLst>
      <p:ext uri="{BB962C8B-B14F-4D97-AF65-F5344CB8AC3E}">
        <p14:creationId xmlns:p14="http://schemas.microsoft.com/office/powerpoint/2010/main" val="23807613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_tradnl" dirty="0"/>
          </a:p>
        </p:txBody>
      </p:sp>
      <p:sp>
        <p:nvSpPr>
          <p:cNvPr id="4" name="3 Marcador de número de diapositiva"/>
          <p:cNvSpPr>
            <a:spLocks noGrp="1"/>
          </p:cNvSpPr>
          <p:nvPr>
            <p:ph type="sldNum" sz="quarter" idx="10"/>
          </p:nvPr>
        </p:nvSpPr>
        <p:spPr/>
        <p:txBody>
          <a:bodyPr/>
          <a:lstStyle/>
          <a:p>
            <a:fld id="{4D3FB9E3-D008-4C8D-8592-EF8C61225A63}" type="slidenum">
              <a:rPr lang="es-ES_tradnl" smtClean="0"/>
              <a:pPr/>
              <a:t>9</a:t>
            </a:fld>
            <a:endParaRPr lang="es-ES_trad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smtClean="0"/>
              <a:t>.</a:t>
            </a:r>
            <a:endParaRPr lang="es-ES_tradnl" dirty="0"/>
          </a:p>
        </p:txBody>
      </p:sp>
      <p:sp>
        <p:nvSpPr>
          <p:cNvPr id="4" name="3 Marcador de número de diapositiva"/>
          <p:cNvSpPr>
            <a:spLocks noGrp="1"/>
          </p:cNvSpPr>
          <p:nvPr>
            <p:ph type="sldNum" sz="quarter" idx="10"/>
          </p:nvPr>
        </p:nvSpPr>
        <p:spPr/>
        <p:txBody>
          <a:bodyPr/>
          <a:lstStyle/>
          <a:p>
            <a:fld id="{4D3FB9E3-D008-4C8D-8592-EF8C61225A63}" type="slidenum">
              <a:rPr lang="es-ES_tradnl" smtClean="0"/>
              <a:pPr/>
              <a:t>17</a:t>
            </a:fld>
            <a:endParaRPr lang="es-ES_trad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CD85E652-98F1-4C73-9CD5-A869BB907210}" type="datetimeFigureOut">
              <a:rPr lang="es-ES" smtClean="0"/>
              <a:pPr/>
              <a:t>6/28/14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1D51BB0-9FF1-4060-91C6-D7271D86066B}" type="slidenum">
              <a:rPr lang="es-ES" smtClean="0"/>
              <a:pPr/>
              <a:t>‹#›</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CD85E652-98F1-4C73-9CD5-A869BB907210}" type="datetimeFigureOut">
              <a:rPr lang="es-ES" smtClean="0"/>
              <a:pPr/>
              <a:t>6/28/14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1D51BB0-9FF1-4060-91C6-D7271D86066B}" type="slidenum">
              <a:rPr lang="es-ES" smtClean="0"/>
              <a:pPr/>
              <a:t>‹#›</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CD85E652-98F1-4C73-9CD5-A869BB907210}" type="datetimeFigureOut">
              <a:rPr lang="es-ES" smtClean="0"/>
              <a:pPr/>
              <a:t>6/28/14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1D51BB0-9FF1-4060-91C6-D7271D86066B}" type="slidenum">
              <a:rPr lang="es-ES" smtClean="0"/>
              <a:pPr/>
              <a:t>‹#›</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CD85E652-98F1-4C73-9CD5-A869BB907210}" type="datetimeFigureOut">
              <a:rPr lang="es-ES" smtClean="0"/>
              <a:pPr/>
              <a:t>6/28/14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1D51BB0-9FF1-4060-91C6-D7271D86066B}" type="slidenum">
              <a:rPr lang="es-ES" smtClean="0"/>
              <a:pPr/>
              <a:t>‹#›</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CD85E652-98F1-4C73-9CD5-A869BB907210}" type="datetimeFigureOut">
              <a:rPr lang="es-ES" smtClean="0"/>
              <a:pPr/>
              <a:t>6/28/14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1D51BB0-9FF1-4060-91C6-D7271D86066B}" type="slidenum">
              <a:rPr lang="es-ES" smtClean="0"/>
              <a:pPr/>
              <a:t>‹#›</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CD85E652-98F1-4C73-9CD5-A869BB907210}" type="datetimeFigureOut">
              <a:rPr lang="es-ES" smtClean="0"/>
              <a:pPr/>
              <a:t>6/28/14</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21D51BB0-9FF1-4060-91C6-D7271D86066B}" type="slidenum">
              <a:rPr lang="es-ES" smtClean="0"/>
              <a:pPr/>
              <a:t>‹#›</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CD85E652-98F1-4C73-9CD5-A869BB907210}" type="datetimeFigureOut">
              <a:rPr lang="es-ES" smtClean="0"/>
              <a:pPr/>
              <a:t>6/28/14</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21D51BB0-9FF1-4060-91C6-D7271D86066B}" type="slidenum">
              <a:rPr lang="es-ES" smtClean="0"/>
              <a:pPr/>
              <a:t>‹#›</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CD85E652-98F1-4C73-9CD5-A869BB907210}" type="datetimeFigureOut">
              <a:rPr lang="es-ES" smtClean="0"/>
              <a:pPr/>
              <a:t>6/28/14</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21D51BB0-9FF1-4060-91C6-D7271D86066B}" type="slidenum">
              <a:rPr lang="es-ES" smtClean="0"/>
              <a:pPr/>
              <a:t>‹#›</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D85E652-98F1-4C73-9CD5-A869BB907210}" type="datetimeFigureOut">
              <a:rPr lang="es-ES" smtClean="0"/>
              <a:pPr/>
              <a:t>6/28/14</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21D51BB0-9FF1-4060-91C6-D7271D86066B}" type="slidenum">
              <a:rPr lang="es-ES" smtClean="0"/>
              <a:pPr/>
              <a:t>‹#›</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D85E652-98F1-4C73-9CD5-A869BB907210}" type="datetimeFigureOut">
              <a:rPr lang="es-ES" smtClean="0"/>
              <a:pPr/>
              <a:t>6/28/14</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21D51BB0-9FF1-4060-91C6-D7271D86066B}" type="slidenum">
              <a:rPr lang="es-ES" smtClean="0"/>
              <a:pPr/>
              <a:t>‹#›</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D85E652-98F1-4C73-9CD5-A869BB907210}" type="datetimeFigureOut">
              <a:rPr lang="es-ES" smtClean="0"/>
              <a:pPr/>
              <a:t>6/28/14</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21D51BB0-9FF1-4060-91C6-D7271D86066B}" type="slidenum">
              <a:rPr lang="es-ES" smtClean="0"/>
              <a:pPr/>
              <a:t>‹#›</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3000" b="-3000"/>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85E652-98F1-4C73-9CD5-A869BB907210}" type="datetimeFigureOut">
              <a:rPr lang="es-ES" smtClean="0"/>
              <a:pPr/>
              <a:t>6/28/14</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D51BB0-9FF1-4060-91C6-D7271D86066B}" type="slidenum">
              <a:rPr lang="es-ES" smtClean="0"/>
              <a:pPr/>
              <a:t>‹#›</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907704" y="1362243"/>
            <a:ext cx="6120680" cy="2554545"/>
          </a:xfrm>
          <a:prstGeom prst="rect">
            <a:avLst/>
          </a:prstGeom>
          <a:noFill/>
        </p:spPr>
        <p:txBody>
          <a:bodyPr wrap="square" rtlCol="0">
            <a:spAutoFit/>
          </a:bodyPr>
          <a:lstStyle/>
          <a:p>
            <a:r>
              <a:rPr lang="es-MX" sz="3200" dirty="0" smtClean="0">
                <a:latin typeface="Arial" pitchFamily="34" charset="0"/>
                <a:cs typeface="Arial" pitchFamily="34" charset="0"/>
              </a:rPr>
              <a:t>There are two ways to balance: Both move toward the ends – or move toward the center. The best way is for both to move as close to the fulcrum as possible.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691680" y="980728"/>
            <a:ext cx="6120680" cy="3647153"/>
          </a:xfrm>
          <a:prstGeom prst="rect">
            <a:avLst/>
          </a:prstGeom>
        </p:spPr>
        <p:txBody>
          <a:bodyPr wrap="square">
            <a:spAutoFit/>
          </a:bodyPr>
          <a:lstStyle/>
          <a:p>
            <a:pPr algn="just"/>
            <a:r>
              <a:rPr lang="es-MX" sz="3300" dirty="0" smtClean="0">
                <a:latin typeface="Arial" pitchFamily="34" charset="0"/>
                <a:cs typeface="Arial" pitchFamily="34" charset="0"/>
              </a:rPr>
              <a:t>When parents </a:t>
            </a:r>
            <a:r>
              <a:rPr lang="es-MX" sz="3300" b="1" dirty="0" smtClean="0">
                <a:solidFill>
                  <a:schemeClr val="accent1">
                    <a:lumMod val="20000"/>
                    <a:lumOff val="80000"/>
                  </a:schemeClr>
                </a:solidFill>
                <a:latin typeface="Arial" pitchFamily="34" charset="0"/>
                <a:cs typeface="Arial" pitchFamily="34" charset="0"/>
              </a:rPr>
              <a:t>help each other </a:t>
            </a:r>
            <a:r>
              <a:rPr lang="es-MX" sz="3300" dirty="0" smtClean="0">
                <a:latin typeface="Arial" pitchFamily="34" charset="0"/>
                <a:cs typeface="Arial" pitchFamily="34" charset="0"/>
              </a:rPr>
              <a:t> stay balanced, there is less parental conflict and stronger parental leadership. When children know that their parents support each other, they feel a greater sense of security.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619672" y="764704"/>
            <a:ext cx="6408712" cy="3970318"/>
          </a:xfrm>
          <a:prstGeom prst="rect">
            <a:avLst/>
          </a:prstGeom>
          <a:noFill/>
        </p:spPr>
        <p:txBody>
          <a:bodyPr wrap="square" rtlCol="0">
            <a:spAutoFit/>
          </a:bodyPr>
          <a:lstStyle/>
          <a:p>
            <a:r>
              <a:rPr lang="es-MX" sz="2800" b="1" dirty="0" smtClean="0">
                <a:latin typeface="Arial" pitchFamily="34" charset="0"/>
                <a:cs typeface="Arial" pitchFamily="34" charset="0"/>
              </a:rPr>
              <a:t>When you think your way is the right way – you may be wrong!</a:t>
            </a:r>
          </a:p>
          <a:p>
            <a:endParaRPr lang="es-MX" sz="2800" dirty="0" smtClean="0">
              <a:latin typeface="Arial" pitchFamily="34" charset="0"/>
              <a:cs typeface="Arial" pitchFamily="34" charset="0"/>
            </a:endParaRPr>
          </a:p>
          <a:p>
            <a:pPr algn="ctr"/>
            <a:r>
              <a:rPr lang="es-MX" sz="2800" dirty="0" smtClean="0">
                <a:latin typeface="Arial" pitchFamily="34" charset="0"/>
                <a:cs typeface="Arial" pitchFamily="34" charset="0"/>
              </a:rPr>
              <a:t>There is no one right way to parent children. Yet, some parents feel so strongly that they know how to parent better than their mates.</a:t>
            </a:r>
          </a:p>
          <a:p>
            <a:endParaRPr lang="es-MX" sz="2800" dirty="0" smtClean="0">
              <a:latin typeface="Arial" pitchFamily="34" charset="0"/>
              <a:cs typeface="Arial" pitchFamily="34" charset="0"/>
            </a:endParaRPr>
          </a:p>
          <a:p>
            <a:r>
              <a:rPr lang="es-MX" sz="2800" dirty="0" smtClean="0">
                <a:latin typeface="Arial" pitchFamily="34" charset="0"/>
                <a:cs typeface="Arial" pitchFamily="34" charset="0"/>
              </a:rPr>
              <a:t>This is a mistake!</a:t>
            </a:r>
            <a:endParaRPr lang="es-ES_tradnl" sz="2800" dirty="0">
              <a:latin typeface="Arial" pitchFamily="34" charset="0"/>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835696" y="692696"/>
            <a:ext cx="5976664" cy="4524316"/>
          </a:xfrm>
          <a:prstGeom prst="rect">
            <a:avLst/>
          </a:prstGeom>
        </p:spPr>
        <p:txBody>
          <a:bodyPr wrap="square">
            <a:spAutoFit/>
          </a:bodyPr>
          <a:lstStyle/>
          <a:p>
            <a:pPr algn="just"/>
            <a:r>
              <a:rPr lang="es-MX" sz="3600" dirty="0" smtClean="0">
                <a:latin typeface="Arial" pitchFamily="34" charset="0"/>
                <a:cs typeface="Arial" pitchFamily="34" charset="0"/>
              </a:rPr>
              <a:t>When parents begin to feel this tug of war between their different parenting styles, it’s time they both read Ephesians 5:21 (NIV), where the counsel is given to “submit to one another out of reverence for Christ.”</a:t>
            </a:r>
            <a:endParaRPr lang="es-ES_tradnl" sz="3600" dirty="0">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rot="10800000" flipH="1" flipV="1">
            <a:off x="1619672" y="1529208"/>
            <a:ext cx="6336703" cy="3508653"/>
          </a:xfrm>
          <a:prstGeom prst="rect">
            <a:avLst/>
          </a:prstGeom>
          <a:noFill/>
        </p:spPr>
        <p:txBody>
          <a:bodyPr wrap="square" rtlCol="0">
            <a:spAutoFit/>
          </a:bodyPr>
          <a:lstStyle/>
          <a:p>
            <a:pPr algn="ctr"/>
            <a:r>
              <a:rPr lang="es-MX" sz="3200" b="1" dirty="0" smtClean="0">
                <a:solidFill>
                  <a:schemeClr val="accent6">
                    <a:lumMod val="50000"/>
                  </a:schemeClr>
                </a:solidFill>
                <a:latin typeface="Arial" pitchFamily="34" charset="0"/>
                <a:cs typeface="Arial" pitchFamily="34" charset="0"/>
              </a:rPr>
              <a:t>When there’s constant conflict</a:t>
            </a:r>
          </a:p>
          <a:p>
            <a:endParaRPr lang="es-MX" sz="1600" dirty="0" smtClean="0">
              <a:latin typeface="Arial" pitchFamily="34" charset="0"/>
              <a:cs typeface="Arial" pitchFamily="34" charset="0"/>
            </a:endParaRPr>
          </a:p>
          <a:p>
            <a:pPr algn="just"/>
            <a:r>
              <a:rPr lang="es-MX" sz="2900" dirty="0" smtClean="0">
                <a:latin typeface="Arial" pitchFamily="34" charset="0"/>
                <a:cs typeface="Arial" pitchFamily="34" charset="0"/>
              </a:rPr>
              <a:t>When parents find themselves in constant conflict over child-rearing issues, it’s time for them to sit down for a heart-to-heart. They must decide what’s really important.</a:t>
            </a:r>
          </a:p>
          <a:p>
            <a:pPr algn="just"/>
            <a:r>
              <a:rPr lang="es-MX" sz="2900" dirty="0" smtClean="0">
                <a:latin typeface="Arial" pitchFamily="34" charset="0"/>
                <a:cs typeface="Arial" pitchFamily="34" charset="0"/>
              </a:rPr>
              <a:t>Prioritize.</a:t>
            </a:r>
            <a:endParaRPr lang="es-ES_tradnl" sz="2900" dirty="0">
              <a:latin typeface="Arial" pitchFamily="34" charset="0"/>
              <a:cs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691680" y="764704"/>
            <a:ext cx="6264696" cy="2616101"/>
          </a:xfrm>
          <a:prstGeom prst="rect">
            <a:avLst/>
          </a:prstGeom>
          <a:noFill/>
        </p:spPr>
        <p:txBody>
          <a:bodyPr wrap="square" rtlCol="0">
            <a:spAutoFit/>
          </a:bodyPr>
          <a:lstStyle/>
          <a:p>
            <a:pPr algn="ctr"/>
            <a:r>
              <a:rPr lang="es-MX" sz="4000" b="1" dirty="0" smtClean="0">
                <a:solidFill>
                  <a:schemeClr val="accent6">
                    <a:lumMod val="50000"/>
                  </a:schemeClr>
                </a:solidFill>
                <a:latin typeface="Arial" pitchFamily="34" charset="0"/>
                <a:cs typeface="Arial" pitchFamily="34" charset="0"/>
              </a:rPr>
              <a:t>The stepparent problem</a:t>
            </a:r>
          </a:p>
          <a:p>
            <a:endParaRPr lang="es-MX" sz="1600" dirty="0" smtClean="0">
              <a:latin typeface="Arial" pitchFamily="34" charset="0"/>
              <a:cs typeface="Arial" pitchFamily="34" charset="0"/>
            </a:endParaRPr>
          </a:p>
          <a:p>
            <a:pPr algn="just"/>
            <a:r>
              <a:rPr lang="es-MX" sz="3600" dirty="0" smtClean="0">
                <a:latin typeface="Arial" pitchFamily="34" charset="0"/>
                <a:cs typeface="Arial" pitchFamily="34" charset="0"/>
              </a:rPr>
              <a:t>Here’s the principle: You can only discipline as much as you’re willing to love.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763688" y="908720"/>
            <a:ext cx="6264696" cy="3754874"/>
          </a:xfrm>
          <a:prstGeom prst="rect">
            <a:avLst/>
          </a:prstGeom>
        </p:spPr>
        <p:txBody>
          <a:bodyPr wrap="square">
            <a:spAutoFit/>
          </a:bodyPr>
          <a:lstStyle/>
          <a:p>
            <a:pPr algn="just"/>
            <a:r>
              <a:rPr lang="es-MX" sz="3400" dirty="0" smtClean="0">
                <a:latin typeface="Arial" pitchFamily="34" charset="0"/>
                <a:cs typeface="Arial" pitchFamily="34" charset="0"/>
              </a:rPr>
              <a:t>The only way a stepparent will become an effective tough and tender parent, is if both agree on how issues should be handled and ghey will both support each other when one takes the initiative.</a:t>
            </a:r>
            <a:endParaRPr lang="es-ES_tradnl" sz="3400" dirty="0">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691680" y="548680"/>
            <a:ext cx="6192688" cy="5032147"/>
          </a:xfrm>
          <a:prstGeom prst="rect">
            <a:avLst/>
          </a:prstGeom>
          <a:noFill/>
        </p:spPr>
        <p:txBody>
          <a:bodyPr wrap="square" rtlCol="0">
            <a:spAutoFit/>
          </a:bodyPr>
          <a:lstStyle/>
          <a:p>
            <a:pPr algn="ctr"/>
            <a:r>
              <a:rPr lang="es-MX" sz="3600" b="1" dirty="0" smtClean="0">
                <a:solidFill>
                  <a:schemeClr val="accent6">
                    <a:lumMod val="50000"/>
                  </a:schemeClr>
                </a:solidFill>
                <a:latin typeface="Arial" pitchFamily="34" charset="0"/>
                <a:cs typeface="Arial" pitchFamily="34" charset="0"/>
              </a:rPr>
              <a:t>What if you’re a single parent?</a:t>
            </a:r>
            <a:endParaRPr lang="es-MX" sz="3600" b="1" dirty="0" smtClean="0">
              <a:solidFill>
                <a:schemeClr val="accent6">
                  <a:lumMod val="50000"/>
                </a:schemeClr>
              </a:solidFill>
              <a:latin typeface="Arial" pitchFamily="34" charset="0"/>
              <a:cs typeface="Arial" pitchFamily="34" charset="0"/>
            </a:endParaRPr>
          </a:p>
          <a:p>
            <a:endParaRPr lang="es-MX" sz="900" dirty="0" smtClean="0">
              <a:latin typeface="Arial" pitchFamily="34" charset="0"/>
              <a:cs typeface="Arial" pitchFamily="34" charset="0"/>
            </a:endParaRPr>
          </a:p>
          <a:p>
            <a:pPr algn="just"/>
            <a:r>
              <a:rPr lang="es-MX" sz="3000" dirty="0" smtClean="0">
                <a:latin typeface="Arial" pitchFamily="34" charset="0"/>
                <a:cs typeface="Arial" pitchFamily="34" charset="0"/>
              </a:rPr>
              <a:t>Single parents sometimes have a more difficult time balancing their tough and tender tendencies. Single parents don’t have the luxury of making those mistakes if there is no one to run interference for them and keep the score balanced.</a:t>
            </a:r>
            <a:endParaRPr lang="es-ES_tradnl" sz="3000" dirty="0">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63688" y="620688"/>
            <a:ext cx="6120680" cy="3970318"/>
          </a:xfrm>
          <a:prstGeom prst="rect">
            <a:avLst/>
          </a:prstGeom>
          <a:noFill/>
        </p:spPr>
        <p:txBody>
          <a:bodyPr wrap="square" rtlCol="0">
            <a:spAutoFit/>
          </a:bodyPr>
          <a:lstStyle/>
          <a:p>
            <a:pPr algn="just"/>
            <a:r>
              <a:rPr lang="es-MX" sz="3600" dirty="0" smtClean="0">
                <a:latin typeface="Arial" pitchFamily="34" charset="0"/>
                <a:cs typeface="Arial" pitchFamily="34" charset="0"/>
              </a:rPr>
              <a:t>If you are a single parent, one of the most important things you can do for your children is to establish a close network of people who will listen to you and your children when conflicts arise.</a:t>
            </a:r>
            <a:endParaRPr lang="es-ES_tradnl" sz="3600" dirty="0">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1835696" y="692696"/>
            <a:ext cx="6120680" cy="5358209"/>
            <a:chOff x="1259632" y="908720"/>
            <a:chExt cx="6820600" cy="5358209"/>
          </a:xfrm>
        </p:grpSpPr>
        <p:sp>
          <p:nvSpPr>
            <p:cNvPr id="3" name="2 Rectángulo"/>
            <p:cNvSpPr/>
            <p:nvPr/>
          </p:nvSpPr>
          <p:spPr>
            <a:xfrm>
              <a:off x="1259632" y="5805264"/>
              <a:ext cx="1999438" cy="461665"/>
            </a:xfrm>
            <a:prstGeom prst="rect">
              <a:avLst/>
            </a:prstGeom>
          </p:spPr>
          <p:txBody>
            <a:bodyPr wrap="square">
              <a:spAutoFit/>
            </a:bodyPr>
            <a:lstStyle/>
            <a:p>
              <a:pPr lvl="0"/>
              <a:r>
                <a:rPr lang="es-ES" sz="2400" dirty="0" smtClean="0">
                  <a:solidFill>
                    <a:prstClr val="black"/>
                  </a:solidFill>
                  <a:latin typeface="Arial" pitchFamily="34" charset="0"/>
                  <a:cs typeface="Arial" pitchFamily="34" charset="0"/>
                </a:rPr>
                <a:t>Page 93</a:t>
              </a:r>
              <a:endParaRPr lang="es-ES" sz="2400" dirty="0">
                <a:solidFill>
                  <a:prstClr val="black"/>
                </a:solidFill>
                <a:latin typeface="Arial" pitchFamily="34" charset="0"/>
                <a:cs typeface="Arial" pitchFamily="34" charset="0"/>
              </a:endParaRPr>
            </a:p>
          </p:txBody>
        </p:sp>
        <p:sp>
          <p:nvSpPr>
            <p:cNvPr id="4" name="3 Rectángulo"/>
            <p:cNvSpPr/>
            <p:nvPr/>
          </p:nvSpPr>
          <p:spPr>
            <a:xfrm>
              <a:off x="1259632" y="2348880"/>
              <a:ext cx="6820600" cy="1446550"/>
            </a:xfrm>
            <a:prstGeom prst="rect">
              <a:avLst/>
            </a:prstGeom>
          </p:spPr>
          <p:txBody>
            <a:bodyPr wrap="square">
              <a:spAutoFit/>
            </a:bodyPr>
            <a:lstStyle/>
            <a:p>
              <a:pPr algn="ctr"/>
              <a:r>
                <a:rPr lang="es-ES" sz="4400" dirty="0" err="1" smtClean="0">
                  <a:latin typeface="Arial" pitchFamily="34" charset="0"/>
                  <a:cs typeface="Arial" pitchFamily="34" charset="0"/>
                </a:rPr>
                <a:t>Bible</a:t>
              </a:r>
              <a:r>
                <a:rPr lang="es-ES" sz="4400" dirty="0" smtClean="0">
                  <a:latin typeface="Arial" pitchFamily="34" charset="0"/>
                  <a:cs typeface="Arial" pitchFamily="34" charset="0"/>
                </a:rPr>
                <a:t> </a:t>
              </a:r>
              <a:r>
                <a:rPr lang="es-ES" sz="4400" dirty="0" err="1" smtClean="0">
                  <a:latin typeface="Arial" pitchFamily="34" charset="0"/>
                  <a:cs typeface="Arial" pitchFamily="34" charset="0"/>
                </a:rPr>
                <a:t>guidelines</a:t>
              </a:r>
              <a:r>
                <a:rPr lang="es-ES" sz="4400" dirty="0" smtClean="0">
                  <a:latin typeface="Arial" pitchFamily="34" charset="0"/>
                  <a:cs typeface="Arial" pitchFamily="34" charset="0"/>
                </a:rPr>
                <a:t> </a:t>
              </a:r>
              <a:r>
                <a:rPr lang="es-ES" sz="4400" dirty="0" err="1" smtClean="0">
                  <a:latin typeface="Arial" pitchFamily="34" charset="0"/>
                  <a:cs typeface="Arial" pitchFamily="34" charset="0"/>
                </a:rPr>
                <a:t>for</a:t>
              </a:r>
              <a:r>
                <a:rPr lang="es-ES" sz="4400" dirty="0" smtClean="0">
                  <a:latin typeface="Arial" pitchFamily="34" charset="0"/>
                  <a:cs typeface="Arial" pitchFamily="34" charset="0"/>
                </a:rPr>
                <a:t> </a:t>
              </a:r>
              <a:r>
                <a:rPr lang="es-ES" sz="4400" dirty="0" err="1" smtClean="0">
                  <a:latin typeface="Arial" pitchFamily="34" charset="0"/>
                  <a:cs typeface="Arial" pitchFamily="34" charset="0"/>
                </a:rPr>
                <a:t>solving</a:t>
              </a:r>
              <a:r>
                <a:rPr lang="es-ES" sz="4400" dirty="0" smtClean="0">
                  <a:latin typeface="Arial" pitchFamily="34" charset="0"/>
                  <a:cs typeface="Arial" pitchFamily="34" charset="0"/>
                </a:rPr>
                <a:t> </a:t>
              </a:r>
              <a:r>
                <a:rPr lang="es-ES" sz="4400" dirty="0" err="1" smtClean="0">
                  <a:latin typeface="Arial" pitchFamily="34" charset="0"/>
                  <a:cs typeface="Arial" pitchFamily="34" charset="0"/>
                </a:rPr>
                <a:t>conflict</a:t>
              </a:r>
              <a:endParaRPr lang="es-ES" sz="4400" dirty="0" smtClean="0">
                <a:latin typeface="Arial" pitchFamily="34" charset="0"/>
                <a:cs typeface="Arial" pitchFamily="34" charset="0"/>
              </a:endParaRPr>
            </a:p>
          </p:txBody>
        </p:sp>
        <p:sp>
          <p:nvSpPr>
            <p:cNvPr id="5" name="4 CuadroTexto"/>
            <p:cNvSpPr txBox="1"/>
            <p:nvPr/>
          </p:nvSpPr>
          <p:spPr>
            <a:xfrm>
              <a:off x="6598831" y="908720"/>
              <a:ext cx="1385316" cy="461665"/>
            </a:xfrm>
            <a:prstGeom prst="rect">
              <a:avLst/>
            </a:prstGeom>
            <a:noFill/>
          </p:spPr>
          <p:txBody>
            <a:bodyPr wrap="none" rtlCol="0">
              <a:spAutoFit/>
            </a:bodyPr>
            <a:lstStyle/>
            <a:p>
              <a:r>
                <a:rPr lang="es-ES" sz="2400" b="1" i="1" dirty="0" smtClean="0">
                  <a:solidFill>
                    <a:schemeClr val="bg2">
                      <a:lumMod val="25000"/>
                    </a:schemeClr>
                  </a:solidFill>
                </a:rPr>
                <a:t>Actividad</a:t>
              </a:r>
              <a:endParaRPr lang="es-ES" sz="2400" b="1" i="1" dirty="0">
                <a:solidFill>
                  <a:schemeClr val="bg2">
                    <a:lumMod val="25000"/>
                  </a:schemeClr>
                </a:solidFill>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000" b="-3000"/>
          </a:stretch>
        </a:blipFill>
        <a:effectLst/>
      </p:bgPr>
    </p:bg>
    <p:spTree>
      <p:nvGrpSpPr>
        <p:cNvPr id="1" name=""/>
        <p:cNvGrpSpPr/>
        <p:nvPr/>
      </p:nvGrpSpPr>
      <p:grpSpPr>
        <a:xfrm>
          <a:off x="0" y="0"/>
          <a:ext cx="0" cy="0"/>
          <a:chOff x="0" y="0"/>
          <a:chExt cx="0" cy="0"/>
        </a:xfrm>
      </p:grpSpPr>
      <p:sp>
        <p:nvSpPr>
          <p:cNvPr id="3" name="2 CuadroTexto"/>
          <p:cNvSpPr txBox="1"/>
          <p:nvPr/>
        </p:nvSpPr>
        <p:spPr>
          <a:xfrm>
            <a:off x="2267744" y="980728"/>
            <a:ext cx="6696744" cy="3139321"/>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MX" sz="66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Becoming the Person You Want Your Child to Be</a:t>
            </a:r>
            <a:endParaRPr lang="es-ES_tradnl" sz="66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4" name="3 CuadroTexto"/>
          <p:cNvSpPr txBox="1"/>
          <p:nvPr/>
        </p:nvSpPr>
        <p:spPr>
          <a:xfrm>
            <a:off x="5796136" y="548680"/>
            <a:ext cx="3096344" cy="584775"/>
          </a:xfrm>
          <a:prstGeom prst="rect">
            <a:avLst/>
          </a:prstGeom>
          <a:noFill/>
        </p:spPr>
        <p:txBody>
          <a:bodyPr wrap="square" rtlCol="0">
            <a:spAutoFit/>
          </a:bodyPr>
          <a:lstStyle/>
          <a:p>
            <a:pPr algn="r"/>
            <a:r>
              <a:rPr lang="es-MX" sz="3200" i="1" dirty="0" smtClean="0">
                <a:latin typeface="Birch Std" pitchFamily="66" charset="0"/>
              </a:rPr>
              <a:t>Chapter 6</a:t>
            </a:r>
            <a:endParaRPr lang="es-ES_tradnl" sz="3200" i="1" dirty="0">
              <a:latin typeface="Birch Std" pitchFamily="66"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619672" y="764704"/>
            <a:ext cx="6264696" cy="5632311"/>
          </a:xfrm>
          <a:prstGeom prst="rect">
            <a:avLst/>
          </a:prstGeom>
          <a:noFill/>
        </p:spPr>
        <p:txBody>
          <a:bodyPr wrap="square" rtlCol="0">
            <a:spAutoFit/>
          </a:bodyPr>
          <a:lstStyle/>
          <a:p>
            <a:pPr algn="ctr"/>
            <a:r>
              <a:rPr lang="es-MX" sz="4400" b="1" dirty="0" smtClean="0">
                <a:solidFill>
                  <a:schemeClr val="accent6">
                    <a:lumMod val="50000"/>
                  </a:schemeClr>
                </a:solidFill>
              </a:rPr>
              <a:t>Overcoming the problems of a painful past</a:t>
            </a:r>
            <a:endParaRPr lang="es-MX" sz="4400" b="1" dirty="0" smtClean="0">
              <a:solidFill>
                <a:schemeClr val="accent6">
                  <a:lumMod val="50000"/>
                </a:schemeClr>
              </a:solidFill>
            </a:endParaRPr>
          </a:p>
          <a:p>
            <a:endParaRPr lang="es-MX" sz="3200" dirty="0" smtClean="0"/>
          </a:p>
          <a:p>
            <a:r>
              <a:rPr lang="es-MX" sz="4000" dirty="0" smtClean="0"/>
              <a:t>Scripture says the sins of the parents are passed down to the third and fourth generations.</a:t>
            </a:r>
            <a:endParaRPr lang="es-MX" sz="4000" dirty="0" smtClean="0"/>
          </a:p>
          <a:p>
            <a:r>
              <a:rPr lang="es-MX" sz="4000" dirty="0" smtClean="0"/>
              <a:t>(See </a:t>
            </a:r>
            <a:r>
              <a:rPr lang="es-MX" sz="4000" dirty="0" smtClean="0"/>
              <a:t>E</a:t>
            </a:r>
            <a:r>
              <a:rPr lang="es-MX" sz="4000" dirty="0" smtClean="0"/>
              <a:t>xodus </a:t>
            </a:r>
            <a:r>
              <a:rPr lang="es-MX" sz="4000" dirty="0" smtClean="0"/>
              <a:t>20:5 </a:t>
            </a:r>
            <a:r>
              <a:rPr lang="es-MX" sz="4000" dirty="0" smtClean="0"/>
              <a:t>and </a:t>
            </a:r>
            <a:r>
              <a:rPr lang="es-MX" sz="4000" dirty="0" smtClean="0"/>
              <a:t>6).</a:t>
            </a:r>
          </a:p>
          <a:p>
            <a:endParaRPr lang="es-MX" sz="4000" dirty="0"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691680" y="548680"/>
            <a:ext cx="6264696" cy="4801314"/>
          </a:xfrm>
          <a:prstGeom prst="rect">
            <a:avLst/>
          </a:prstGeom>
        </p:spPr>
        <p:txBody>
          <a:bodyPr wrap="square">
            <a:spAutoFit/>
          </a:bodyPr>
          <a:lstStyle/>
          <a:p>
            <a:r>
              <a:rPr lang="es-MX" sz="3400" dirty="0" smtClean="0">
                <a:latin typeface="Arial" pitchFamily="34" charset="0"/>
                <a:cs typeface="Arial" pitchFamily="34" charset="0"/>
              </a:rPr>
              <a:t>The most troublesome of all our past experiences are the painful ones that have happened to us during our childhood. Painful events shape our attitudes, build our defences, and cause us to act impulsively under certain circumstances.</a:t>
            </a:r>
            <a:endParaRPr lang="es-ES_tradnl" sz="3400" dirty="0">
              <a:latin typeface="Arial" pitchFamily="34" charset="0"/>
              <a:cs typeface="Arial"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619672" y="548680"/>
            <a:ext cx="6336704" cy="5632312"/>
          </a:xfrm>
          <a:prstGeom prst="rect">
            <a:avLst/>
          </a:prstGeom>
          <a:noFill/>
        </p:spPr>
        <p:txBody>
          <a:bodyPr wrap="square" rtlCol="0">
            <a:spAutoFit/>
          </a:bodyPr>
          <a:lstStyle/>
          <a:p>
            <a:r>
              <a:rPr lang="es-MX" sz="3600" dirty="0" smtClean="0">
                <a:latin typeface="Arial" pitchFamily="34" charset="0"/>
                <a:cs typeface="Arial" pitchFamily="34" charset="0"/>
              </a:rPr>
              <a:t>Does that mean that because of what has happened to s as children, we are not responsible for our behavior as parents?</a:t>
            </a:r>
            <a:endParaRPr lang="es-MX" sz="3600" dirty="0" smtClean="0">
              <a:latin typeface="Arial" pitchFamily="34" charset="0"/>
              <a:cs typeface="Arial" pitchFamily="34" charset="0"/>
            </a:endParaRPr>
          </a:p>
          <a:p>
            <a:r>
              <a:rPr lang="es-MX" sz="3600" b="1" dirty="0" smtClean="0">
                <a:solidFill>
                  <a:schemeClr val="accent1">
                    <a:lumMod val="20000"/>
                    <a:lumOff val="80000"/>
                  </a:schemeClr>
                </a:solidFill>
                <a:latin typeface="Arial" pitchFamily="34" charset="0"/>
                <a:cs typeface="Arial" pitchFamily="34" charset="0"/>
              </a:rPr>
              <a:t>NO! There is never an excuse </a:t>
            </a:r>
            <a:r>
              <a:rPr lang="es-MX" sz="3600" dirty="0" smtClean="0">
                <a:latin typeface="Arial" pitchFamily="34" charset="0"/>
                <a:cs typeface="Arial" pitchFamily="34" charset="0"/>
              </a:rPr>
              <a:t>for hurting, demeaning, or abusing another human being, especially not a child.</a:t>
            </a:r>
            <a:endParaRPr lang="es-MX" sz="3600" dirty="0" smtClean="0">
              <a:latin typeface="Arial" pitchFamily="34" charset="0"/>
              <a:cs typeface="Arial"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63688" y="620688"/>
            <a:ext cx="6192688" cy="5201424"/>
          </a:xfrm>
          <a:prstGeom prst="rect">
            <a:avLst/>
          </a:prstGeom>
          <a:noFill/>
        </p:spPr>
        <p:txBody>
          <a:bodyPr wrap="square" rtlCol="0">
            <a:spAutoFit/>
          </a:bodyPr>
          <a:lstStyle/>
          <a:p>
            <a:pPr algn="ctr"/>
            <a:r>
              <a:rPr lang="es-MX" sz="3600" b="1" dirty="0" smtClean="0">
                <a:solidFill>
                  <a:schemeClr val="accent6">
                    <a:lumMod val="50000"/>
                  </a:schemeClr>
                </a:solidFill>
                <a:latin typeface="Arial" pitchFamily="34" charset="0"/>
                <a:cs typeface="Arial" pitchFamily="34" charset="0"/>
              </a:rPr>
              <a:t>Understanding how your brain works</a:t>
            </a:r>
            <a:endParaRPr lang="es-MX" sz="3600" b="1" dirty="0" smtClean="0">
              <a:solidFill>
                <a:schemeClr val="accent6">
                  <a:lumMod val="50000"/>
                </a:schemeClr>
              </a:solidFill>
              <a:latin typeface="Arial" pitchFamily="34" charset="0"/>
              <a:cs typeface="Arial" pitchFamily="34" charset="0"/>
            </a:endParaRPr>
          </a:p>
          <a:p>
            <a:endParaRPr lang="es-MX" dirty="0" smtClean="0">
              <a:latin typeface="Arial" pitchFamily="34" charset="0"/>
              <a:cs typeface="Arial" pitchFamily="34" charset="0"/>
            </a:endParaRPr>
          </a:p>
          <a:p>
            <a:r>
              <a:rPr lang="es-MX" sz="3200" dirty="0" smtClean="0">
                <a:latin typeface="Arial" pitchFamily="34" charset="0"/>
                <a:cs typeface="Arial" pitchFamily="34" charset="0"/>
              </a:rPr>
              <a:t>The first step is overcoming the pain in your past is to understand brain physiology.</a:t>
            </a:r>
            <a:endParaRPr lang="es-MX" sz="3200" dirty="0" smtClean="0">
              <a:latin typeface="Arial" pitchFamily="34" charset="0"/>
              <a:cs typeface="Arial" pitchFamily="34" charset="0"/>
            </a:endParaRPr>
          </a:p>
          <a:p>
            <a:endParaRPr lang="es-MX" sz="1400" dirty="0" smtClean="0">
              <a:latin typeface="Arial" pitchFamily="34" charset="0"/>
              <a:cs typeface="Arial" pitchFamily="34" charset="0"/>
            </a:endParaRPr>
          </a:p>
          <a:p>
            <a:r>
              <a:rPr lang="es-MX" sz="3200" dirty="0" smtClean="0">
                <a:latin typeface="Arial" pitchFamily="34" charset="0"/>
                <a:cs typeface="Arial" pitchFamily="34" charset="0"/>
              </a:rPr>
              <a:t>Psychologically painful memories are stored in the limbic system of our brains.</a:t>
            </a:r>
            <a:endParaRPr lang="es-MX" sz="3200" dirty="0" smtClean="0">
              <a:latin typeface="Arial" pitchFamily="34" charset="0"/>
              <a:cs typeface="Arial" pitchFamily="34" charset="0"/>
            </a:endParaRPr>
          </a:p>
          <a:p>
            <a:endParaRPr lang="es-ES_tradnl" sz="3600" dirty="0">
              <a:latin typeface="Arial" pitchFamily="34" charset="0"/>
              <a:cs typeface="Arial"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691680" y="692696"/>
            <a:ext cx="6192688" cy="5632312"/>
          </a:xfrm>
          <a:prstGeom prst="rect">
            <a:avLst/>
          </a:prstGeom>
          <a:noFill/>
        </p:spPr>
        <p:txBody>
          <a:bodyPr wrap="square" rtlCol="0">
            <a:spAutoFit/>
          </a:bodyPr>
          <a:lstStyle/>
          <a:p>
            <a:r>
              <a:rPr lang="es-MX" sz="3600" dirty="0" smtClean="0">
                <a:latin typeface="Arial" pitchFamily="34" charset="0"/>
                <a:cs typeface="Arial" pitchFamily="34" charset="0"/>
              </a:rPr>
              <a:t>The interesting fact is that once parents deal with the abuses that were imposed on them in childhood, they begin thinking rationally before hurting their children…parents can think of a better, more effective method to teach their children the lessons needed.</a:t>
            </a:r>
            <a:endParaRPr lang="es-MX" sz="3600" dirty="0" smtClean="0">
              <a:latin typeface="Arial" pitchFamily="34" charset="0"/>
              <a:cs typeface="Arial"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1835696" y="692696"/>
            <a:ext cx="6120680" cy="5358209"/>
            <a:chOff x="1259632" y="908720"/>
            <a:chExt cx="6820600" cy="5358209"/>
          </a:xfrm>
        </p:grpSpPr>
        <p:sp>
          <p:nvSpPr>
            <p:cNvPr id="3" name="2 Rectángulo"/>
            <p:cNvSpPr/>
            <p:nvPr/>
          </p:nvSpPr>
          <p:spPr>
            <a:xfrm>
              <a:off x="1259632" y="5805264"/>
              <a:ext cx="2166544" cy="461665"/>
            </a:xfrm>
            <a:prstGeom prst="rect">
              <a:avLst/>
            </a:prstGeom>
          </p:spPr>
          <p:txBody>
            <a:bodyPr wrap="square">
              <a:spAutoFit/>
            </a:bodyPr>
            <a:lstStyle/>
            <a:p>
              <a:pPr lvl="0"/>
              <a:r>
                <a:rPr lang="es-ES" sz="2400" dirty="0" smtClean="0">
                  <a:solidFill>
                    <a:prstClr val="black"/>
                  </a:solidFill>
                  <a:latin typeface="Arial" pitchFamily="34" charset="0"/>
                  <a:cs typeface="Arial" pitchFamily="34" charset="0"/>
                </a:rPr>
                <a:t>Page 97.</a:t>
              </a:r>
              <a:endParaRPr lang="es-ES" sz="2400" dirty="0">
                <a:solidFill>
                  <a:prstClr val="black"/>
                </a:solidFill>
                <a:latin typeface="Arial" pitchFamily="34" charset="0"/>
                <a:cs typeface="Arial" pitchFamily="34" charset="0"/>
              </a:endParaRPr>
            </a:p>
          </p:txBody>
        </p:sp>
        <p:sp>
          <p:nvSpPr>
            <p:cNvPr id="4" name="3 Rectángulo"/>
            <p:cNvSpPr/>
            <p:nvPr/>
          </p:nvSpPr>
          <p:spPr>
            <a:xfrm>
              <a:off x="1259632" y="2348880"/>
              <a:ext cx="6820600" cy="1446550"/>
            </a:xfrm>
            <a:prstGeom prst="rect">
              <a:avLst/>
            </a:prstGeom>
          </p:spPr>
          <p:txBody>
            <a:bodyPr wrap="square">
              <a:spAutoFit/>
            </a:bodyPr>
            <a:lstStyle/>
            <a:p>
              <a:pPr algn="ctr"/>
              <a:r>
                <a:rPr lang="es-ES" sz="4400" dirty="0" err="1" smtClean="0">
                  <a:latin typeface="Arial" pitchFamily="34" charset="0"/>
                  <a:cs typeface="Arial" pitchFamily="34" charset="0"/>
                </a:rPr>
                <a:t>Working</a:t>
              </a:r>
              <a:r>
                <a:rPr lang="es-ES" sz="4400" dirty="0" smtClean="0">
                  <a:latin typeface="Arial" pitchFamily="34" charset="0"/>
                  <a:cs typeface="Arial" pitchFamily="34" charset="0"/>
                </a:rPr>
                <a:t> </a:t>
              </a:r>
              <a:r>
                <a:rPr lang="es-ES" sz="4400" dirty="0" err="1" smtClean="0">
                  <a:latin typeface="Arial" pitchFamily="34" charset="0"/>
                  <a:cs typeface="Arial" pitchFamily="34" charset="0"/>
                </a:rPr>
                <a:t>through</a:t>
              </a:r>
              <a:r>
                <a:rPr lang="es-ES" sz="4400" dirty="0" smtClean="0">
                  <a:latin typeface="Arial" pitchFamily="34" charset="0"/>
                  <a:cs typeface="Arial" pitchFamily="34" charset="0"/>
                </a:rPr>
                <a:t> a </a:t>
              </a:r>
              <a:r>
                <a:rPr lang="es-ES" sz="4400" dirty="0" err="1" smtClean="0">
                  <a:latin typeface="Arial" pitchFamily="34" charset="0"/>
                  <a:cs typeface="Arial" pitchFamily="34" charset="0"/>
                </a:rPr>
                <a:t>painful</a:t>
              </a:r>
              <a:r>
                <a:rPr lang="es-ES" sz="4400" dirty="0" smtClean="0">
                  <a:latin typeface="Arial" pitchFamily="34" charset="0"/>
                  <a:cs typeface="Arial" pitchFamily="34" charset="0"/>
                </a:rPr>
                <a:t> </a:t>
              </a:r>
              <a:r>
                <a:rPr lang="es-ES" sz="4400" dirty="0" err="1" smtClean="0">
                  <a:latin typeface="Arial" pitchFamily="34" charset="0"/>
                  <a:cs typeface="Arial" pitchFamily="34" charset="0"/>
                </a:rPr>
                <a:t>past</a:t>
              </a:r>
              <a:endParaRPr lang="es-ES" sz="4400" dirty="0" smtClean="0">
                <a:latin typeface="Arial" pitchFamily="34" charset="0"/>
                <a:cs typeface="Arial" pitchFamily="34" charset="0"/>
              </a:endParaRPr>
            </a:p>
          </p:txBody>
        </p:sp>
        <p:sp>
          <p:nvSpPr>
            <p:cNvPr id="5" name="4 CuadroTexto"/>
            <p:cNvSpPr txBox="1"/>
            <p:nvPr/>
          </p:nvSpPr>
          <p:spPr>
            <a:xfrm>
              <a:off x="6598831" y="908720"/>
              <a:ext cx="1385316" cy="461665"/>
            </a:xfrm>
            <a:prstGeom prst="rect">
              <a:avLst/>
            </a:prstGeom>
            <a:noFill/>
          </p:spPr>
          <p:txBody>
            <a:bodyPr wrap="none" rtlCol="0">
              <a:spAutoFit/>
            </a:bodyPr>
            <a:lstStyle/>
            <a:p>
              <a:r>
                <a:rPr lang="es-ES" sz="2400" b="1" i="1" dirty="0" smtClean="0">
                  <a:solidFill>
                    <a:schemeClr val="bg2">
                      <a:lumMod val="25000"/>
                    </a:schemeClr>
                  </a:solidFill>
                </a:rPr>
                <a:t>Actividad</a:t>
              </a:r>
              <a:endParaRPr lang="es-ES" sz="2400" b="1" i="1" dirty="0">
                <a:solidFill>
                  <a:schemeClr val="bg2">
                    <a:lumMod val="25000"/>
                  </a:schemeClr>
                </a:solidFill>
              </a:endParaRPr>
            </a:p>
          </p:txBody>
        </p:sp>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63688" y="692696"/>
            <a:ext cx="6048672" cy="3554819"/>
          </a:xfrm>
          <a:prstGeom prst="rect">
            <a:avLst/>
          </a:prstGeom>
          <a:noFill/>
        </p:spPr>
        <p:txBody>
          <a:bodyPr wrap="square" rtlCol="0">
            <a:spAutoFit/>
          </a:bodyPr>
          <a:lstStyle/>
          <a:p>
            <a:pPr algn="ctr"/>
            <a:r>
              <a:rPr lang="es-MX" sz="3400" b="1" dirty="0" smtClean="0">
                <a:solidFill>
                  <a:schemeClr val="accent6">
                    <a:lumMod val="50000"/>
                  </a:schemeClr>
                </a:solidFill>
                <a:latin typeface="Arial" pitchFamily="34" charset="0"/>
                <a:cs typeface="Arial" pitchFamily="34" charset="0"/>
              </a:rPr>
              <a:t>Dealing with a painful past</a:t>
            </a:r>
            <a:endParaRPr lang="es-MX" sz="3400" b="1" dirty="0" smtClean="0">
              <a:solidFill>
                <a:schemeClr val="accent6">
                  <a:lumMod val="50000"/>
                </a:schemeClr>
              </a:solidFill>
              <a:latin typeface="Arial" pitchFamily="34" charset="0"/>
              <a:cs typeface="Arial" pitchFamily="34" charset="0"/>
            </a:endParaRPr>
          </a:p>
          <a:p>
            <a:endParaRPr lang="es-MX" sz="1100" dirty="0" smtClean="0">
              <a:latin typeface="Arial" pitchFamily="34" charset="0"/>
              <a:cs typeface="Arial" pitchFamily="34" charset="0"/>
            </a:endParaRPr>
          </a:p>
          <a:p>
            <a:r>
              <a:rPr lang="es-MX" sz="3000" dirty="0" smtClean="0">
                <a:latin typeface="Arial" pitchFamily="34" charset="0"/>
                <a:cs typeface="Arial" pitchFamily="34" charset="0"/>
              </a:rPr>
              <a:t>When it comes to parenting, you always have a choice. If you find yoursef behaving impulsively, get professional help; discover those painful memories that are short circuiting your responses.</a:t>
            </a:r>
            <a:endParaRPr lang="es-MX" sz="3000" dirty="0" smtClean="0">
              <a:latin typeface="Arial" pitchFamily="34" charset="0"/>
              <a:cs typeface="Arial"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619672" y="836712"/>
            <a:ext cx="6264696" cy="4524316"/>
          </a:xfrm>
          <a:prstGeom prst="rect">
            <a:avLst/>
          </a:prstGeom>
          <a:noFill/>
        </p:spPr>
        <p:txBody>
          <a:bodyPr wrap="square" rtlCol="0">
            <a:spAutoFit/>
          </a:bodyPr>
          <a:lstStyle/>
          <a:p>
            <a:r>
              <a:rPr lang="es-MX" sz="3600" dirty="0" smtClean="0">
                <a:latin typeface="Arial" pitchFamily="34" charset="0"/>
                <a:cs typeface="Arial" pitchFamily="34" charset="0"/>
              </a:rPr>
              <a:t>Forgive your offender, write “</a:t>
            </a:r>
            <a:r>
              <a:rPr lang="es-MX" sz="2400" b="1" u="sng" dirty="0" smtClean="0">
                <a:latin typeface="Arial" pitchFamily="34" charset="0"/>
                <a:cs typeface="Arial" pitchFamily="34" charset="0"/>
              </a:rPr>
              <a:t>CANCELED</a:t>
            </a:r>
            <a:r>
              <a:rPr lang="es-MX" sz="3600" dirty="0" smtClean="0">
                <a:latin typeface="Arial" pitchFamily="34" charset="0"/>
                <a:cs typeface="Arial" pitchFamily="34" charset="0"/>
              </a:rPr>
              <a:t>” on that memory file in your brain, and begin enjoyig the freedom of choosing loving and appropriate ways to work with your children.</a:t>
            </a:r>
            <a:endParaRPr lang="es-MX" sz="3600" dirty="0" smtClean="0">
              <a:latin typeface="Arial" pitchFamily="34" charset="0"/>
              <a:cs typeface="Arial" pitchFamily="34" charset="0"/>
            </a:endParaRPr>
          </a:p>
          <a:p>
            <a:pPr algn="ctr"/>
            <a:r>
              <a:rPr lang="es-MX" sz="3600" dirty="0" smtClean="0">
                <a:latin typeface="Arial" pitchFamily="34" charset="0"/>
                <a:cs typeface="Arial" pitchFamily="34" charset="0"/>
              </a:rPr>
              <a:t>Drive on!</a:t>
            </a:r>
            <a:endParaRPr lang="es-ES_tradnl" sz="3600" dirty="0">
              <a:latin typeface="Arial" pitchFamily="34" charset="0"/>
              <a:cs typeface="Arial"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619672" y="692696"/>
            <a:ext cx="6264696" cy="2739211"/>
          </a:xfrm>
          <a:prstGeom prst="rect">
            <a:avLst/>
          </a:prstGeom>
          <a:noFill/>
        </p:spPr>
        <p:txBody>
          <a:bodyPr wrap="square" rtlCol="0">
            <a:spAutoFit/>
          </a:bodyPr>
          <a:lstStyle/>
          <a:p>
            <a:pPr algn="r"/>
            <a:r>
              <a:rPr lang="es-ES" sz="4800" b="1" i="1" spc="300" dirty="0" err="1" smtClean="0">
                <a:latin typeface="+mj-lt"/>
                <a:cs typeface="Arial" pitchFamily="34" charset="0"/>
              </a:rPr>
              <a:t>Principle</a:t>
            </a:r>
            <a:r>
              <a:rPr lang="es-ES" sz="4800" b="1" i="1" spc="300" dirty="0" smtClean="0">
                <a:latin typeface="+mj-lt"/>
                <a:cs typeface="Arial" pitchFamily="34" charset="0"/>
              </a:rPr>
              <a:t> </a:t>
            </a:r>
            <a:r>
              <a:rPr lang="es-ES" sz="4800" b="1" i="1" spc="300" dirty="0" smtClean="0">
                <a:latin typeface="+mj-lt"/>
                <a:cs typeface="Arial" pitchFamily="34" charset="0"/>
              </a:rPr>
              <a:t>17</a:t>
            </a:r>
          </a:p>
          <a:p>
            <a:pPr algn="ctr"/>
            <a:endParaRPr lang="es-ES" sz="4000" b="1" i="1" spc="300" dirty="0" smtClean="0">
              <a:latin typeface="+mj-lt"/>
              <a:cs typeface="Arial" pitchFamily="34" charset="0"/>
            </a:endParaRPr>
          </a:p>
          <a:p>
            <a:pPr algn="ctr"/>
            <a:r>
              <a:rPr lang="es-ES" sz="4200" i="1" spc="300" dirty="0" err="1" smtClean="0">
                <a:latin typeface="+mj-lt"/>
                <a:cs typeface="Arial" pitchFamily="34" charset="0"/>
              </a:rPr>
              <a:t>Become</a:t>
            </a:r>
            <a:r>
              <a:rPr lang="es-ES" sz="4200" i="1" spc="300" dirty="0" smtClean="0">
                <a:latin typeface="+mj-lt"/>
                <a:cs typeface="Arial" pitchFamily="34" charset="0"/>
              </a:rPr>
              <a:t> </a:t>
            </a:r>
            <a:r>
              <a:rPr lang="es-ES" sz="4200" i="1" spc="300" dirty="0" err="1" smtClean="0">
                <a:latin typeface="+mj-lt"/>
                <a:cs typeface="Arial" pitchFamily="34" charset="0"/>
              </a:rPr>
              <a:t>the</a:t>
            </a:r>
            <a:r>
              <a:rPr lang="es-ES" sz="4200" i="1" spc="300" dirty="0" smtClean="0">
                <a:latin typeface="+mj-lt"/>
                <a:cs typeface="Arial" pitchFamily="34" charset="0"/>
              </a:rPr>
              <a:t> </a:t>
            </a:r>
            <a:r>
              <a:rPr lang="es-ES" sz="4200" i="1" spc="300" dirty="0" err="1" smtClean="0">
                <a:latin typeface="+mj-lt"/>
                <a:cs typeface="Arial" pitchFamily="34" charset="0"/>
              </a:rPr>
              <a:t>person</a:t>
            </a:r>
            <a:r>
              <a:rPr lang="es-ES" sz="4200" i="1" spc="300" dirty="0" smtClean="0">
                <a:latin typeface="+mj-lt"/>
                <a:cs typeface="Arial" pitchFamily="34" charset="0"/>
              </a:rPr>
              <a:t> </a:t>
            </a:r>
            <a:r>
              <a:rPr lang="es-ES" sz="4200" i="1" spc="300" dirty="0" err="1" smtClean="0">
                <a:latin typeface="+mj-lt"/>
                <a:cs typeface="Arial" pitchFamily="34" charset="0"/>
              </a:rPr>
              <a:t>you</a:t>
            </a:r>
            <a:r>
              <a:rPr lang="es-ES" sz="4200" i="1" spc="300" dirty="0" smtClean="0">
                <a:latin typeface="+mj-lt"/>
                <a:cs typeface="Arial" pitchFamily="34" charset="0"/>
              </a:rPr>
              <a:t> </a:t>
            </a:r>
            <a:r>
              <a:rPr lang="es-ES" sz="4200" i="1" spc="300" dirty="0" err="1" smtClean="0">
                <a:latin typeface="+mj-lt"/>
                <a:cs typeface="Arial" pitchFamily="34" charset="0"/>
              </a:rPr>
              <a:t>want</a:t>
            </a:r>
            <a:r>
              <a:rPr lang="es-ES" sz="4200" i="1" spc="300" dirty="0" smtClean="0">
                <a:latin typeface="+mj-lt"/>
                <a:cs typeface="Arial" pitchFamily="34" charset="0"/>
              </a:rPr>
              <a:t> </a:t>
            </a:r>
            <a:r>
              <a:rPr lang="es-ES" sz="4200" i="1" spc="300" dirty="0" err="1" smtClean="0">
                <a:latin typeface="+mj-lt"/>
                <a:cs typeface="Arial" pitchFamily="34" charset="0"/>
              </a:rPr>
              <a:t>your</a:t>
            </a:r>
            <a:r>
              <a:rPr lang="es-ES" sz="4200" i="1" spc="300" dirty="0" smtClean="0">
                <a:latin typeface="+mj-lt"/>
                <a:cs typeface="Arial" pitchFamily="34" charset="0"/>
              </a:rPr>
              <a:t> </a:t>
            </a:r>
            <a:r>
              <a:rPr lang="es-ES" sz="4200" i="1" spc="300" dirty="0" err="1" smtClean="0">
                <a:latin typeface="+mj-lt"/>
                <a:cs typeface="Arial" pitchFamily="34" charset="0"/>
              </a:rPr>
              <a:t>child</a:t>
            </a:r>
            <a:r>
              <a:rPr lang="es-ES" sz="4200" i="1" spc="300" dirty="0" smtClean="0">
                <a:latin typeface="+mj-lt"/>
                <a:cs typeface="Arial" pitchFamily="34" charset="0"/>
              </a:rPr>
              <a:t> </a:t>
            </a:r>
            <a:r>
              <a:rPr lang="es-ES" sz="4200" i="1" spc="300" dirty="0" err="1" smtClean="0">
                <a:latin typeface="+mj-lt"/>
                <a:cs typeface="Arial" pitchFamily="34" charset="0"/>
              </a:rPr>
              <a:t>to</a:t>
            </a:r>
            <a:r>
              <a:rPr lang="es-ES" sz="4200" i="1" spc="300" dirty="0" smtClean="0">
                <a:latin typeface="+mj-lt"/>
                <a:cs typeface="Arial" pitchFamily="34" charset="0"/>
              </a:rPr>
              <a:t> be.</a:t>
            </a:r>
            <a:endParaRPr lang="es-ES" sz="4200" i="1" spc="300" dirty="0">
              <a:latin typeface="+mj-lt"/>
              <a:cs typeface="Arial"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1835696" y="692696"/>
            <a:ext cx="6120680" cy="5358209"/>
            <a:chOff x="1259632" y="908720"/>
            <a:chExt cx="6820600" cy="5358209"/>
          </a:xfrm>
        </p:grpSpPr>
        <p:sp>
          <p:nvSpPr>
            <p:cNvPr id="3" name="2 Rectángulo"/>
            <p:cNvSpPr/>
            <p:nvPr/>
          </p:nvSpPr>
          <p:spPr>
            <a:xfrm>
              <a:off x="1259632" y="5805264"/>
              <a:ext cx="2166544" cy="461665"/>
            </a:xfrm>
            <a:prstGeom prst="rect">
              <a:avLst/>
            </a:prstGeom>
          </p:spPr>
          <p:txBody>
            <a:bodyPr wrap="square">
              <a:spAutoFit/>
            </a:bodyPr>
            <a:lstStyle/>
            <a:p>
              <a:pPr lvl="0"/>
              <a:r>
                <a:rPr lang="es-ES" sz="2400" dirty="0" smtClean="0">
                  <a:solidFill>
                    <a:prstClr val="black"/>
                  </a:solidFill>
                  <a:latin typeface="Arial" pitchFamily="34" charset="0"/>
                  <a:cs typeface="Arial" pitchFamily="34" charset="0"/>
                </a:rPr>
                <a:t>Page 100</a:t>
              </a:r>
              <a:endParaRPr lang="es-ES" sz="2400" dirty="0">
                <a:solidFill>
                  <a:prstClr val="black"/>
                </a:solidFill>
                <a:latin typeface="Arial" pitchFamily="34" charset="0"/>
                <a:cs typeface="Arial" pitchFamily="34" charset="0"/>
              </a:endParaRPr>
            </a:p>
          </p:txBody>
        </p:sp>
        <p:sp>
          <p:nvSpPr>
            <p:cNvPr id="4" name="3 Rectángulo"/>
            <p:cNvSpPr/>
            <p:nvPr/>
          </p:nvSpPr>
          <p:spPr>
            <a:xfrm>
              <a:off x="1259632" y="2348880"/>
              <a:ext cx="6820600" cy="1446550"/>
            </a:xfrm>
            <a:prstGeom prst="rect">
              <a:avLst/>
            </a:prstGeom>
          </p:spPr>
          <p:txBody>
            <a:bodyPr wrap="square">
              <a:spAutoFit/>
            </a:bodyPr>
            <a:lstStyle/>
            <a:p>
              <a:pPr algn="ctr"/>
              <a:r>
                <a:rPr lang="es-ES" sz="4400" dirty="0" err="1" smtClean="0">
                  <a:latin typeface="Arial" pitchFamily="34" charset="0"/>
                  <a:cs typeface="Arial" pitchFamily="34" charset="0"/>
                </a:rPr>
                <a:t>Principles</a:t>
              </a:r>
              <a:r>
                <a:rPr lang="es-ES" sz="4400" dirty="0" smtClean="0">
                  <a:latin typeface="Arial" pitchFamily="34" charset="0"/>
                  <a:cs typeface="Arial" pitchFamily="34" charset="0"/>
                </a:rPr>
                <a:t> </a:t>
              </a:r>
              <a:r>
                <a:rPr lang="es-ES" sz="4400" dirty="0" err="1" smtClean="0">
                  <a:latin typeface="Arial" pitchFamily="34" charset="0"/>
                  <a:cs typeface="Arial" pitchFamily="34" charset="0"/>
                </a:rPr>
                <a:t>to</a:t>
              </a:r>
              <a:r>
                <a:rPr lang="es-ES" sz="4400" dirty="0" smtClean="0">
                  <a:latin typeface="Arial" pitchFamily="34" charset="0"/>
                  <a:cs typeface="Arial" pitchFamily="34" charset="0"/>
                </a:rPr>
                <a:t> </a:t>
              </a:r>
              <a:r>
                <a:rPr lang="es-ES" sz="4400" dirty="0" err="1" smtClean="0">
                  <a:latin typeface="Arial" pitchFamily="34" charset="0"/>
                  <a:cs typeface="Arial" pitchFamily="34" charset="0"/>
                </a:rPr>
                <a:t>apply</a:t>
              </a:r>
              <a:r>
                <a:rPr lang="es-ES" sz="4400" dirty="0" smtClean="0">
                  <a:latin typeface="Arial" pitchFamily="34" charset="0"/>
                  <a:cs typeface="Arial" pitchFamily="34" charset="0"/>
                </a:rPr>
                <a:t> </a:t>
              </a:r>
              <a:r>
                <a:rPr lang="es-ES" sz="4400" dirty="0" err="1" smtClean="0">
                  <a:latin typeface="Arial" pitchFamily="34" charset="0"/>
                  <a:cs typeface="Arial" pitchFamily="34" charset="0"/>
                </a:rPr>
                <a:t>to</a:t>
              </a:r>
              <a:r>
                <a:rPr lang="es-ES" sz="4400" dirty="0" smtClean="0">
                  <a:latin typeface="Arial" pitchFamily="34" charset="0"/>
                  <a:cs typeface="Arial" pitchFamily="34" charset="0"/>
                </a:rPr>
                <a:t> </a:t>
              </a:r>
              <a:r>
                <a:rPr lang="es-ES" sz="4400" dirty="0" err="1" smtClean="0">
                  <a:latin typeface="Arial" pitchFamily="34" charset="0"/>
                  <a:cs typeface="Arial" pitchFamily="34" charset="0"/>
                </a:rPr>
                <a:t>your</a:t>
              </a:r>
              <a:r>
                <a:rPr lang="es-ES" sz="4400" dirty="0" smtClean="0">
                  <a:latin typeface="Arial" pitchFamily="34" charset="0"/>
                  <a:cs typeface="Arial" pitchFamily="34" charset="0"/>
                </a:rPr>
                <a:t> </a:t>
              </a:r>
              <a:r>
                <a:rPr lang="es-ES" sz="4400" dirty="0" err="1" smtClean="0">
                  <a:latin typeface="Arial" pitchFamily="34" charset="0"/>
                  <a:cs typeface="Arial" pitchFamily="34" charset="0"/>
                </a:rPr>
                <a:t>family</a:t>
              </a:r>
              <a:endParaRPr lang="es-ES" sz="4400" dirty="0" smtClean="0">
                <a:latin typeface="Arial" pitchFamily="34" charset="0"/>
                <a:cs typeface="Arial" pitchFamily="34" charset="0"/>
              </a:endParaRPr>
            </a:p>
          </p:txBody>
        </p:sp>
        <p:sp>
          <p:nvSpPr>
            <p:cNvPr id="5" name="4 CuadroTexto"/>
            <p:cNvSpPr txBox="1"/>
            <p:nvPr/>
          </p:nvSpPr>
          <p:spPr>
            <a:xfrm>
              <a:off x="6598831" y="908720"/>
              <a:ext cx="1363885" cy="461665"/>
            </a:xfrm>
            <a:prstGeom prst="rect">
              <a:avLst/>
            </a:prstGeom>
            <a:noFill/>
          </p:spPr>
          <p:txBody>
            <a:bodyPr wrap="none" rtlCol="0">
              <a:spAutoFit/>
            </a:bodyPr>
            <a:lstStyle/>
            <a:p>
              <a:r>
                <a:rPr lang="es-ES" sz="2400" b="1" i="1" dirty="0" err="1" smtClean="0">
                  <a:solidFill>
                    <a:schemeClr val="bg2">
                      <a:lumMod val="25000"/>
                    </a:schemeClr>
                  </a:solidFill>
                </a:rPr>
                <a:t>Activity</a:t>
              </a:r>
              <a:endParaRPr lang="es-ES" sz="2400" b="1" i="1" dirty="0">
                <a:solidFill>
                  <a:schemeClr val="bg2">
                    <a:lumMod val="25000"/>
                  </a:schemeClr>
                </a:solidFill>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763688" y="1267013"/>
            <a:ext cx="6120680" cy="3600986"/>
          </a:xfrm>
          <a:prstGeom prst="rect">
            <a:avLst/>
          </a:prstGeom>
          <a:noFill/>
        </p:spPr>
        <p:txBody>
          <a:bodyPr wrap="square" rtlCol="0">
            <a:spAutoFit/>
          </a:bodyPr>
          <a:lstStyle/>
          <a:p>
            <a:pPr algn="ctr"/>
            <a:r>
              <a:rPr lang="es-ES" sz="4000" b="1" i="1" dirty="0" smtClean="0">
                <a:effectLst>
                  <a:outerShdw blurRad="38100" dist="38100" dir="2700000" algn="tl">
                    <a:srgbClr val="000000">
                      <a:alpha val="43137"/>
                    </a:srgbClr>
                  </a:outerShdw>
                </a:effectLst>
              </a:rPr>
              <a:t>“</a:t>
            </a:r>
            <a:r>
              <a:rPr lang="es-ES" sz="4000" b="1" i="1" dirty="0" err="1" smtClean="0">
                <a:effectLst>
                  <a:outerShdw blurRad="38100" dist="38100" dir="2700000" algn="tl">
                    <a:srgbClr val="000000">
                      <a:alpha val="43137"/>
                    </a:srgbClr>
                  </a:outerShdw>
                </a:effectLst>
              </a:rPr>
              <a:t>Always</a:t>
            </a:r>
            <a:r>
              <a:rPr lang="es-ES" sz="4000" b="1" i="1" dirty="0" smtClean="0">
                <a:effectLst>
                  <a:outerShdw blurRad="38100" dist="38100" dir="2700000" algn="tl">
                    <a:srgbClr val="000000">
                      <a:alpha val="43137"/>
                    </a:srgbClr>
                  </a:outerShdw>
                </a:effectLst>
              </a:rPr>
              <a:t> </a:t>
            </a:r>
            <a:r>
              <a:rPr lang="es-ES" sz="4000" b="1" i="1" dirty="0" err="1" smtClean="0">
                <a:effectLst>
                  <a:outerShdw blurRad="38100" dist="38100" dir="2700000" algn="tl">
                    <a:srgbClr val="000000">
                      <a:alpha val="43137"/>
                    </a:srgbClr>
                  </a:outerShdw>
                </a:effectLst>
              </a:rPr>
              <a:t>keep</a:t>
            </a:r>
            <a:r>
              <a:rPr lang="es-ES" sz="4000" b="1" i="1" dirty="0" smtClean="0">
                <a:effectLst>
                  <a:outerShdw blurRad="38100" dist="38100" dir="2700000" algn="tl">
                    <a:srgbClr val="000000">
                      <a:alpha val="43137"/>
                    </a:srgbClr>
                  </a:outerShdw>
                </a:effectLst>
              </a:rPr>
              <a:t> </a:t>
            </a:r>
            <a:r>
              <a:rPr lang="es-ES" sz="4000" b="1" i="1" dirty="0" err="1" smtClean="0">
                <a:effectLst>
                  <a:outerShdw blurRad="38100" dist="38100" dir="2700000" algn="tl">
                    <a:srgbClr val="000000">
                      <a:alpha val="43137"/>
                    </a:srgbClr>
                  </a:outerShdw>
                </a:effectLst>
              </a:rPr>
              <a:t>yourselves</a:t>
            </a:r>
            <a:r>
              <a:rPr lang="es-ES" sz="4000" b="1" i="1" dirty="0" smtClean="0">
                <a:effectLst>
                  <a:outerShdw blurRad="38100" dist="38100" dir="2700000" algn="tl">
                    <a:srgbClr val="000000">
                      <a:alpha val="43137"/>
                    </a:srgbClr>
                  </a:outerShdw>
                </a:effectLst>
              </a:rPr>
              <a:t> </a:t>
            </a:r>
            <a:r>
              <a:rPr lang="es-ES" sz="4000" b="1" i="1" dirty="0" err="1" smtClean="0">
                <a:effectLst>
                  <a:outerShdw blurRad="38100" dist="38100" dir="2700000" algn="tl">
                    <a:srgbClr val="000000">
                      <a:alpha val="43137"/>
                    </a:srgbClr>
                  </a:outerShdw>
                </a:effectLst>
              </a:rPr>
              <a:t>united</a:t>
            </a:r>
            <a:r>
              <a:rPr lang="es-ES" sz="4000" b="1" i="1" dirty="0" smtClean="0">
                <a:effectLst>
                  <a:outerShdw blurRad="38100" dist="38100" dir="2700000" algn="tl">
                    <a:srgbClr val="000000">
                      <a:alpha val="43137"/>
                    </a:srgbClr>
                  </a:outerShdw>
                </a:effectLst>
              </a:rPr>
              <a:t> in </a:t>
            </a:r>
            <a:r>
              <a:rPr lang="es-ES" sz="4000" b="1" i="1" dirty="0" err="1" smtClean="0">
                <a:effectLst>
                  <a:outerShdw blurRad="38100" dist="38100" dir="2700000" algn="tl">
                    <a:srgbClr val="000000">
                      <a:alpha val="43137"/>
                    </a:srgbClr>
                  </a:outerShdw>
                </a:effectLst>
              </a:rPr>
              <a:t>the</a:t>
            </a:r>
            <a:r>
              <a:rPr lang="es-ES" sz="4000" b="1" i="1" dirty="0" smtClean="0">
                <a:effectLst>
                  <a:outerShdw blurRad="38100" dist="38100" dir="2700000" algn="tl">
                    <a:srgbClr val="000000">
                      <a:alpha val="43137"/>
                    </a:srgbClr>
                  </a:outerShdw>
                </a:effectLst>
              </a:rPr>
              <a:t> </a:t>
            </a:r>
            <a:r>
              <a:rPr lang="es-ES" sz="4000" b="1" i="1" dirty="0" err="1" smtClean="0">
                <a:effectLst>
                  <a:outerShdw blurRad="38100" dist="38100" dir="2700000" algn="tl">
                    <a:srgbClr val="000000">
                      <a:alpha val="43137"/>
                    </a:srgbClr>
                  </a:outerShdw>
                </a:effectLst>
              </a:rPr>
              <a:t>Holy</a:t>
            </a:r>
            <a:r>
              <a:rPr lang="es-ES" sz="4000" b="1" i="1" dirty="0" smtClean="0">
                <a:effectLst>
                  <a:outerShdw blurRad="38100" dist="38100" dir="2700000" algn="tl">
                    <a:srgbClr val="000000">
                      <a:alpha val="43137"/>
                    </a:srgbClr>
                  </a:outerShdw>
                </a:effectLst>
              </a:rPr>
              <a:t> </a:t>
            </a:r>
            <a:r>
              <a:rPr lang="es-ES" sz="4000" b="1" i="1" dirty="0" err="1" smtClean="0">
                <a:effectLst>
                  <a:outerShdw blurRad="38100" dist="38100" dir="2700000" algn="tl">
                    <a:srgbClr val="000000">
                      <a:alpha val="43137"/>
                    </a:srgbClr>
                  </a:outerShdw>
                </a:effectLst>
              </a:rPr>
              <a:t>Spirit</a:t>
            </a:r>
            <a:r>
              <a:rPr lang="es-ES" sz="4000" b="1" i="1" dirty="0" smtClean="0">
                <a:effectLst>
                  <a:outerShdw blurRad="38100" dist="38100" dir="2700000" algn="tl">
                    <a:srgbClr val="000000">
                      <a:alpha val="43137"/>
                    </a:srgbClr>
                  </a:outerShdw>
                </a:effectLst>
              </a:rPr>
              <a:t>, and </a:t>
            </a:r>
            <a:r>
              <a:rPr lang="es-ES" sz="4000" b="1" i="1" dirty="0" err="1" smtClean="0">
                <a:effectLst>
                  <a:outerShdw blurRad="38100" dist="38100" dir="2700000" algn="tl">
                    <a:srgbClr val="000000">
                      <a:alpha val="43137"/>
                    </a:srgbClr>
                  </a:outerShdw>
                </a:effectLst>
              </a:rPr>
              <a:t>bind</a:t>
            </a:r>
            <a:r>
              <a:rPr lang="es-ES" sz="4000" b="1" i="1" dirty="0" smtClean="0">
                <a:effectLst>
                  <a:outerShdw blurRad="38100" dist="38100" dir="2700000" algn="tl">
                    <a:srgbClr val="000000">
                      <a:alpha val="43137"/>
                    </a:srgbClr>
                  </a:outerShdw>
                </a:effectLst>
              </a:rPr>
              <a:t> </a:t>
            </a:r>
            <a:r>
              <a:rPr lang="es-ES" sz="4000" b="1" i="1" dirty="0" err="1" smtClean="0">
                <a:effectLst>
                  <a:outerShdw blurRad="38100" dist="38100" dir="2700000" algn="tl">
                    <a:srgbClr val="000000">
                      <a:alpha val="43137"/>
                    </a:srgbClr>
                  </a:outerShdw>
                </a:effectLst>
              </a:rPr>
              <a:t>yourselves</a:t>
            </a:r>
            <a:r>
              <a:rPr lang="es-ES" sz="4000" b="1" i="1" dirty="0" smtClean="0">
                <a:effectLst>
                  <a:outerShdw blurRad="38100" dist="38100" dir="2700000" algn="tl">
                    <a:srgbClr val="000000">
                      <a:alpha val="43137"/>
                    </a:srgbClr>
                  </a:outerShdw>
                </a:effectLst>
              </a:rPr>
              <a:t> </a:t>
            </a:r>
            <a:r>
              <a:rPr lang="es-ES" sz="4000" b="1" i="1" dirty="0" err="1" smtClean="0">
                <a:effectLst>
                  <a:outerShdw blurRad="38100" dist="38100" dir="2700000" algn="tl">
                    <a:srgbClr val="000000">
                      <a:alpha val="43137"/>
                    </a:srgbClr>
                  </a:outerShdw>
                </a:effectLst>
              </a:rPr>
              <a:t>together</a:t>
            </a:r>
            <a:r>
              <a:rPr lang="es-ES" sz="4000" b="1" i="1" dirty="0" smtClean="0">
                <a:effectLst>
                  <a:outerShdw blurRad="38100" dist="38100" dir="2700000" algn="tl">
                    <a:srgbClr val="000000">
                      <a:alpha val="43137"/>
                    </a:srgbClr>
                  </a:outerShdw>
                </a:effectLst>
              </a:rPr>
              <a:t> in </a:t>
            </a:r>
            <a:r>
              <a:rPr lang="es-ES" sz="4000" b="1" i="1" dirty="0" err="1" smtClean="0">
                <a:effectLst>
                  <a:outerShdw blurRad="38100" dist="38100" dir="2700000" algn="tl">
                    <a:srgbClr val="000000">
                      <a:alpha val="43137"/>
                    </a:srgbClr>
                  </a:outerShdw>
                </a:effectLst>
              </a:rPr>
              <a:t>peace</a:t>
            </a:r>
            <a:r>
              <a:rPr lang="es-ES" sz="4000" b="1" i="1" dirty="0" smtClean="0">
                <a:effectLst>
                  <a:outerShdw blurRad="38100" dist="38100" dir="2700000" algn="tl">
                    <a:srgbClr val="000000">
                      <a:alpha val="43137"/>
                    </a:srgbClr>
                  </a:outerShdw>
                </a:effectLst>
              </a:rPr>
              <a:t>.”</a:t>
            </a:r>
          </a:p>
          <a:p>
            <a:pPr algn="ctr"/>
            <a:endParaRPr lang="es-ES" sz="4000" b="1" i="1" dirty="0" smtClean="0">
              <a:effectLst>
                <a:outerShdw blurRad="38100" dist="38100" dir="2700000" algn="tl">
                  <a:srgbClr val="000000">
                    <a:alpha val="43137"/>
                  </a:srgbClr>
                </a:outerShdw>
              </a:effectLst>
            </a:endParaRPr>
          </a:p>
          <a:p>
            <a:r>
              <a:rPr lang="es-ES" sz="2800" b="1" i="1" dirty="0" smtClean="0">
                <a:effectLst>
                  <a:outerShdw blurRad="38100" dist="38100" dir="2700000" algn="tl">
                    <a:srgbClr val="000000">
                      <a:alpha val="43137"/>
                    </a:srgbClr>
                  </a:outerShdw>
                </a:effectLst>
              </a:rPr>
              <a:t>(</a:t>
            </a:r>
            <a:r>
              <a:rPr lang="es-ES" sz="2800" b="1" i="1" dirty="0" err="1" smtClean="0">
                <a:effectLst>
                  <a:outerShdw blurRad="38100" dist="38100" dir="2700000" algn="tl">
                    <a:srgbClr val="000000">
                      <a:alpha val="43137"/>
                    </a:srgbClr>
                  </a:outerShdw>
                </a:effectLst>
              </a:rPr>
              <a:t>Ephesians</a:t>
            </a:r>
            <a:r>
              <a:rPr lang="es-ES" sz="2800" b="1" i="1" dirty="0" smtClean="0">
                <a:effectLst>
                  <a:outerShdw blurRad="38100" dist="38100" dir="2700000" algn="tl">
                    <a:srgbClr val="000000">
                      <a:alpha val="43137"/>
                    </a:srgbClr>
                  </a:outerShdw>
                </a:effectLst>
              </a:rPr>
              <a:t> 4:3, NLT).</a:t>
            </a:r>
            <a:endParaRPr lang="es-ES" sz="2800" b="1" i="1" dirty="0">
              <a:effectLst>
                <a:outerShdw blurRad="38100" dist="38100" dir="2700000" algn="tl">
                  <a:srgbClr val="000000">
                    <a:alpha val="43137"/>
                  </a:srgbClr>
                </a:outerShdw>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63688" y="1004530"/>
            <a:ext cx="6192688" cy="4524315"/>
          </a:xfrm>
          <a:prstGeom prst="rect">
            <a:avLst/>
          </a:prstGeom>
          <a:noFill/>
        </p:spPr>
        <p:txBody>
          <a:bodyPr wrap="square" rtlCol="0">
            <a:spAutoFit/>
          </a:bodyPr>
          <a:lstStyle/>
          <a:p>
            <a:r>
              <a:rPr lang="es-MX" sz="3200" dirty="0"/>
              <a:t>E</a:t>
            </a:r>
            <a:r>
              <a:rPr lang="es-MX" sz="3200" dirty="0" smtClean="0"/>
              <a:t>ffective parents </a:t>
            </a:r>
            <a:r>
              <a:rPr lang="es-MX" sz="3200" b="1" dirty="0" smtClean="0">
                <a:solidFill>
                  <a:schemeClr val="accent1">
                    <a:lumMod val="20000"/>
                    <a:lumOff val="80000"/>
                  </a:schemeClr>
                </a:solidFill>
              </a:rPr>
              <a:t>never</a:t>
            </a:r>
            <a:r>
              <a:rPr lang="es-MX" sz="3200" dirty="0" smtClean="0"/>
              <a:t> stop growing. Their </a:t>
            </a:r>
            <a:r>
              <a:rPr lang="es-MX" sz="3200" b="1" dirty="0" smtClean="0">
                <a:solidFill>
                  <a:schemeClr val="accent1">
                    <a:lumMod val="20000"/>
                    <a:lumOff val="80000"/>
                  </a:schemeClr>
                </a:solidFill>
              </a:rPr>
              <a:t>goal</a:t>
            </a:r>
            <a:r>
              <a:rPr lang="es-MX" sz="3200" dirty="0" smtClean="0"/>
              <a:t> is to </a:t>
            </a:r>
            <a:r>
              <a:rPr lang="es-MX" sz="3200" b="1" dirty="0" smtClean="0">
                <a:solidFill>
                  <a:schemeClr val="accent1">
                    <a:lumMod val="20000"/>
                    <a:lumOff val="80000"/>
                  </a:schemeClr>
                </a:solidFill>
              </a:rPr>
              <a:t>become everything God wants them to be. </a:t>
            </a:r>
            <a:r>
              <a:rPr lang="es-MX" sz="3200" dirty="0" smtClean="0"/>
              <a:t>Good parents help each other become better parents.</a:t>
            </a:r>
          </a:p>
          <a:p>
            <a:endParaRPr lang="es-MX" sz="3200" dirty="0" smtClean="0"/>
          </a:p>
          <a:p>
            <a:r>
              <a:rPr lang="es-MX" sz="3200" dirty="0" smtClean="0"/>
              <a:t>The more Christlike you become, the easier it will be for your children to </a:t>
            </a:r>
            <a:r>
              <a:rPr lang="es-MX" sz="3200" b="1" dirty="0" smtClean="0">
                <a:solidFill>
                  <a:schemeClr val="accent1">
                    <a:lumMod val="20000"/>
                    <a:lumOff val="80000"/>
                  </a:schemeClr>
                </a:solidFill>
              </a:rPr>
              <a:t>see Christ in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691680" y="764704"/>
            <a:ext cx="6624736" cy="4031873"/>
          </a:xfrm>
          <a:prstGeom prst="rect">
            <a:avLst/>
          </a:prstGeom>
          <a:noFill/>
        </p:spPr>
        <p:txBody>
          <a:bodyPr wrap="square" rtlCol="0">
            <a:spAutoFit/>
          </a:bodyPr>
          <a:lstStyle/>
          <a:p>
            <a:r>
              <a:rPr lang="es-MX" sz="3200" i="1" dirty="0" smtClean="0">
                <a:latin typeface="Arial" pitchFamily="34" charset="0"/>
                <a:cs typeface="Arial" pitchFamily="34" charset="0"/>
              </a:rPr>
              <a:t>Two parental problem areas:</a:t>
            </a:r>
          </a:p>
          <a:p>
            <a:endParaRPr lang="es-MX" sz="1400" dirty="0" smtClean="0">
              <a:latin typeface="Arial" pitchFamily="34" charset="0"/>
              <a:cs typeface="Arial" pitchFamily="34" charset="0"/>
            </a:endParaRPr>
          </a:p>
          <a:p>
            <a:pPr marL="342900" indent="-342900">
              <a:buAutoNum type="arabicPeriod"/>
            </a:pPr>
            <a:r>
              <a:rPr lang="es-MX" sz="3000" dirty="0" smtClean="0">
                <a:latin typeface="Arial" pitchFamily="34" charset="0"/>
                <a:cs typeface="Arial" pitchFamily="34" charset="0"/>
              </a:rPr>
              <a:t>How parents relate to each other when they disagree about child rearing.</a:t>
            </a:r>
          </a:p>
          <a:p>
            <a:pPr marL="342900" indent="-342900">
              <a:buAutoNum type="arabicPeriod"/>
            </a:pPr>
            <a:r>
              <a:rPr lang="es-MX" sz="3000" dirty="0" smtClean="0">
                <a:latin typeface="Arial" pitchFamily="34" charset="0"/>
                <a:cs typeface="Arial" pitchFamily="34" charset="0"/>
              </a:rPr>
              <a:t>Emotional baggage parents may be still carrying around fro their own childhood and how it affects the way they treat their children.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691680" y="690944"/>
            <a:ext cx="6264696" cy="3139321"/>
          </a:xfrm>
          <a:prstGeom prst="rect">
            <a:avLst/>
          </a:prstGeom>
          <a:noFill/>
        </p:spPr>
        <p:txBody>
          <a:bodyPr wrap="square" rtlCol="0">
            <a:spAutoFit/>
          </a:bodyPr>
          <a:lstStyle/>
          <a:p>
            <a:r>
              <a:rPr lang="es-MX" sz="3200" b="1" dirty="0" smtClean="0">
                <a:solidFill>
                  <a:schemeClr val="accent6">
                    <a:lumMod val="50000"/>
                  </a:schemeClr>
                </a:solidFill>
                <a:latin typeface="Arial" pitchFamily="34" charset="0"/>
                <a:cs typeface="Arial" pitchFamily="34" charset="0"/>
              </a:rPr>
              <a:t>Solving parental conflicts</a:t>
            </a:r>
          </a:p>
          <a:p>
            <a:endParaRPr lang="es-MX" sz="1600" dirty="0" smtClean="0">
              <a:latin typeface="Arial" pitchFamily="34" charset="0"/>
              <a:cs typeface="Arial" pitchFamily="34" charset="0"/>
            </a:endParaRPr>
          </a:p>
          <a:p>
            <a:pPr algn="just"/>
            <a:r>
              <a:rPr lang="es-MX" sz="3000" dirty="0" smtClean="0">
                <a:latin typeface="Arial" pitchFamily="34" charset="0"/>
                <a:cs typeface="Arial" pitchFamily="34" charset="0"/>
              </a:rPr>
              <a:t>No two parents agree on every child-rearing issue. Some are more rule-oriented and tough; others are more love-oriented and tender. A </a:t>
            </a:r>
          </a:p>
          <a:p>
            <a:pPr algn="just"/>
            <a:r>
              <a:rPr lang="es-MX" sz="3000" b="1" dirty="0" smtClean="0">
                <a:solidFill>
                  <a:schemeClr val="accent1">
                    <a:lumMod val="20000"/>
                    <a:lumOff val="80000"/>
                  </a:schemeClr>
                </a:solidFill>
                <a:latin typeface="Arial" pitchFamily="34" charset="0"/>
                <a:cs typeface="Arial" pitchFamily="34" charset="0"/>
              </a:rPr>
              <a:t>balance</a:t>
            </a:r>
            <a:r>
              <a:rPr lang="es-MX" sz="3000" dirty="0" smtClean="0">
                <a:latin typeface="Arial" pitchFamily="34" charset="0"/>
                <a:cs typeface="Arial" pitchFamily="34" charset="0"/>
              </a:rPr>
              <a:t> is needed here.</a:t>
            </a:r>
            <a:endParaRPr lang="es-ES_tradnl" sz="3000" dirty="0">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63688" y="764704"/>
            <a:ext cx="6048672" cy="4031873"/>
          </a:xfrm>
          <a:prstGeom prst="rect">
            <a:avLst/>
          </a:prstGeom>
          <a:noFill/>
        </p:spPr>
        <p:txBody>
          <a:bodyPr wrap="square" rtlCol="0">
            <a:spAutoFit/>
          </a:bodyPr>
          <a:lstStyle/>
          <a:p>
            <a:pPr algn="just"/>
            <a:r>
              <a:rPr lang="es-MX" sz="3200" dirty="0" smtClean="0">
                <a:latin typeface="Arial" pitchFamily="34" charset="0"/>
                <a:cs typeface="Arial" pitchFamily="34" charset="0"/>
              </a:rPr>
              <a:t>Effective parents exhibit both traits. They are tough when they need to be and tender when it is called for. If parents disagree on how children should be treated, children see this as a chink in the armor and take advantage of their parents’ authority.</a:t>
            </a:r>
            <a:endParaRPr lang="es-ES_tradnl" sz="3200" dirty="0">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691680" y="908720"/>
            <a:ext cx="6192688" cy="4031873"/>
          </a:xfrm>
          <a:prstGeom prst="rect">
            <a:avLst/>
          </a:prstGeom>
          <a:noFill/>
        </p:spPr>
        <p:txBody>
          <a:bodyPr wrap="square" rtlCol="0">
            <a:spAutoFit/>
          </a:bodyPr>
          <a:lstStyle/>
          <a:p>
            <a:pPr algn="just"/>
            <a:r>
              <a:rPr lang="es-MX" sz="3200" dirty="0" smtClean="0">
                <a:latin typeface="Arial" pitchFamily="34" charset="0"/>
                <a:cs typeface="Arial" pitchFamily="34" charset="0"/>
              </a:rPr>
              <a:t>When parents don’t agree on child-rearing issues, instead of moving toward the center of the issue and presenting their children with a strong united front, most parents think their wn way of handling the situation is best.</a:t>
            </a:r>
            <a:endParaRPr lang="es-ES_tradnl" sz="3200" dirty="0">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619672" y="692696"/>
            <a:ext cx="6264696" cy="3385542"/>
          </a:xfrm>
          <a:prstGeom prst="rect">
            <a:avLst/>
          </a:prstGeom>
          <a:noFill/>
        </p:spPr>
        <p:txBody>
          <a:bodyPr wrap="square" rtlCol="0">
            <a:spAutoFit/>
          </a:bodyPr>
          <a:lstStyle/>
          <a:p>
            <a:pPr algn="r"/>
            <a:r>
              <a:rPr lang="es-ES" sz="4800" b="1" i="1" spc="300" dirty="0" err="1" smtClean="0">
                <a:latin typeface="+mj-lt"/>
                <a:cs typeface="Arial" pitchFamily="34" charset="0"/>
              </a:rPr>
              <a:t>Principle</a:t>
            </a:r>
            <a:r>
              <a:rPr lang="es-ES" sz="4800" b="1" i="1" spc="300" dirty="0" smtClean="0">
                <a:latin typeface="+mj-lt"/>
                <a:cs typeface="Arial" pitchFamily="34" charset="0"/>
              </a:rPr>
              <a:t> 16</a:t>
            </a:r>
          </a:p>
          <a:p>
            <a:pPr algn="ctr"/>
            <a:endParaRPr lang="es-ES" sz="4000" b="1" i="1" spc="300" dirty="0" smtClean="0">
              <a:latin typeface="+mj-lt"/>
              <a:cs typeface="Arial" pitchFamily="34" charset="0"/>
            </a:endParaRPr>
          </a:p>
          <a:p>
            <a:pPr algn="ctr"/>
            <a:r>
              <a:rPr lang="es-ES" sz="4200" i="1" spc="300" dirty="0" err="1" smtClean="0">
                <a:latin typeface="+mj-lt"/>
                <a:cs typeface="Arial" pitchFamily="34" charset="0"/>
              </a:rPr>
              <a:t>Good</a:t>
            </a:r>
            <a:r>
              <a:rPr lang="es-ES" sz="4200" i="1" spc="300" dirty="0" smtClean="0">
                <a:latin typeface="+mj-lt"/>
                <a:cs typeface="Arial" pitchFamily="34" charset="0"/>
              </a:rPr>
              <a:t> </a:t>
            </a:r>
            <a:r>
              <a:rPr lang="es-ES" sz="4200" i="1" spc="300" dirty="0" err="1" smtClean="0">
                <a:latin typeface="+mj-lt"/>
                <a:cs typeface="Arial" pitchFamily="34" charset="0"/>
              </a:rPr>
              <a:t>parents</a:t>
            </a:r>
            <a:r>
              <a:rPr lang="es-ES" sz="4200" i="1" spc="300" dirty="0" smtClean="0">
                <a:latin typeface="+mj-lt"/>
                <a:cs typeface="Arial" pitchFamily="34" charset="0"/>
              </a:rPr>
              <a:t> </a:t>
            </a:r>
            <a:r>
              <a:rPr lang="es-ES" sz="4200" i="1" spc="300" dirty="0" err="1" smtClean="0">
                <a:latin typeface="+mj-lt"/>
                <a:cs typeface="Arial" pitchFamily="34" charset="0"/>
              </a:rPr>
              <a:t>help</a:t>
            </a:r>
            <a:r>
              <a:rPr lang="es-ES" sz="4200" i="1" spc="300" dirty="0" smtClean="0">
                <a:latin typeface="+mj-lt"/>
                <a:cs typeface="Arial" pitchFamily="34" charset="0"/>
              </a:rPr>
              <a:t> </a:t>
            </a:r>
            <a:r>
              <a:rPr lang="es-ES" sz="4200" i="1" spc="300" dirty="0" err="1" smtClean="0">
                <a:latin typeface="+mj-lt"/>
                <a:cs typeface="Arial" pitchFamily="34" charset="0"/>
              </a:rPr>
              <a:t>each</a:t>
            </a:r>
            <a:r>
              <a:rPr lang="es-ES" sz="4200" i="1" spc="300" dirty="0" smtClean="0">
                <a:latin typeface="+mj-lt"/>
                <a:cs typeface="Arial" pitchFamily="34" charset="0"/>
              </a:rPr>
              <a:t> </a:t>
            </a:r>
            <a:r>
              <a:rPr lang="es-ES" sz="4200" i="1" spc="300" dirty="0" err="1" smtClean="0">
                <a:latin typeface="+mj-lt"/>
                <a:cs typeface="Arial" pitchFamily="34" charset="0"/>
              </a:rPr>
              <a:t>other</a:t>
            </a:r>
            <a:r>
              <a:rPr lang="es-ES" sz="4200" i="1" spc="300" dirty="0" smtClean="0">
                <a:latin typeface="+mj-lt"/>
                <a:cs typeface="Arial" pitchFamily="34" charset="0"/>
              </a:rPr>
              <a:t> </a:t>
            </a:r>
            <a:r>
              <a:rPr lang="es-ES" sz="4200" i="1" spc="300" dirty="0" err="1" smtClean="0">
                <a:latin typeface="+mj-lt"/>
                <a:cs typeface="Arial" pitchFamily="34" charset="0"/>
              </a:rPr>
              <a:t>become</a:t>
            </a:r>
            <a:r>
              <a:rPr lang="es-ES" sz="4200" i="1" spc="300" dirty="0" smtClean="0">
                <a:latin typeface="+mj-lt"/>
                <a:cs typeface="Arial" pitchFamily="34" charset="0"/>
              </a:rPr>
              <a:t> </a:t>
            </a:r>
            <a:r>
              <a:rPr lang="es-ES" sz="4200" i="1" spc="300" dirty="0" err="1" smtClean="0">
                <a:latin typeface="+mj-lt"/>
                <a:cs typeface="Arial" pitchFamily="34" charset="0"/>
              </a:rPr>
              <a:t>better</a:t>
            </a:r>
            <a:r>
              <a:rPr lang="es-ES" sz="4200" i="1" spc="300" dirty="0" smtClean="0">
                <a:latin typeface="+mj-lt"/>
                <a:cs typeface="Arial" pitchFamily="34" charset="0"/>
              </a:rPr>
              <a:t> </a:t>
            </a:r>
            <a:r>
              <a:rPr lang="es-ES" sz="4200" i="1" spc="300" dirty="0" err="1" smtClean="0">
                <a:latin typeface="+mj-lt"/>
                <a:cs typeface="Arial" pitchFamily="34" charset="0"/>
              </a:rPr>
              <a:t>parents</a:t>
            </a:r>
            <a:r>
              <a:rPr lang="es-ES" sz="4200" i="1" spc="300" dirty="0" smtClean="0">
                <a:latin typeface="+mj-lt"/>
                <a:cs typeface="Arial" pitchFamily="34" charset="0"/>
              </a:rPr>
              <a:t>.</a:t>
            </a:r>
            <a:endParaRPr lang="es-ES" sz="4200" i="1" spc="300" dirty="0">
              <a:latin typeface="+mj-lt"/>
              <a:cs typeface="Arial" pitchFamily="34" charset="0"/>
            </a:endParaRPr>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1352</TotalTime>
  <Words>934</Words>
  <Application>Microsoft Macintosh PowerPoint</Application>
  <PresentationFormat>On-screen Show (4:3)</PresentationFormat>
  <Paragraphs>74</Paragraphs>
  <Slides>29</Slides>
  <Notes>2</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Tema de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Radio4</dc:creator>
  <cp:lastModifiedBy>Jainie Baltodano</cp:lastModifiedBy>
  <cp:revision>85</cp:revision>
  <dcterms:created xsi:type="dcterms:W3CDTF">2013-11-06T01:27:43Z</dcterms:created>
  <dcterms:modified xsi:type="dcterms:W3CDTF">2014-06-29T01:36:10Z</dcterms:modified>
</cp:coreProperties>
</file>