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4" r:id="rId4"/>
    <p:sldId id="259" r:id="rId5"/>
    <p:sldId id="260" r:id="rId6"/>
    <p:sldId id="258" r:id="rId7"/>
    <p:sldId id="261" r:id="rId8"/>
    <p:sldId id="262" r:id="rId9"/>
    <p:sldId id="263" r:id="rId10"/>
    <p:sldId id="264" r:id="rId11"/>
    <p:sldId id="265" r:id="rId12"/>
    <p:sldId id="266" r:id="rId13"/>
    <p:sldId id="275" r:id="rId14"/>
    <p:sldId id="267" r:id="rId15"/>
    <p:sldId id="268" r:id="rId16"/>
    <p:sldId id="269" r:id="rId17"/>
    <p:sldId id="270" r:id="rId18"/>
    <p:sldId id="271" r:id="rId19"/>
    <p:sldId id="272" r:id="rId20"/>
    <p:sldId id="273" r:id="rId21"/>
    <p:sldId id="274" r:id="rId22"/>
    <p:sldId id="276" r:id="rId23"/>
    <p:sldId id="277" r:id="rId24"/>
    <p:sldId id="279" r:id="rId25"/>
    <p:sldId id="280" r:id="rId26"/>
    <p:sldId id="278" r:id="rId27"/>
    <p:sldId id="281" r:id="rId28"/>
    <p:sldId id="282" r:id="rId29"/>
    <p:sldId id="283" r:id="rId30"/>
    <p:sldId id="285" r:id="rId31"/>
    <p:sldId id="286" r:id="rId32"/>
    <p:sldId id="287"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1" autoAdjust="0"/>
  </p:normalViewPr>
  <p:slideViewPr>
    <p:cSldViewPr>
      <p:cViewPr>
        <p:scale>
          <a:sx n="79" d="100"/>
          <a:sy n="79" d="100"/>
        </p:scale>
        <p:origin x="-1936"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9B5CE75-E539-469E-B0AA-B075561D048D}" type="datetimeFigureOut">
              <a:rPr lang="es-MX" smtClean="0"/>
              <a:pPr/>
              <a:t>7/24/14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D93F2A-7497-4AB6-A21C-F04887D5DB9E}"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B5CE75-E539-469E-B0AA-B075561D048D}" type="datetimeFigureOut">
              <a:rPr lang="es-MX" smtClean="0"/>
              <a:pPr/>
              <a:t>7/24/14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93F2A-7497-4AB6-A21C-F04887D5DB9E}"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1196752"/>
            <a:ext cx="5898281" cy="5142185"/>
            <a:chOff x="1259632" y="908720"/>
            <a:chExt cx="6848892" cy="5358209"/>
          </a:xfrm>
        </p:grpSpPr>
        <p:sp>
          <p:nvSpPr>
            <p:cNvPr id="3" name="2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606.</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409381"/>
              <a:ext cx="6820600" cy="1507320"/>
            </a:xfrm>
            <a:prstGeom prst="rect">
              <a:avLst/>
            </a:prstGeom>
          </p:spPr>
          <p:txBody>
            <a:bodyPr wrap="square">
              <a:spAutoFit/>
            </a:bodyPr>
            <a:lstStyle/>
            <a:p>
              <a:pPr algn="ctr"/>
              <a:r>
                <a:rPr lang="es-ES" sz="4400" dirty="0" err="1" smtClean="0">
                  <a:latin typeface="Arial" pitchFamily="34" charset="0"/>
                  <a:cs typeface="Arial" pitchFamily="34" charset="0"/>
                </a:rPr>
                <a:t>An</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example</a:t>
              </a:r>
              <a:r>
                <a:rPr lang="es-ES" sz="4400" dirty="0" smtClean="0">
                  <a:latin typeface="Arial" pitchFamily="34" charset="0"/>
                  <a:cs typeface="Arial" pitchFamily="34" charset="0"/>
                </a:rPr>
                <a:t> of </a:t>
              </a:r>
              <a:r>
                <a:rPr lang="es-ES" sz="4400" dirty="0" err="1" smtClean="0">
                  <a:latin typeface="Arial" pitchFamily="34" charset="0"/>
                  <a:cs typeface="Arial" pitchFamily="34" charset="0"/>
                </a:rPr>
                <a:t>how</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sandwich</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corrections</a:t>
              </a:r>
              <a:endParaRPr lang="es-ES" sz="44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124744"/>
            <a:ext cx="6264696" cy="4524315"/>
          </a:xfrm>
          <a:prstGeom prst="rect">
            <a:avLst/>
          </a:prstGeom>
          <a:noFill/>
        </p:spPr>
        <p:txBody>
          <a:bodyPr wrap="square" rtlCol="0">
            <a:spAutoFit/>
          </a:bodyPr>
          <a:lstStyle/>
          <a:p>
            <a:pPr algn="ctr"/>
            <a:r>
              <a:rPr lang="es-MX" sz="3200" b="1" dirty="0" smtClean="0">
                <a:solidFill>
                  <a:schemeClr val="tx1">
                    <a:lumMod val="85000"/>
                    <a:lumOff val="15000"/>
                  </a:schemeClr>
                </a:solidFill>
                <a:latin typeface="Arial" pitchFamily="34" charset="0"/>
                <a:cs typeface="Arial" pitchFamily="34" charset="0"/>
              </a:rPr>
              <a:t>Avoid Labeling</a:t>
            </a:r>
          </a:p>
          <a:p>
            <a:endParaRPr lang="es-MX" sz="3200" dirty="0">
              <a:latin typeface="Arial" pitchFamily="34" charset="0"/>
              <a:cs typeface="Arial" pitchFamily="34" charset="0"/>
            </a:endParaRPr>
          </a:p>
          <a:p>
            <a:pPr marL="457200" indent="-457200">
              <a:buFont typeface="Arial" panose="020B0604020202020204" pitchFamily="34" charset="0"/>
              <a:buChar char="•"/>
            </a:pPr>
            <a:r>
              <a:rPr lang="es-MX" sz="3200" dirty="0" smtClean="0">
                <a:latin typeface="Arial" pitchFamily="34" charset="0"/>
                <a:cs typeface="Arial" pitchFamily="34" charset="0"/>
              </a:rPr>
              <a:t>When talking about your children, always frame them in a positive way.</a:t>
            </a:r>
          </a:p>
          <a:p>
            <a:pPr marL="457200" indent="-457200">
              <a:buFont typeface="Arial" panose="020B0604020202020204" pitchFamily="34" charset="0"/>
              <a:buChar char="•"/>
            </a:pPr>
            <a:r>
              <a:rPr lang="es-MX" sz="3200" dirty="0" smtClean="0">
                <a:latin typeface="Arial" pitchFamily="34" charset="0"/>
                <a:cs typeface="Arial" pitchFamily="34" charset="0"/>
              </a:rPr>
              <a:t>Be careful what you tell friends, especially when your child is within hearing distance.</a:t>
            </a:r>
          </a:p>
          <a:p>
            <a:endParaRPr lang="es-MX" sz="32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1268760"/>
            <a:ext cx="6480720" cy="3046988"/>
          </a:xfrm>
          <a:prstGeom prst="rect">
            <a:avLst/>
          </a:prstGeom>
          <a:noFill/>
        </p:spPr>
        <p:txBody>
          <a:bodyPr wrap="square" rtlCol="0">
            <a:spAutoFit/>
          </a:bodyPr>
          <a:lstStyle/>
          <a:p>
            <a:pPr algn="ctr"/>
            <a:r>
              <a:rPr lang="es-MX" sz="3200" b="1" dirty="0" smtClean="0">
                <a:solidFill>
                  <a:schemeClr val="tx1">
                    <a:lumMod val="85000"/>
                    <a:lumOff val="15000"/>
                  </a:schemeClr>
                </a:solidFill>
                <a:latin typeface="Arial" pitchFamily="34" charset="0"/>
                <a:cs typeface="Arial" pitchFamily="34" charset="0"/>
              </a:rPr>
              <a:t>State the facts – Don’t assassinate character</a:t>
            </a:r>
          </a:p>
          <a:p>
            <a:endParaRPr lang="es-MX" sz="3200" dirty="0">
              <a:latin typeface="Arial" pitchFamily="34" charset="0"/>
              <a:cs typeface="Arial" pitchFamily="34" charset="0"/>
            </a:endParaRPr>
          </a:p>
          <a:p>
            <a:r>
              <a:rPr lang="es-MX" sz="3200" dirty="0" smtClean="0">
                <a:latin typeface="Arial" pitchFamily="34" charset="0"/>
                <a:cs typeface="Arial" pitchFamily="34" charset="0"/>
              </a:rPr>
              <a:t>When a child needs correction, merely state the facts instead of assassinating the character.</a:t>
            </a:r>
            <a:endParaRPr lang="es-MX" sz="32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052736"/>
            <a:ext cx="6264696" cy="4524315"/>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137</a:t>
            </a:r>
          </a:p>
          <a:p>
            <a:pPr algn="ctr"/>
            <a:endParaRPr lang="es-ES" sz="4000" b="1" i="1" spc="300" dirty="0" smtClean="0">
              <a:latin typeface="+mj-lt"/>
              <a:cs typeface="Arial" pitchFamily="34" charset="0"/>
            </a:endParaRPr>
          </a:p>
          <a:p>
            <a:pPr algn="ctr"/>
            <a:r>
              <a:rPr lang="es-ES" sz="4000" b="1" i="1" spc="300" dirty="0" err="1" smtClean="0">
                <a:effectLst>
                  <a:outerShdw blurRad="38100" dist="38100" dir="2700000" algn="tl">
                    <a:srgbClr val="000000">
                      <a:alpha val="43137"/>
                    </a:srgbClr>
                  </a:outerShdw>
                </a:effectLst>
                <a:latin typeface="+mj-lt"/>
                <a:cs typeface="Arial" pitchFamily="34" charset="0"/>
              </a:rPr>
              <a:t>The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words</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always</a:t>
            </a:r>
            <a:r>
              <a:rPr lang="es-ES" sz="4000" b="1" i="1" spc="300" dirty="0" smtClean="0">
                <a:effectLst>
                  <a:outerShdw blurRad="38100" dist="38100" dir="2700000" algn="tl">
                    <a:srgbClr val="000000">
                      <a:alpha val="43137"/>
                    </a:srgbClr>
                  </a:outerShdw>
                </a:effectLst>
                <a:latin typeface="+mj-lt"/>
                <a:cs typeface="Arial" pitchFamily="34" charset="0"/>
              </a:rPr>
              <a:t>” and “</a:t>
            </a:r>
            <a:r>
              <a:rPr lang="es-ES" sz="4000" b="1" i="1" spc="300" dirty="0" err="1" smtClean="0">
                <a:effectLst>
                  <a:outerShdw blurRad="38100" dist="38100" dir="2700000" algn="tl">
                    <a:srgbClr val="000000">
                      <a:alpha val="43137"/>
                    </a:srgbClr>
                  </a:outerShdw>
                </a:effectLst>
                <a:latin typeface="+mj-lt"/>
                <a:cs typeface="Arial" pitchFamily="34" charset="0"/>
              </a:rPr>
              <a:t>never</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when</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attached</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to</a:t>
            </a:r>
            <a:r>
              <a:rPr lang="es-ES" sz="4000" b="1" i="1" spc="300" dirty="0" smtClean="0">
                <a:effectLst>
                  <a:outerShdw blurRad="38100" dist="38100" dir="2700000" algn="tl">
                    <a:srgbClr val="000000">
                      <a:alpha val="43137"/>
                    </a:srgbClr>
                  </a:outerShdw>
                </a:effectLst>
                <a:latin typeface="+mj-lt"/>
                <a:cs typeface="Arial" pitchFamily="34" charset="0"/>
              </a:rPr>
              <a:t> a </a:t>
            </a:r>
            <a:r>
              <a:rPr lang="es-ES" sz="4000" b="1" i="1" spc="300" dirty="0" err="1" smtClean="0">
                <a:effectLst>
                  <a:outerShdw blurRad="38100" dist="38100" dir="2700000" algn="tl">
                    <a:srgbClr val="000000">
                      <a:alpha val="43137"/>
                    </a:srgbClr>
                  </a:outerShdw>
                </a:effectLst>
                <a:latin typeface="+mj-lt"/>
                <a:cs typeface="Arial" pitchFamily="34" charset="0"/>
              </a:rPr>
              <a:t>child’s</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negative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behavior</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assassinate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character</a:t>
            </a:r>
            <a:r>
              <a:rPr lang="es-ES" sz="4000" b="1" i="1" spc="300" dirty="0" smtClean="0">
                <a:effectLst>
                  <a:outerShdw blurRad="38100" dist="38100" dir="2700000" algn="tl">
                    <a:srgbClr val="000000">
                      <a:alpha val="43137"/>
                    </a:srgbClr>
                  </a:outerShdw>
                </a:effectLst>
                <a:latin typeface="+mj-lt"/>
                <a:cs typeface="Arial" pitchFamily="34"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1052736"/>
            <a:ext cx="5976664" cy="4031873"/>
          </a:xfrm>
          <a:prstGeom prst="rect">
            <a:avLst/>
          </a:prstGeom>
          <a:noFill/>
        </p:spPr>
        <p:txBody>
          <a:bodyPr wrap="square" rtlCol="0">
            <a:spAutoFit/>
          </a:bodyPr>
          <a:lstStyle/>
          <a:p>
            <a:pPr algn="ctr"/>
            <a:r>
              <a:rPr lang="es-MX" sz="3200" b="1" dirty="0" smtClean="0">
                <a:solidFill>
                  <a:schemeClr val="tx1">
                    <a:lumMod val="85000"/>
                    <a:lumOff val="15000"/>
                  </a:schemeClr>
                </a:solidFill>
                <a:latin typeface="Arial" pitchFamily="34" charset="0"/>
                <a:cs typeface="Arial" pitchFamily="34" charset="0"/>
              </a:rPr>
              <a:t>How your words can predict your child’s response</a:t>
            </a:r>
          </a:p>
          <a:p>
            <a:endParaRPr lang="es-MX" sz="1200" dirty="0">
              <a:latin typeface="Arial" pitchFamily="34" charset="0"/>
              <a:cs typeface="Arial" pitchFamily="34" charset="0"/>
            </a:endParaRPr>
          </a:p>
          <a:p>
            <a:r>
              <a:rPr lang="es-MX" sz="3000" dirty="0" smtClean="0">
                <a:latin typeface="Arial" pitchFamily="34" charset="0"/>
                <a:cs typeface="Arial" pitchFamily="34" charset="0"/>
              </a:rPr>
              <a:t>As children get older, parents sometimes don’t understand why their kids react to them in the way they do. It usually has something to do with the tone of voice and words parents use.</a:t>
            </a:r>
            <a:endParaRPr lang="es-MX" sz="30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1619672" y="1196752"/>
            <a:ext cx="5898281" cy="5142185"/>
            <a:chOff x="1259632" y="908720"/>
            <a:chExt cx="6848892" cy="5358209"/>
          </a:xfrm>
        </p:grpSpPr>
        <p:sp>
          <p:nvSpPr>
            <p:cNvPr id="4" name="3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607.</a:t>
              </a:r>
              <a:endParaRPr lang="es-ES" sz="2400" dirty="0">
                <a:solidFill>
                  <a:prstClr val="black"/>
                </a:solidFill>
                <a:latin typeface="Arial" pitchFamily="34" charset="0"/>
                <a:cs typeface="Arial" pitchFamily="34" charset="0"/>
              </a:endParaRPr>
            </a:p>
          </p:txBody>
        </p:sp>
        <p:sp>
          <p:nvSpPr>
            <p:cNvPr id="5" name="4 Rectángulo"/>
            <p:cNvSpPr/>
            <p:nvPr/>
          </p:nvSpPr>
          <p:spPr>
            <a:xfrm>
              <a:off x="1259632" y="2409381"/>
              <a:ext cx="6820600" cy="801765"/>
            </a:xfrm>
            <a:prstGeom prst="rect">
              <a:avLst/>
            </a:prstGeom>
          </p:spPr>
          <p:txBody>
            <a:bodyPr wrap="square">
              <a:spAutoFit/>
            </a:bodyPr>
            <a:lstStyle/>
            <a:p>
              <a:pPr algn="ctr"/>
              <a:r>
                <a:rPr lang="es-ES" sz="4400" dirty="0" err="1" smtClean="0">
                  <a:latin typeface="Arial" pitchFamily="34" charset="0"/>
                  <a:cs typeface="Arial" pitchFamily="34" charset="0"/>
                </a:rPr>
                <a:t>Personality</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Model</a:t>
              </a:r>
              <a:endParaRPr lang="es-ES" sz="4400" dirty="0" smtClean="0">
                <a:latin typeface="Arial" pitchFamily="34" charset="0"/>
                <a:cs typeface="Arial" pitchFamily="34" charset="0"/>
              </a:endParaRPr>
            </a:p>
          </p:txBody>
        </p:sp>
        <p:sp>
          <p:nvSpPr>
            <p:cNvPr id="6" name="5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268760"/>
            <a:ext cx="6120680" cy="3231654"/>
          </a:xfrm>
          <a:prstGeom prst="rect">
            <a:avLst/>
          </a:prstGeom>
          <a:noFill/>
        </p:spPr>
        <p:txBody>
          <a:bodyPr wrap="square" rtlCol="0">
            <a:spAutoFit/>
          </a:bodyPr>
          <a:lstStyle/>
          <a:p>
            <a:pPr algn="ctr"/>
            <a:r>
              <a:rPr lang="es-MX" sz="3200" b="1" dirty="0" smtClean="0">
                <a:solidFill>
                  <a:schemeClr val="tx1">
                    <a:lumMod val="85000"/>
                    <a:lumOff val="15000"/>
                  </a:schemeClr>
                </a:solidFill>
                <a:latin typeface="Arial" pitchFamily="34" charset="0"/>
                <a:cs typeface="Arial" pitchFamily="34" charset="0"/>
              </a:rPr>
              <a:t>Talk to your children the way you would like to be talked to</a:t>
            </a:r>
          </a:p>
          <a:p>
            <a:endParaRPr lang="es-MX" sz="2800" dirty="0">
              <a:latin typeface="Arial" pitchFamily="34" charset="0"/>
              <a:cs typeface="Arial" pitchFamily="34" charset="0"/>
            </a:endParaRPr>
          </a:p>
          <a:p>
            <a:r>
              <a:rPr lang="es-MX" sz="2800" dirty="0" smtClean="0">
                <a:latin typeface="Arial" pitchFamily="34" charset="0"/>
                <a:cs typeface="Arial" pitchFamily="34" charset="0"/>
              </a:rPr>
              <a:t>Children are often more sensitive than grown-ups. Say the words out loud, substituting your name for your child’s name.</a:t>
            </a:r>
            <a:endParaRPr lang="es-MX" sz="28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1196752"/>
            <a:ext cx="5898281" cy="5142186"/>
            <a:chOff x="1259632" y="908720"/>
            <a:chExt cx="6848892" cy="5358210"/>
          </a:xfrm>
        </p:grpSpPr>
        <p:sp>
          <p:nvSpPr>
            <p:cNvPr id="3" name="2 Rectángulo"/>
            <p:cNvSpPr/>
            <p:nvPr/>
          </p:nvSpPr>
          <p:spPr>
            <a:xfrm>
              <a:off x="4938619" y="5785870"/>
              <a:ext cx="3169905" cy="481060"/>
            </a:xfrm>
            <a:prstGeom prst="rect">
              <a:avLst/>
            </a:prstGeom>
          </p:spPr>
          <p:txBody>
            <a:bodyPr wrap="square">
              <a:spAutoFit/>
            </a:bodyPr>
            <a:lstStyle/>
            <a:p>
              <a:pPr lvl="0"/>
              <a:r>
                <a:rPr lang="es-ES" sz="2400" dirty="0" err="1" smtClean="0">
                  <a:solidFill>
                    <a:prstClr val="black"/>
                  </a:solidFill>
                  <a:latin typeface="Arial" pitchFamily="34" charset="0"/>
                  <a:cs typeface="Arial" pitchFamily="34" charset="0"/>
                </a:rPr>
                <a:t>Pages</a:t>
              </a:r>
              <a:r>
                <a:rPr lang="es-ES" sz="2400" dirty="0" smtClean="0">
                  <a:solidFill>
                    <a:prstClr val="black"/>
                  </a:solidFill>
                  <a:latin typeface="Arial" pitchFamily="34" charset="0"/>
                  <a:cs typeface="Arial" pitchFamily="34" charset="0"/>
                </a:rPr>
                <a:t> 609 - 611.</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409381"/>
              <a:ext cx="6820600" cy="801765"/>
            </a:xfrm>
            <a:prstGeom prst="rect">
              <a:avLst/>
            </a:prstGeom>
          </p:spPr>
          <p:txBody>
            <a:bodyPr wrap="square">
              <a:spAutoFit/>
            </a:bodyPr>
            <a:lstStyle/>
            <a:p>
              <a:pPr algn="ctr"/>
              <a:r>
                <a:rPr lang="es-ES" sz="4400" dirty="0" err="1" smtClean="0">
                  <a:latin typeface="Arial" pitchFamily="34" charset="0"/>
                  <a:cs typeface="Arial" pitchFamily="34" charset="0"/>
                </a:rPr>
                <a:t>God’s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Values</a:t>
              </a:r>
              <a:endParaRPr lang="es-ES" sz="44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1052736"/>
            <a:ext cx="6120680" cy="4832092"/>
          </a:xfrm>
          <a:prstGeom prst="rect">
            <a:avLst/>
          </a:prstGeom>
          <a:noFill/>
        </p:spPr>
        <p:txBody>
          <a:bodyPr wrap="square" rtlCol="0">
            <a:spAutoFit/>
          </a:bodyPr>
          <a:lstStyle/>
          <a:p>
            <a:r>
              <a:rPr lang="es-MX" sz="2800" dirty="0" smtClean="0">
                <a:latin typeface="Arial" pitchFamily="34" charset="0"/>
                <a:cs typeface="Arial" pitchFamily="34" charset="0"/>
              </a:rPr>
              <a:t>The Bible says that God observes us and rejoices when He finds integrity in us </a:t>
            </a:r>
            <a:r>
              <a:rPr lang="es-MX" sz="2000" i="1" dirty="0" smtClean="0">
                <a:latin typeface="Arial" pitchFamily="34" charset="0"/>
                <a:cs typeface="Arial" pitchFamily="34" charset="0"/>
              </a:rPr>
              <a:t>(1 Chronicles 29:17).</a:t>
            </a:r>
            <a:endParaRPr lang="es-MX" sz="2800" i="1" dirty="0" smtClean="0">
              <a:latin typeface="Arial" pitchFamily="34" charset="0"/>
              <a:cs typeface="Arial" pitchFamily="34" charset="0"/>
            </a:endParaRPr>
          </a:p>
          <a:p>
            <a:r>
              <a:rPr lang="es-MX" sz="3200" dirty="0" smtClean="0">
                <a:latin typeface="Arial" pitchFamily="34" charset="0"/>
                <a:cs typeface="Arial" pitchFamily="34" charset="0"/>
              </a:rPr>
              <a:t>Each day look for godly character qualities in your child, and let him know how much you appreciate these traits.</a:t>
            </a:r>
          </a:p>
          <a:p>
            <a:r>
              <a:rPr lang="es-MX" sz="3200" dirty="0" smtClean="0">
                <a:latin typeface="Arial" pitchFamily="34" charset="0"/>
                <a:cs typeface="Arial" pitchFamily="34" charset="0"/>
              </a:rPr>
              <a:t>Look for the character traits in our child that God values and let her know. </a:t>
            </a:r>
            <a:endParaRPr lang="es-MX" sz="3200"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1196752"/>
            <a:ext cx="5760640" cy="4278094"/>
          </a:xfrm>
          <a:prstGeom prst="rect">
            <a:avLst/>
          </a:prstGeom>
          <a:noFill/>
        </p:spPr>
        <p:txBody>
          <a:bodyPr wrap="square" rtlCol="0">
            <a:spAutoFit/>
          </a:bodyPr>
          <a:lstStyle/>
          <a:p>
            <a:pPr algn="ctr"/>
            <a:r>
              <a:rPr lang="es-MX" sz="3600" b="1" dirty="0" smtClean="0">
                <a:solidFill>
                  <a:schemeClr val="tx1">
                    <a:lumMod val="85000"/>
                    <a:lumOff val="15000"/>
                  </a:schemeClr>
                </a:solidFill>
                <a:latin typeface="Arial" pitchFamily="34" charset="0"/>
                <a:cs typeface="Arial" pitchFamily="34" charset="0"/>
              </a:rPr>
              <a:t>Teach your children to think before they speak</a:t>
            </a:r>
          </a:p>
          <a:p>
            <a:endParaRPr lang="es-MX" sz="2000" dirty="0">
              <a:latin typeface="Arial" pitchFamily="34" charset="0"/>
              <a:cs typeface="Arial" pitchFamily="34" charset="0"/>
            </a:endParaRPr>
          </a:p>
          <a:p>
            <a:r>
              <a:rPr lang="es-MX" sz="3600" dirty="0" smtClean="0">
                <a:latin typeface="Arial" pitchFamily="34" charset="0"/>
                <a:cs typeface="Arial" pitchFamily="34" charset="0"/>
              </a:rPr>
              <a:t>It’s important that children be taught that their words are powerful. What they say can build others up or tear them down.</a:t>
            </a:r>
            <a:endParaRPr lang="es-MX" sz="36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CuadroTexto"/>
          <p:cNvSpPr txBox="1"/>
          <p:nvPr/>
        </p:nvSpPr>
        <p:spPr>
          <a:xfrm>
            <a:off x="2483768" y="1751325"/>
            <a:ext cx="6120680" cy="2800767"/>
          </a:xfrm>
          <a:prstGeom prst="rect">
            <a:avLst/>
          </a:prstGeom>
          <a:noFill/>
        </p:spPr>
        <p:txBody>
          <a:bodyPr wrap="square" rtlCol="0">
            <a:spAutoFit/>
          </a:bodyPr>
          <a:lstStyle/>
          <a:p>
            <a:pPr algn="ctr"/>
            <a:endParaRPr lang="es-MX" sz="4400" dirty="0" smtClean="0">
              <a:latin typeface="Arial" pitchFamily="34" charset="0"/>
              <a:cs typeface="Arial" pitchFamily="34" charset="0"/>
            </a:endParaRPr>
          </a:p>
          <a:p>
            <a:pPr algn="ctr"/>
            <a:r>
              <a:rPr lang="es-MX" sz="4400" b="1" dirty="0" smtClean="0">
                <a:effectLst>
                  <a:outerShdw blurRad="38100" dist="38100" dir="2700000" algn="tl">
                    <a:srgbClr val="000000">
                      <a:alpha val="43137"/>
                    </a:srgbClr>
                  </a:outerShdw>
                </a:effectLst>
                <a:latin typeface="Arial" pitchFamily="34" charset="0"/>
                <a:cs typeface="Arial" pitchFamily="34" charset="0"/>
              </a:rPr>
              <a:t>The Power of Words</a:t>
            </a:r>
          </a:p>
          <a:p>
            <a:pPr algn="ctr"/>
            <a:endParaRPr lang="es-MX" sz="4400" dirty="0">
              <a:latin typeface="Arial" pitchFamily="34" charset="0"/>
              <a:cs typeface="Arial" pitchFamily="34" charset="0"/>
            </a:endParaRPr>
          </a:p>
          <a:p>
            <a:pPr algn="ctr"/>
            <a:endParaRPr lang="es-MX" sz="4400" dirty="0">
              <a:latin typeface="Arial" pitchFamily="34" charset="0"/>
              <a:cs typeface="Arial" pitchFamily="34" charset="0"/>
            </a:endParaRPr>
          </a:p>
        </p:txBody>
      </p:sp>
      <p:sp>
        <p:nvSpPr>
          <p:cNvPr id="3" name="2 CuadroTexto"/>
          <p:cNvSpPr txBox="1"/>
          <p:nvPr/>
        </p:nvSpPr>
        <p:spPr>
          <a:xfrm>
            <a:off x="7452320" y="548680"/>
            <a:ext cx="1440160" cy="369332"/>
          </a:xfrm>
          <a:prstGeom prst="rect">
            <a:avLst/>
          </a:prstGeom>
          <a:noFill/>
        </p:spPr>
        <p:txBody>
          <a:bodyPr wrap="square" rtlCol="0">
            <a:spAutoFit/>
          </a:bodyPr>
          <a:lstStyle/>
          <a:p>
            <a:r>
              <a:rPr lang="es-MX" dirty="0" smtClean="0">
                <a:latin typeface="AntigoniBd" pitchFamily="34" charset="0"/>
              </a:rPr>
              <a:t>Chapter </a:t>
            </a:r>
            <a:r>
              <a:rPr lang="es-MX" dirty="0" smtClean="0">
                <a:latin typeface="AntigoniBd" pitchFamily="34" charset="0"/>
              </a:rPr>
              <a:t>47</a:t>
            </a:r>
            <a:endParaRPr lang="es-MX" dirty="0">
              <a:latin typeface="AntigoniBd"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1546914"/>
            <a:ext cx="5328592" cy="3416320"/>
          </a:xfrm>
          <a:prstGeom prst="rect">
            <a:avLst/>
          </a:prstGeom>
          <a:noFill/>
        </p:spPr>
        <p:txBody>
          <a:bodyPr wrap="square" rtlCol="0">
            <a:spAutoFit/>
          </a:bodyPr>
          <a:lstStyle/>
          <a:p>
            <a:pPr algn="ctr"/>
            <a:r>
              <a:rPr lang="es-MX" sz="3600" dirty="0" smtClean="0">
                <a:latin typeface="Arial" pitchFamily="34" charset="0"/>
                <a:cs typeface="Arial" pitchFamily="34" charset="0"/>
              </a:rPr>
              <a:t>Also, children need to know that their words can hurt and that they can hurt badly. Teach them to be considerate of others’ feelings.</a:t>
            </a:r>
            <a:endParaRPr lang="es-MX" sz="36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835696" y="1016144"/>
            <a:ext cx="5760640" cy="4524315"/>
          </a:xfrm>
          <a:prstGeom prst="rect">
            <a:avLst/>
          </a:prstGeom>
          <a:noFill/>
        </p:spPr>
        <p:txBody>
          <a:bodyPr wrap="square" rtlCol="0">
            <a:spAutoFit/>
          </a:bodyPr>
          <a:lstStyle/>
          <a:p>
            <a:pPr algn="ctr"/>
            <a:r>
              <a:rPr lang="es-MX" sz="3200" b="1" dirty="0" smtClean="0">
                <a:solidFill>
                  <a:schemeClr val="tx1">
                    <a:lumMod val="85000"/>
                    <a:lumOff val="15000"/>
                  </a:schemeClr>
                </a:solidFill>
                <a:latin typeface="Arial" pitchFamily="34" charset="0"/>
                <a:cs typeface="Arial" pitchFamily="34" charset="0"/>
              </a:rPr>
              <a:t>Teach children not to tease</a:t>
            </a:r>
          </a:p>
          <a:p>
            <a:endParaRPr lang="es-MX" sz="3200" dirty="0" smtClean="0">
              <a:latin typeface="Arial" pitchFamily="34" charset="0"/>
              <a:cs typeface="Arial" pitchFamily="34" charset="0"/>
            </a:endParaRPr>
          </a:p>
          <a:p>
            <a:pPr algn="ctr"/>
            <a:r>
              <a:rPr lang="es-MX" sz="3200" dirty="0" smtClean="0">
                <a:latin typeface="Arial" pitchFamily="34" charset="0"/>
                <a:cs typeface="Arial" pitchFamily="34" charset="0"/>
              </a:rPr>
              <a:t>If a child feels insecure, teasing can be a way to attempt to control others and feel powerful. Whatever the reason for teasing, it must not be allowed to continue.</a:t>
            </a:r>
          </a:p>
          <a:p>
            <a:endParaRPr lang="es-ES_tradnl" sz="3200"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1474906"/>
            <a:ext cx="5976664" cy="3416320"/>
          </a:xfrm>
          <a:prstGeom prst="rect">
            <a:avLst/>
          </a:prstGeom>
          <a:noFill/>
        </p:spPr>
        <p:txBody>
          <a:bodyPr wrap="square" rtlCol="0">
            <a:spAutoFit/>
          </a:bodyPr>
          <a:lstStyle/>
          <a:p>
            <a:pPr algn="ctr"/>
            <a:r>
              <a:rPr lang="en-US" sz="3600" dirty="0" smtClean="0">
                <a:latin typeface="Arial" pitchFamily="34" charset="0"/>
                <a:cs typeface="Arial" pitchFamily="34" charset="0"/>
              </a:rPr>
              <a:t>Your home must be a safe place for your children. Here is the rule</a:t>
            </a:r>
            <a:r>
              <a:rPr lang="es-MX" sz="3600" dirty="0" smtClean="0">
                <a:latin typeface="Arial" pitchFamily="34" charset="0"/>
                <a:cs typeface="Arial" pitchFamily="34" charset="0"/>
              </a:rPr>
              <a:t>: </a:t>
            </a:r>
            <a:r>
              <a:rPr lang="es-MX" sz="3600" b="1" i="1" dirty="0" smtClean="0">
                <a:latin typeface="Arial" pitchFamily="34" charset="0"/>
                <a:cs typeface="Arial" pitchFamily="34" charset="0"/>
              </a:rPr>
              <a:t>“You may not hurt others</a:t>
            </a:r>
            <a:r>
              <a:rPr lang="es-MX" sz="3600" dirty="0" smtClean="0">
                <a:latin typeface="Arial" pitchFamily="34" charset="0"/>
                <a:cs typeface="Arial" pitchFamily="34" charset="0"/>
              </a:rPr>
              <a:t>”. Teach your children to watch how others react to their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1136933"/>
            <a:ext cx="5760640" cy="3970318"/>
          </a:xfrm>
          <a:prstGeom prst="rect">
            <a:avLst/>
          </a:prstGeom>
        </p:spPr>
        <p:txBody>
          <a:bodyPr wrap="square">
            <a:spAutoFit/>
          </a:bodyPr>
          <a:lstStyle/>
          <a:p>
            <a:pPr algn="ctr"/>
            <a:r>
              <a:rPr lang="es-MX" sz="3600" dirty="0" smtClean="0">
                <a:latin typeface="Arial" pitchFamily="34" charset="0"/>
                <a:cs typeface="Arial" pitchFamily="34" charset="0"/>
              </a:rPr>
              <a:t>If a child begins to look sad or angry, teach your children to stop what they’re saying and apologize. Disrespectful words and actions must be corrected.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691680" y="1109057"/>
            <a:ext cx="5760640" cy="4685898"/>
          </a:xfrm>
          <a:prstGeom prst="rect">
            <a:avLst/>
          </a:prstGeom>
          <a:noFill/>
        </p:spPr>
        <p:txBody>
          <a:bodyPr wrap="square" rtlCol="0">
            <a:spAutoFit/>
          </a:bodyPr>
          <a:lstStyle/>
          <a:p>
            <a:pPr algn="ctr"/>
            <a:r>
              <a:rPr lang="es-MX" sz="3600" b="1" dirty="0" smtClean="0">
                <a:solidFill>
                  <a:schemeClr val="tx1">
                    <a:lumMod val="85000"/>
                    <a:lumOff val="15000"/>
                  </a:schemeClr>
                </a:solidFill>
                <a:latin typeface="Arial" pitchFamily="34" charset="0"/>
                <a:cs typeface="Arial" pitchFamily="34" charset="0"/>
              </a:rPr>
              <a:t>Teach children not to judge others</a:t>
            </a:r>
          </a:p>
          <a:p>
            <a:pPr algn="ctr"/>
            <a:endParaRPr lang="es-MX" sz="1050" dirty="0" smtClean="0">
              <a:latin typeface="Arial" pitchFamily="34" charset="0"/>
              <a:cs typeface="Arial" pitchFamily="34" charset="0"/>
            </a:endParaRPr>
          </a:p>
          <a:p>
            <a:pPr algn="ctr"/>
            <a:r>
              <a:rPr lang="es-MX" sz="3600" dirty="0" smtClean="0">
                <a:latin typeface="Arial" pitchFamily="34" charset="0"/>
                <a:cs typeface="Arial" pitchFamily="34" charset="0"/>
              </a:rPr>
              <a:t>It’s important to teach your children not to judge, but to become familiar with a person or situation, so they might better understand them.</a:t>
            </a:r>
            <a:endParaRPr lang="es-ES_tradnl" sz="3600" dirty="0">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1124744"/>
            <a:ext cx="6048672" cy="4278094"/>
          </a:xfrm>
          <a:prstGeom prst="rect">
            <a:avLst/>
          </a:prstGeom>
          <a:noFill/>
        </p:spPr>
        <p:txBody>
          <a:bodyPr wrap="square" rtlCol="0">
            <a:spAutoFit/>
          </a:bodyPr>
          <a:lstStyle/>
          <a:p>
            <a:pPr algn="ctr"/>
            <a:r>
              <a:rPr lang="es-MX" sz="3400" dirty="0" smtClean="0">
                <a:latin typeface="Arial" pitchFamily="34" charset="0"/>
                <a:cs typeface="Arial" pitchFamily="34" charset="0"/>
              </a:rPr>
              <a:t>Cruel words cause psychological pain (hurt people’s feelings), like a stab of a knife causes physical pain. If a person’s self-esteem is poor, cruel words can make a person feel so worthless that they wish they were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1330890"/>
            <a:ext cx="6048672" cy="2862322"/>
          </a:xfrm>
          <a:prstGeom prst="rect">
            <a:avLst/>
          </a:prstGeom>
          <a:noFill/>
        </p:spPr>
        <p:txBody>
          <a:bodyPr wrap="square" rtlCol="0">
            <a:spAutoFit/>
          </a:bodyPr>
          <a:lstStyle/>
          <a:p>
            <a:pPr algn="ctr"/>
            <a:r>
              <a:rPr lang="es-MX" sz="3600" dirty="0" smtClean="0">
                <a:latin typeface="Arial" pitchFamily="34" charset="0"/>
                <a:cs typeface="Arial" pitchFamily="34" charset="0"/>
              </a:rPr>
              <a:t>As children get older they should be told that critical words not only hurt at the time they are said, but they can cause a lifetime of hurt.</a:t>
            </a:r>
            <a:endParaRPr lang="es-ES_tradnl" sz="3600" dirty="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980728"/>
            <a:ext cx="6048672" cy="5632312"/>
          </a:xfrm>
          <a:prstGeom prst="rect">
            <a:avLst/>
          </a:prstGeom>
          <a:noFill/>
        </p:spPr>
        <p:txBody>
          <a:bodyPr wrap="square" rtlCol="0">
            <a:spAutoFit/>
          </a:bodyPr>
          <a:lstStyle/>
          <a:p>
            <a:pPr algn="ctr"/>
            <a:r>
              <a:rPr lang="es-MX" sz="3600" dirty="0" smtClean="0">
                <a:latin typeface="Arial" pitchFamily="34" charset="0"/>
                <a:cs typeface="Arial" pitchFamily="34" charset="0"/>
              </a:rPr>
              <a:t>During the first seven years is not too soon to mention to your children that it’s quite likely that sometime in the near future they will overhear someone saying something mean or ugly to another person. Teach your children to stand up for the underdog.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72208" y="1124744"/>
            <a:ext cx="5796136" cy="5324534"/>
          </a:xfrm>
          <a:prstGeom prst="rect">
            <a:avLst/>
          </a:prstGeom>
        </p:spPr>
        <p:txBody>
          <a:bodyPr wrap="square">
            <a:spAutoFit/>
          </a:bodyPr>
          <a:lstStyle/>
          <a:p>
            <a:r>
              <a:rPr lang="es-MX" sz="3400" dirty="0" smtClean="0">
                <a:latin typeface="Arial" pitchFamily="34" charset="0"/>
                <a:cs typeface="Arial" pitchFamily="34" charset="0"/>
              </a:rPr>
              <a:t>Warn your children that it is quite possible sometime in the future that other might talk about them. At that time tell them, “Remember that God has made you and you are special to Him. Because you are so valuable, it’s up to you to choose how to let these words affect you.</a:t>
            </a:r>
            <a:endParaRPr lang="es-ES_tradnl" sz="3400" dirty="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1412776"/>
            <a:ext cx="7200800" cy="3046988"/>
          </a:xfrm>
          <a:prstGeom prst="rect">
            <a:avLst/>
          </a:prstGeom>
          <a:noFill/>
        </p:spPr>
        <p:txBody>
          <a:bodyPr wrap="square" rtlCol="0">
            <a:spAutoFit/>
          </a:bodyPr>
          <a:lstStyle/>
          <a:p>
            <a:r>
              <a:rPr lang="es-MX" sz="3200" b="1" dirty="0" smtClean="0">
                <a:solidFill>
                  <a:schemeClr val="tx1">
                    <a:lumMod val="85000"/>
                    <a:lumOff val="15000"/>
                  </a:schemeClr>
                </a:solidFill>
                <a:latin typeface="Arial" pitchFamily="34" charset="0"/>
                <a:cs typeface="Arial" pitchFamily="34" charset="0"/>
              </a:rPr>
              <a:t>Words that build courage</a:t>
            </a:r>
          </a:p>
          <a:p>
            <a:endParaRPr lang="es-MX" sz="3200" dirty="0" smtClean="0">
              <a:latin typeface="Arial" pitchFamily="34" charset="0"/>
              <a:cs typeface="Arial" pitchFamily="34" charset="0"/>
            </a:endParaRPr>
          </a:p>
          <a:p>
            <a:r>
              <a:rPr lang="es-MX" sz="3200" dirty="0" smtClean="0">
                <a:latin typeface="Arial" pitchFamily="34" charset="0"/>
                <a:cs typeface="Arial" pitchFamily="34" charset="0"/>
              </a:rPr>
              <a:t>When children become discouraged, when their sense of significance falters, when they feel like a failure, they need to hear uplifting words.</a:t>
            </a:r>
            <a:endParaRPr lang="es-ES_tradnl" sz="32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1700808"/>
            <a:ext cx="6120680" cy="4524315"/>
          </a:xfrm>
          <a:prstGeom prst="rect">
            <a:avLst/>
          </a:prstGeom>
          <a:noFill/>
        </p:spPr>
        <p:txBody>
          <a:bodyPr wrap="square" rtlCol="0">
            <a:spAutoFit/>
          </a:bodyPr>
          <a:lstStyle/>
          <a:p>
            <a:pPr algn="ctr"/>
            <a:r>
              <a:rPr lang="es-MX" sz="4800" i="1" dirty="0" smtClean="0">
                <a:effectLst>
                  <a:outerShdw blurRad="38100" dist="38100" dir="2700000" algn="tl">
                    <a:srgbClr val="000000">
                      <a:alpha val="43137"/>
                    </a:srgbClr>
                  </a:outerShdw>
                </a:effectLst>
                <a:latin typeface="Arial" pitchFamily="34" charset="0"/>
                <a:cs typeface="Arial" pitchFamily="34" charset="0"/>
              </a:rPr>
              <a:t>“Whoever guards his mouth and tongue keeps his soul from troubles.”</a:t>
            </a:r>
          </a:p>
          <a:p>
            <a:endParaRPr lang="es-MX" i="1" dirty="0" smtClean="0">
              <a:effectLst>
                <a:outerShdw blurRad="38100" dist="38100" dir="2700000" algn="tl">
                  <a:srgbClr val="000000">
                    <a:alpha val="43137"/>
                  </a:srgbClr>
                </a:outerShdw>
              </a:effectLst>
            </a:endParaRPr>
          </a:p>
          <a:p>
            <a:endParaRPr lang="es-MX" i="1" dirty="0" smtClean="0">
              <a:effectLst>
                <a:outerShdw blurRad="38100" dist="38100" dir="2700000" algn="tl">
                  <a:srgbClr val="000000">
                    <a:alpha val="43137"/>
                  </a:srgbClr>
                </a:outerShdw>
              </a:effectLst>
            </a:endParaRPr>
          </a:p>
          <a:p>
            <a:endParaRPr lang="es-MX" i="1" dirty="0" smtClean="0">
              <a:effectLst>
                <a:outerShdw blurRad="38100" dist="38100" dir="2700000" algn="tl">
                  <a:srgbClr val="000000">
                    <a:alpha val="43137"/>
                  </a:srgbClr>
                </a:outerShdw>
              </a:effectLst>
            </a:endParaRPr>
          </a:p>
          <a:p>
            <a:endParaRPr lang="es-MX" i="1" dirty="0" smtClean="0">
              <a:effectLst>
                <a:outerShdw blurRad="38100" dist="38100" dir="2700000" algn="tl">
                  <a:srgbClr val="000000">
                    <a:alpha val="43137"/>
                  </a:srgbClr>
                </a:outerShdw>
              </a:effectLst>
            </a:endParaRPr>
          </a:p>
          <a:p>
            <a:pPr algn="r"/>
            <a:r>
              <a:rPr lang="es-MX" sz="2400" i="1" dirty="0" smtClean="0">
                <a:effectLst>
                  <a:outerShdw blurRad="38100" dist="38100" dir="2700000" algn="tl">
                    <a:srgbClr val="000000">
                      <a:alpha val="43137"/>
                    </a:srgbClr>
                  </a:outerShdw>
                </a:effectLst>
              </a:rPr>
              <a:t>(Proverbs 21:23).</a:t>
            </a:r>
            <a:endParaRPr lang="es-ES_tradnl" sz="2400" i="1" dirty="0">
              <a:effectLst>
                <a:outerShdw blurRad="38100" dist="38100" dir="2700000" algn="tl">
                  <a:srgbClr val="000000">
                    <a:alpha val="43137"/>
                  </a:srgbClr>
                </a:outerShdw>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1619672" y="1196752"/>
            <a:ext cx="5970289" cy="4926161"/>
            <a:chOff x="1259632" y="908720"/>
            <a:chExt cx="6932504" cy="5133111"/>
          </a:xfrm>
        </p:grpSpPr>
        <p:sp>
          <p:nvSpPr>
            <p:cNvPr id="4" name="3 Rectángulo"/>
            <p:cNvSpPr/>
            <p:nvPr/>
          </p:nvSpPr>
          <p:spPr>
            <a:xfrm>
              <a:off x="6025592" y="5560771"/>
              <a:ext cx="2166544"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617.</a:t>
              </a:r>
              <a:endParaRPr lang="es-ES" sz="2400" dirty="0">
                <a:solidFill>
                  <a:prstClr val="black"/>
                </a:solidFill>
                <a:latin typeface="Arial" pitchFamily="34" charset="0"/>
                <a:cs typeface="Arial" pitchFamily="34" charset="0"/>
              </a:endParaRPr>
            </a:p>
          </p:txBody>
        </p:sp>
        <p:sp>
          <p:nvSpPr>
            <p:cNvPr id="5" name="4 Rectángulo"/>
            <p:cNvSpPr/>
            <p:nvPr/>
          </p:nvSpPr>
          <p:spPr>
            <a:xfrm>
              <a:off x="1259632" y="2409381"/>
              <a:ext cx="6820600" cy="801766"/>
            </a:xfrm>
            <a:prstGeom prst="rect">
              <a:avLst/>
            </a:prstGeom>
          </p:spPr>
          <p:txBody>
            <a:bodyPr wrap="square">
              <a:spAutoFit/>
            </a:bodyPr>
            <a:lstStyle/>
            <a:p>
              <a:pPr algn="ctr"/>
              <a:r>
                <a:rPr lang="es-ES" sz="4400" dirty="0" err="1" smtClean="0">
                  <a:latin typeface="Arial" pitchFamily="34" charset="0"/>
                  <a:cs typeface="Arial" pitchFamily="34" charset="0"/>
                </a:rPr>
                <a:t>Words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that</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encourage</a:t>
              </a:r>
              <a:endParaRPr lang="es-ES" sz="4400" dirty="0" smtClean="0">
                <a:latin typeface="Arial" pitchFamily="34" charset="0"/>
                <a:cs typeface="Arial" pitchFamily="34" charset="0"/>
              </a:endParaRPr>
            </a:p>
          </p:txBody>
        </p:sp>
        <p:sp>
          <p:nvSpPr>
            <p:cNvPr id="6" name="5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1196752"/>
            <a:ext cx="5873916" cy="4926162"/>
            <a:chOff x="1259632" y="908720"/>
            <a:chExt cx="6820600" cy="5133111"/>
          </a:xfrm>
        </p:grpSpPr>
        <p:sp>
          <p:nvSpPr>
            <p:cNvPr id="3" name="2 Rectángulo"/>
            <p:cNvSpPr/>
            <p:nvPr/>
          </p:nvSpPr>
          <p:spPr>
            <a:xfrm>
              <a:off x="5858366" y="5560771"/>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617.</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409381"/>
              <a:ext cx="6820600" cy="801765"/>
            </a:xfrm>
            <a:prstGeom prst="rect">
              <a:avLst/>
            </a:prstGeom>
          </p:spPr>
          <p:txBody>
            <a:bodyPr wrap="square">
              <a:spAutoFit/>
            </a:bodyPr>
            <a:lstStyle/>
            <a:p>
              <a:pPr algn="ctr"/>
              <a:r>
                <a:rPr lang="es-ES" sz="4400" dirty="0" smtClean="0">
                  <a:latin typeface="Arial" pitchFamily="34" charset="0"/>
                  <a:cs typeface="Arial" pitchFamily="34" charset="0"/>
                </a:rPr>
                <a:t>Positive </a:t>
              </a:r>
              <a:r>
                <a:rPr lang="es-ES" sz="4400" dirty="0" err="1" smtClean="0">
                  <a:latin typeface="Arial" pitchFamily="34" charset="0"/>
                  <a:cs typeface="Arial" pitchFamily="34" charset="0"/>
                </a:rPr>
                <a:t>Proverbs</a:t>
              </a:r>
              <a:endParaRPr lang="es-ES" sz="44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1196752"/>
            <a:ext cx="6048673" cy="5142186"/>
            <a:chOff x="1259632" y="908720"/>
            <a:chExt cx="7023521" cy="5358210"/>
          </a:xfrm>
        </p:grpSpPr>
        <p:sp>
          <p:nvSpPr>
            <p:cNvPr id="3" name="2 Rectángulo"/>
            <p:cNvSpPr/>
            <p:nvPr/>
          </p:nvSpPr>
          <p:spPr>
            <a:xfrm>
              <a:off x="6109207" y="5785870"/>
              <a:ext cx="2173946"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618.</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409381"/>
              <a:ext cx="6820600" cy="1507320"/>
            </a:xfrm>
            <a:prstGeom prst="rect">
              <a:avLst/>
            </a:prstGeom>
          </p:spPr>
          <p:txBody>
            <a:bodyPr wrap="square">
              <a:spAutoFit/>
            </a:bodyPr>
            <a:lstStyle/>
            <a:p>
              <a:pPr algn="ctr"/>
              <a:r>
                <a:rPr lang="es-ES" sz="4400" dirty="0" err="1" smtClean="0">
                  <a:latin typeface="Arial" pitchFamily="34" charset="0"/>
                  <a:cs typeface="Arial" pitchFamily="34" charset="0"/>
                </a:rPr>
                <a:t>Principles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Apply</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Family</a:t>
              </a:r>
              <a:endParaRPr lang="es-ES" sz="4400" dirty="0" smtClean="0">
                <a:latin typeface="Arial" pitchFamily="34" charset="0"/>
                <a:cs typeface="Arial" pitchFamily="34" charset="0"/>
              </a:endParaRP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1118349"/>
            <a:ext cx="5832648" cy="5262979"/>
          </a:xfrm>
          <a:prstGeom prst="rect">
            <a:avLst/>
          </a:prstGeom>
          <a:noFill/>
        </p:spPr>
        <p:txBody>
          <a:bodyPr wrap="square" rtlCol="0">
            <a:spAutoFit/>
          </a:bodyPr>
          <a:lstStyle/>
          <a:p>
            <a:r>
              <a:rPr lang="es-MX" sz="3200" dirty="0" smtClean="0">
                <a:latin typeface="Arial" pitchFamily="34" charset="0"/>
                <a:cs typeface="Arial" pitchFamily="34" charset="0"/>
              </a:rPr>
              <a:t>Words have incredible power to make children feel good about themselves – or bad!</a:t>
            </a:r>
          </a:p>
          <a:p>
            <a:endParaRPr lang="es-MX" sz="1600" dirty="0">
              <a:latin typeface="Arial" pitchFamily="34" charset="0"/>
              <a:cs typeface="Arial" pitchFamily="34" charset="0"/>
            </a:endParaRPr>
          </a:p>
          <a:p>
            <a:r>
              <a:rPr lang="es-MX" sz="3200" dirty="0" smtClean="0">
                <a:latin typeface="Arial" pitchFamily="34" charset="0"/>
                <a:cs typeface="Arial" pitchFamily="34" charset="0"/>
              </a:rPr>
              <a:t>Words can either carry a message of love to your children – or a message of indifference, anger, and rejection. They can either inspire and encourage, or destroy and discourage.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19672" y="1124744"/>
            <a:ext cx="6336704" cy="5324534"/>
          </a:xfrm>
          <a:prstGeom prst="rect">
            <a:avLst/>
          </a:prstGeom>
        </p:spPr>
        <p:txBody>
          <a:bodyPr wrap="square">
            <a:spAutoFit/>
          </a:bodyPr>
          <a:lstStyle/>
          <a:p>
            <a:r>
              <a:rPr lang="es-MX" sz="3400" dirty="0" smtClean="0">
                <a:latin typeface="Arial" pitchFamily="34" charset="0"/>
                <a:cs typeface="Arial" pitchFamily="34" charset="0"/>
              </a:rPr>
              <a:t>That is why you must carefully monitor your words and your tone of voice to make sure that what you say is not demeaning.</a:t>
            </a:r>
          </a:p>
          <a:p>
            <a:r>
              <a:rPr lang="es-MX" sz="3400" dirty="0" smtClean="0">
                <a:latin typeface="Arial" pitchFamily="34" charset="0"/>
                <a:cs typeface="Arial" pitchFamily="34" charset="0"/>
              </a:rPr>
              <a:t>When you show you are interested in what is going on in your child’s life – especially when you care about hurt feelings – you show how much you value your child.</a:t>
            </a:r>
            <a:endParaRPr lang="es-MX" sz="34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052736"/>
            <a:ext cx="6264696" cy="4339650"/>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136</a:t>
            </a:r>
          </a:p>
          <a:p>
            <a:pPr algn="ctr"/>
            <a:endParaRPr lang="es-ES" sz="4000" b="1" i="1" spc="300" dirty="0" smtClean="0">
              <a:latin typeface="+mj-lt"/>
              <a:cs typeface="Arial" pitchFamily="34" charset="0"/>
            </a:endParaRPr>
          </a:p>
          <a:p>
            <a:pPr algn="ctr"/>
            <a:endParaRPr lang="es-ES" sz="2800" b="1" i="1" spc="300" dirty="0" smtClean="0">
              <a:latin typeface="+mj-lt"/>
              <a:cs typeface="Arial" pitchFamily="34" charset="0"/>
            </a:endParaRPr>
          </a:p>
          <a:p>
            <a:pPr algn="ctr"/>
            <a:r>
              <a:rPr lang="es-ES" sz="4000" b="1" i="1" spc="300" dirty="0" err="1" smtClean="0">
                <a:effectLst>
                  <a:outerShdw blurRad="38100" dist="38100" dir="2700000" algn="tl">
                    <a:srgbClr val="000000">
                      <a:alpha val="43137"/>
                    </a:srgbClr>
                  </a:outerShdw>
                </a:effectLst>
                <a:latin typeface="+mj-lt"/>
                <a:cs typeface="Arial" pitchFamily="34" charset="0"/>
              </a:rPr>
              <a:t>Never</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say</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anything</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to</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children</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that</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you</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wouldn’t</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like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to</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have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someone</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say</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to</a:t>
            </a:r>
            <a:r>
              <a:rPr lang="es-ES" sz="4000" b="1" i="1" spc="300" dirty="0" smtClean="0">
                <a:effectLst>
                  <a:outerShdw blurRad="38100" dist="38100" dir="2700000" algn="tl">
                    <a:srgbClr val="000000">
                      <a:alpha val="43137"/>
                    </a:srgbClr>
                  </a:outerShdw>
                </a:effectLst>
                <a:latin typeface="+mj-lt"/>
                <a:cs typeface="Arial" pitchFamily="34" charset="0"/>
              </a:rPr>
              <a:t> </a:t>
            </a:r>
            <a:r>
              <a:rPr lang="es-ES" sz="4000" b="1" i="1" spc="300" dirty="0" err="1" smtClean="0">
                <a:effectLst>
                  <a:outerShdw blurRad="38100" dist="38100" dir="2700000" algn="tl">
                    <a:srgbClr val="000000">
                      <a:alpha val="43137"/>
                    </a:srgbClr>
                  </a:outerShdw>
                </a:effectLst>
                <a:latin typeface="+mj-lt"/>
                <a:cs typeface="Arial" pitchFamily="34" charset="0"/>
              </a:rPr>
              <a:t>you</a:t>
            </a:r>
            <a:r>
              <a:rPr lang="es-ES" sz="4000" b="1" i="1" spc="300" dirty="0" smtClean="0">
                <a:effectLst>
                  <a:outerShdw blurRad="38100" dist="38100" dir="2700000" algn="tl">
                    <a:srgbClr val="000000">
                      <a:alpha val="43137"/>
                    </a:srgbClr>
                  </a:outerShdw>
                </a:effectLst>
                <a:latin typeface="+mj-lt"/>
                <a:cs typeface="Arial" pitchFamily="34"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1619672" y="1196752"/>
            <a:ext cx="5898281" cy="5142185"/>
            <a:chOff x="1259632" y="908720"/>
            <a:chExt cx="6848892" cy="5358209"/>
          </a:xfrm>
        </p:grpSpPr>
        <p:sp>
          <p:nvSpPr>
            <p:cNvPr id="4" name="3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604.</a:t>
              </a:r>
              <a:endParaRPr lang="es-ES" sz="2400" dirty="0">
                <a:solidFill>
                  <a:prstClr val="black"/>
                </a:solidFill>
                <a:latin typeface="Arial" pitchFamily="34" charset="0"/>
                <a:cs typeface="Arial" pitchFamily="34" charset="0"/>
              </a:endParaRPr>
            </a:p>
          </p:txBody>
        </p:sp>
        <p:sp>
          <p:nvSpPr>
            <p:cNvPr id="5" name="4 Rectángulo"/>
            <p:cNvSpPr/>
            <p:nvPr/>
          </p:nvSpPr>
          <p:spPr>
            <a:xfrm>
              <a:off x="1259632" y="2780928"/>
              <a:ext cx="6820600" cy="1507320"/>
            </a:xfrm>
            <a:prstGeom prst="rect">
              <a:avLst/>
            </a:prstGeom>
          </p:spPr>
          <p:txBody>
            <a:bodyPr wrap="square">
              <a:spAutoFit/>
            </a:bodyPr>
            <a:lstStyle/>
            <a:p>
              <a:pPr algn="ctr"/>
              <a:r>
                <a:rPr lang="es-ES" sz="4400" dirty="0" err="1" smtClean="0">
                  <a:latin typeface="Arial" pitchFamily="34" charset="0"/>
                  <a:cs typeface="Arial" pitchFamily="34" charset="0"/>
                </a:rPr>
                <a:t>An</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example</a:t>
              </a:r>
              <a:r>
                <a:rPr lang="es-ES" sz="4400" dirty="0" smtClean="0">
                  <a:latin typeface="Arial" pitchFamily="34" charset="0"/>
                  <a:cs typeface="Arial" pitchFamily="34" charset="0"/>
                </a:rPr>
                <a:t> of </a:t>
              </a:r>
              <a:r>
                <a:rPr lang="es-ES" sz="4400" dirty="0" err="1" smtClean="0">
                  <a:latin typeface="Arial" pitchFamily="34" charset="0"/>
                  <a:cs typeface="Arial" pitchFamily="34" charset="0"/>
                </a:rPr>
                <a:t>the</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power</a:t>
              </a:r>
              <a:r>
                <a:rPr lang="es-ES" sz="4400" dirty="0" smtClean="0">
                  <a:latin typeface="Arial" pitchFamily="34" charset="0"/>
                  <a:cs typeface="Arial" pitchFamily="34" charset="0"/>
                </a:rPr>
                <a:t> of </a:t>
              </a:r>
              <a:r>
                <a:rPr lang="es-ES" sz="4400" dirty="0" err="1" smtClean="0">
                  <a:latin typeface="Arial" pitchFamily="34" charset="0"/>
                  <a:cs typeface="Arial" pitchFamily="34" charset="0"/>
                </a:rPr>
                <a:t>words</a:t>
              </a:r>
              <a:endParaRPr lang="es-ES" sz="4400" dirty="0" smtClean="0">
                <a:latin typeface="Arial" pitchFamily="34" charset="0"/>
                <a:cs typeface="Arial" pitchFamily="34" charset="0"/>
              </a:endParaRPr>
            </a:p>
          </p:txBody>
        </p:sp>
        <p:sp>
          <p:nvSpPr>
            <p:cNvPr id="6" name="5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1148551"/>
            <a:ext cx="6336704" cy="4770536"/>
          </a:xfrm>
          <a:prstGeom prst="rect">
            <a:avLst/>
          </a:prstGeom>
          <a:noFill/>
        </p:spPr>
        <p:txBody>
          <a:bodyPr wrap="square" rtlCol="0">
            <a:spAutoFit/>
          </a:bodyPr>
          <a:lstStyle/>
          <a:p>
            <a:pPr algn="ctr"/>
            <a:r>
              <a:rPr lang="es-MX" sz="3200" b="1" dirty="0" smtClean="0">
                <a:solidFill>
                  <a:schemeClr val="tx1">
                    <a:lumMod val="85000"/>
                    <a:lumOff val="15000"/>
                  </a:schemeClr>
                </a:solidFill>
              </a:rPr>
              <a:t>Negative expectations destroy value</a:t>
            </a:r>
          </a:p>
          <a:p>
            <a:pPr algn="ctr"/>
            <a:endParaRPr lang="es-MX" sz="1600" dirty="0" smtClean="0"/>
          </a:p>
          <a:p>
            <a:pPr algn="ctr"/>
            <a:r>
              <a:rPr lang="es-MX" sz="3200" dirty="0" smtClean="0"/>
              <a:t>You have to be very careful not to communicate negative expectatoins</a:t>
            </a:r>
          </a:p>
          <a:p>
            <a:pPr algn="ctr"/>
            <a:r>
              <a:rPr lang="es-MX" sz="3200" dirty="0" smtClean="0"/>
              <a:t>First, the statements focus on a negative aspect of the child’s behavior. </a:t>
            </a:r>
          </a:p>
          <a:p>
            <a:pPr algn="ctr"/>
            <a:r>
              <a:rPr lang="es-MX" sz="3200" dirty="0" smtClean="0"/>
              <a:t>Second, they label the child.. </a:t>
            </a:r>
          </a:p>
          <a:p>
            <a:pPr algn="ctr"/>
            <a:r>
              <a:rPr lang="es-MX" sz="3200" dirty="0" smtClean="0"/>
              <a:t>Third, they use the words “always” and “never”.</a:t>
            </a:r>
            <a:endParaRPr lang="es-MX"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1124744"/>
            <a:ext cx="6624736" cy="4770537"/>
          </a:xfrm>
          <a:prstGeom prst="rect">
            <a:avLst/>
          </a:prstGeom>
          <a:noFill/>
        </p:spPr>
        <p:txBody>
          <a:bodyPr wrap="square" rtlCol="0">
            <a:spAutoFit/>
          </a:bodyPr>
          <a:lstStyle/>
          <a:p>
            <a:r>
              <a:rPr lang="es-MX" sz="2800" b="1" dirty="0" smtClean="0">
                <a:solidFill>
                  <a:schemeClr val="tx1">
                    <a:lumMod val="85000"/>
                    <a:lumOff val="15000"/>
                  </a:schemeClr>
                </a:solidFill>
                <a:latin typeface="Arial" pitchFamily="34" charset="0"/>
                <a:cs typeface="Arial" pitchFamily="34" charset="0"/>
              </a:rPr>
              <a:t>Sandwich a correction between positive statements</a:t>
            </a:r>
          </a:p>
          <a:p>
            <a:endParaRPr lang="es-MX" sz="2400" dirty="0">
              <a:latin typeface="Arial" pitchFamily="34" charset="0"/>
              <a:cs typeface="Arial" pitchFamily="34" charset="0"/>
            </a:endParaRPr>
          </a:p>
          <a:p>
            <a:pPr marL="342900" indent="-342900">
              <a:buFont typeface="Arial" panose="020B0604020202020204" pitchFamily="34" charset="0"/>
              <a:buChar char="•"/>
            </a:pPr>
            <a:r>
              <a:rPr lang="es-MX" sz="2000" dirty="0" smtClean="0">
                <a:latin typeface="Arial" pitchFamily="34" charset="0"/>
                <a:cs typeface="Arial" pitchFamily="34" charset="0"/>
              </a:rPr>
              <a:t>There are…times when children may resist or ignore a parental request and parents must be firm, letting them know that they must comply.</a:t>
            </a:r>
          </a:p>
          <a:p>
            <a:endParaRPr lang="es-MX" sz="2000" dirty="0">
              <a:latin typeface="Arial" pitchFamily="34" charset="0"/>
              <a:cs typeface="Arial" pitchFamily="34" charset="0"/>
            </a:endParaRPr>
          </a:p>
          <a:p>
            <a:pPr marL="342900" indent="-342900">
              <a:buFont typeface="Arial" panose="020B0604020202020204" pitchFamily="34" charset="0"/>
              <a:buChar char="•"/>
            </a:pPr>
            <a:r>
              <a:rPr lang="es-MX" sz="2000" dirty="0" smtClean="0">
                <a:latin typeface="Arial" pitchFamily="34" charset="0"/>
                <a:cs typeface="Arial" pitchFamily="34" charset="0"/>
              </a:rPr>
              <a:t>To help your children continue to feel valuable during correction times, follow this rule:</a:t>
            </a:r>
            <a:endParaRPr lang="es-MX" sz="2000" dirty="0">
              <a:latin typeface="Arial" pitchFamily="34" charset="0"/>
              <a:cs typeface="Arial" pitchFamily="34" charset="0"/>
            </a:endParaRPr>
          </a:p>
          <a:p>
            <a:pPr lvl="2"/>
            <a:r>
              <a:rPr lang="es-MX" sz="2000" dirty="0" smtClean="0">
                <a:latin typeface="Arial" pitchFamily="34" charset="0"/>
                <a:cs typeface="Arial" pitchFamily="34" charset="0"/>
              </a:rPr>
              <a:t>When you need to say something that can be taken negatively, precede or follow the comment with something positive – and keep your tone of voice positive.</a:t>
            </a:r>
          </a:p>
          <a:p>
            <a:endParaRPr lang="es-MX" sz="2400" dirty="0" smtClean="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TotalTime>
  <Words>971</Words>
  <Application>Microsoft Macintosh PowerPoint</Application>
  <PresentationFormat>On-screen Show (4:3)</PresentationFormat>
  <Paragraphs>89</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UMN</dc:creator>
  <cp:lastModifiedBy>Jainie Baltodano</cp:lastModifiedBy>
  <cp:revision>64</cp:revision>
  <dcterms:created xsi:type="dcterms:W3CDTF">2013-11-11T18:21:55Z</dcterms:created>
  <dcterms:modified xsi:type="dcterms:W3CDTF">2014-07-25T03:11:49Z</dcterms:modified>
</cp:coreProperties>
</file>