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3"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4" r:id="rId19"/>
    <p:sldId id="271" r:id="rId20"/>
    <p:sldId id="276" r:id="rId21"/>
    <p:sldId id="277" r:id="rId22"/>
    <p:sldId id="275"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1" r:id="rId36"/>
    <p:sldId id="290" r:id="rId37"/>
    <p:sldId id="292" r:id="rId38"/>
    <p:sldId id="293" r:id="rId39"/>
    <p:sldId id="294" r:id="rId40"/>
    <p:sldId id="295" r:id="rId41"/>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FFCC00"/>
    <a:srgbClr val="3399FF"/>
    <a:srgbClr val="80008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28"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D019A40-3D37-4491-9338-1FF382BEC431}" type="datetimeFigureOut">
              <a:rPr lang="es-ES_tradnl" smtClean="0"/>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6715AD2F-1187-486A-AC53-C730C54F573D}" type="slidenum">
              <a:rPr lang="es-ES_tradnl" smtClean="0"/>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19A40-3D37-4491-9338-1FF382BEC431}" type="datetimeFigureOut">
              <a:rPr lang="es-ES_tradnl" smtClean="0"/>
              <a:t>7/24/14</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5AD2F-1187-486A-AC53-C730C54F573D}" type="slidenum">
              <a:rPr lang="es-ES_tradnl" smtClean="0"/>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692696"/>
            <a:ext cx="5544616" cy="4401205"/>
          </a:xfrm>
          <a:prstGeom prst="rect">
            <a:avLst/>
          </a:prstGeom>
          <a:noFill/>
        </p:spPr>
        <p:txBody>
          <a:bodyPr wrap="square" rtlCol="0">
            <a:spAutoFit/>
          </a:bodyPr>
          <a:lstStyle/>
          <a:p>
            <a:pPr algn="ctr"/>
            <a:r>
              <a:rPr lang="es-MX" sz="4000" dirty="0" smtClean="0">
                <a:latin typeface="Arial" pitchFamily="34" charset="0"/>
                <a:cs typeface="Arial" pitchFamily="34" charset="0"/>
              </a:rPr>
              <a:t>During the first few years is when children love to try new things. At every opportunity, encourage your children to help you do things. </a:t>
            </a:r>
            <a:endParaRPr lang="es-ES_tradnl" sz="40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51720" y="692696"/>
            <a:ext cx="5256584" cy="3970318"/>
          </a:xfrm>
          <a:prstGeom prst="rect">
            <a:avLst/>
          </a:prstGeom>
        </p:spPr>
        <p:txBody>
          <a:bodyPr wrap="square">
            <a:spAutoFit/>
          </a:bodyPr>
          <a:lstStyle/>
          <a:p>
            <a:pPr algn="ctr"/>
            <a:r>
              <a:rPr lang="es-MX" sz="3600" dirty="0" smtClean="0">
                <a:latin typeface="Arial" pitchFamily="34" charset="0"/>
                <a:cs typeface="Arial" pitchFamily="34" charset="0"/>
              </a:rPr>
              <a:t>Children love challenges. They enjoy stretching their skills and trying new things. That’s why they are so eager to help when they are very young.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63688" y="438338"/>
            <a:ext cx="6048672" cy="4708981"/>
          </a:xfrm>
          <a:prstGeom prst="rect">
            <a:avLst/>
          </a:prstGeom>
          <a:noFill/>
        </p:spPr>
        <p:txBody>
          <a:bodyPr wrap="square" rtlCol="0">
            <a:spAutoFit/>
          </a:bodyPr>
          <a:lstStyle/>
          <a:p>
            <a:r>
              <a:rPr lang="es-MX" sz="3000" dirty="0" smtClean="0">
                <a:latin typeface="Arial" pitchFamily="34" charset="0"/>
                <a:cs typeface="Arial" pitchFamily="34" charset="0"/>
              </a:rPr>
              <a:t>Once it becomes something routine that they have to do every day, children sometimes resist. The task is boring. That’s why older children tend to complain. Obviously, children have to learn that just because a task is routine and boring, it doesn’t mean it shouldn’t be done. That’s another lesson you must teach.</a:t>
            </a:r>
            <a:endParaRPr lang="es-ES_tradnl" sz="30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332656"/>
            <a:ext cx="6120680" cy="3970318"/>
          </a:xfrm>
          <a:prstGeom prst="rect">
            <a:avLst/>
          </a:prstGeom>
        </p:spPr>
        <p:txBody>
          <a:bodyPr wrap="square">
            <a:spAutoFit/>
          </a:bodyPr>
          <a:lstStyle/>
          <a:p>
            <a:pPr algn="ctr"/>
            <a:r>
              <a:rPr lang="es-MX" sz="3600" dirty="0" smtClean="0">
                <a:latin typeface="Arial" pitchFamily="34" charset="0"/>
                <a:cs typeface="Arial" pitchFamily="34" charset="0"/>
              </a:rPr>
              <a:t>But during the first seven years, when parents take advantage of a child’s natural interest and desire to help, it’s amazing the skills they can learn and the self-confidence they can develop.</a:t>
            </a:r>
            <a:endParaRPr lang="es-ES_tradnl"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04664"/>
            <a:ext cx="5472608" cy="5016757"/>
          </a:xfrm>
          <a:prstGeom prst="rect">
            <a:avLst/>
          </a:prstGeom>
          <a:noFill/>
        </p:spPr>
        <p:txBody>
          <a:bodyPr wrap="square" rtlCol="0">
            <a:spAutoFit/>
          </a:bodyPr>
          <a:lstStyle/>
          <a:p>
            <a:pPr algn="ctr"/>
            <a:r>
              <a:rPr lang="es-MX" sz="3200" dirty="0" smtClean="0">
                <a:latin typeface="Arial" pitchFamily="34" charset="0"/>
                <a:cs typeface="Arial" pitchFamily="34" charset="0"/>
              </a:rPr>
              <a:t>When we keep encouraging children to learn new skills and do challenging and difficult tasks around the house, it makes them feel more confident. And when they know how happy it makes you, and what they are doing is helpful to the family, everyone wins.</a:t>
            </a:r>
            <a:endParaRPr lang="es-ES_tradnl" sz="32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3648" y="332656"/>
            <a:ext cx="5976664" cy="1200329"/>
          </a:xfrm>
          <a:prstGeom prst="rect">
            <a:avLst/>
          </a:prstGeom>
          <a:noFill/>
        </p:spPr>
        <p:txBody>
          <a:bodyPr wrap="square" rtlCol="0">
            <a:spAutoFit/>
          </a:bodyPr>
          <a:lstStyle/>
          <a:p>
            <a:pPr algn="ctr"/>
            <a:r>
              <a:rPr lang="es-MX" sz="3600" b="1" dirty="0" smtClean="0">
                <a:solidFill>
                  <a:srgbClr val="FF9966"/>
                </a:solidFill>
                <a:latin typeface="Arial" pitchFamily="34" charset="0"/>
                <a:cs typeface="Arial" pitchFamily="34" charset="0"/>
              </a:rPr>
              <a:t>Self-Confidence Produces Self-Confidences</a:t>
            </a:r>
            <a:endParaRPr lang="es-ES_tradnl" sz="3600" b="1" dirty="0">
              <a:solidFill>
                <a:srgbClr val="FF9966"/>
              </a:solidFill>
              <a:latin typeface="Arial" pitchFamily="34" charset="0"/>
              <a:cs typeface="Arial" pitchFamily="34" charset="0"/>
            </a:endParaRPr>
          </a:p>
        </p:txBody>
      </p:sp>
      <p:sp>
        <p:nvSpPr>
          <p:cNvPr id="3" name="2 CuadroTexto"/>
          <p:cNvSpPr txBox="1"/>
          <p:nvPr/>
        </p:nvSpPr>
        <p:spPr>
          <a:xfrm>
            <a:off x="2195736" y="1700808"/>
            <a:ext cx="5544616" cy="2554545"/>
          </a:xfrm>
          <a:prstGeom prst="rect">
            <a:avLst/>
          </a:prstGeom>
          <a:noFill/>
        </p:spPr>
        <p:txBody>
          <a:bodyPr wrap="square" rtlCol="0">
            <a:spAutoFit/>
          </a:bodyPr>
          <a:lstStyle/>
          <a:p>
            <a:pPr algn="ctr"/>
            <a:r>
              <a:rPr lang="es-MX" sz="4000" dirty="0" smtClean="0">
                <a:latin typeface="Arial" pitchFamily="34" charset="0"/>
                <a:cs typeface="Arial" pitchFamily="34" charset="0"/>
              </a:rPr>
              <a:t>The child who is skilled in one area developes confidence that he can succeed in other areas. </a:t>
            </a:r>
            <a:endParaRPr lang="es-ES_tradnl" sz="4000"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332656"/>
            <a:ext cx="6048672" cy="4770537"/>
          </a:xfrm>
          <a:prstGeom prst="rect">
            <a:avLst/>
          </a:prstGeom>
        </p:spPr>
        <p:txBody>
          <a:bodyPr wrap="square">
            <a:spAutoFit/>
          </a:bodyPr>
          <a:lstStyle/>
          <a:p>
            <a:r>
              <a:rPr lang="es-MX" sz="3800" dirty="0" smtClean="0">
                <a:latin typeface="Arial" pitchFamily="34" charset="0"/>
                <a:cs typeface="Arial" pitchFamily="34" charset="0"/>
              </a:rPr>
              <a:t>Learning a wide variety of skills during early childhood within the protective environment of home and family can give children the skills neede to tackle their world with confidence.</a:t>
            </a:r>
            <a:endParaRPr lang="es-ES_tradnl" sz="38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832648" cy="4893647"/>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146</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200" b="1" i="1" spc="300" dirty="0" err="1" smtClean="0">
                <a:latin typeface="+mj-lt"/>
                <a:cs typeface="Arial" pitchFamily="34" charset="0"/>
              </a:rPr>
              <a:t>Success</a:t>
            </a:r>
            <a:r>
              <a:rPr lang="es-ES" sz="4200" b="1" i="1" spc="300" dirty="0" smtClean="0">
                <a:latin typeface="+mj-lt"/>
                <a:cs typeface="Arial" pitchFamily="34" charset="0"/>
              </a:rPr>
              <a:t> </a:t>
            </a:r>
            <a:r>
              <a:rPr lang="es-ES" sz="4200" b="1" i="1" spc="300" dirty="0" err="1" smtClean="0">
                <a:latin typeface="+mj-lt"/>
                <a:cs typeface="Arial" pitchFamily="34" charset="0"/>
              </a:rPr>
              <a:t>breeds</a:t>
            </a:r>
            <a:r>
              <a:rPr lang="es-ES" sz="4200" b="1" i="1" spc="300" dirty="0" smtClean="0">
                <a:latin typeface="+mj-lt"/>
                <a:cs typeface="Arial" pitchFamily="34" charset="0"/>
              </a:rPr>
              <a:t> </a:t>
            </a:r>
            <a:r>
              <a:rPr lang="es-ES" sz="4200" b="1" i="1" spc="300" dirty="0" err="1" smtClean="0">
                <a:latin typeface="+mj-lt"/>
                <a:cs typeface="Arial" pitchFamily="34" charset="0"/>
              </a:rPr>
              <a:t>success</a:t>
            </a:r>
            <a:r>
              <a:rPr lang="es-ES" sz="4200" b="1" i="1" spc="300" dirty="0" smtClean="0">
                <a:latin typeface="+mj-lt"/>
                <a:cs typeface="Arial" pitchFamily="34" charset="0"/>
              </a:rPr>
              <a:t>; </a:t>
            </a:r>
            <a:r>
              <a:rPr lang="es-ES" sz="4200" b="1" i="1" spc="300" dirty="0" err="1" smtClean="0">
                <a:latin typeface="+mj-lt"/>
                <a:cs typeface="Arial" pitchFamily="34" charset="0"/>
              </a:rPr>
              <a:t>competence</a:t>
            </a:r>
            <a:r>
              <a:rPr lang="es-ES" sz="4200" b="1" i="1" spc="300" dirty="0" smtClean="0">
                <a:latin typeface="+mj-lt"/>
                <a:cs typeface="Arial" pitchFamily="34" charset="0"/>
              </a:rPr>
              <a:t> in </a:t>
            </a:r>
            <a:r>
              <a:rPr lang="es-ES" sz="4200" b="1" i="1" spc="300" dirty="0" err="1" smtClean="0">
                <a:latin typeface="+mj-lt"/>
                <a:cs typeface="Arial" pitchFamily="34" charset="0"/>
              </a:rPr>
              <a:t>one</a:t>
            </a:r>
            <a:r>
              <a:rPr lang="es-ES" sz="4200" b="1" i="1" spc="300" dirty="0" smtClean="0">
                <a:latin typeface="+mj-lt"/>
                <a:cs typeface="Arial" pitchFamily="34" charset="0"/>
              </a:rPr>
              <a:t> </a:t>
            </a:r>
            <a:r>
              <a:rPr lang="es-ES" sz="4200" b="1" i="1" spc="300" dirty="0" err="1" smtClean="0">
                <a:latin typeface="+mj-lt"/>
                <a:cs typeface="Arial" pitchFamily="34" charset="0"/>
              </a:rPr>
              <a:t>area</a:t>
            </a:r>
            <a:r>
              <a:rPr lang="es-ES" sz="4200" b="1" i="1" spc="300" dirty="0" smtClean="0">
                <a:latin typeface="+mj-lt"/>
                <a:cs typeface="Arial" pitchFamily="34" charset="0"/>
              </a:rPr>
              <a:t> </a:t>
            </a:r>
            <a:r>
              <a:rPr lang="es-ES" sz="4200" b="1" i="1" spc="300" dirty="0" err="1" smtClean="0">
                <a:latin typeface="+mj-lt"/>
                <a:cs typeface="Arial" pitchFamily="34" charset="0"/>
              </a:rPr>
              <a:t>builds</a:t>
            </a:r>
            <a:r>
              <a:rPr lang="es-ES" sz="4200" b="1" i="1" spc="300" dirty="0" smtClean="0">
                <a:latin typeface="+mj-lt"/>
                <a:cs typeface="Arial" pitchFamily="34" charset="0"/>
              </a:rPr>
              <a:t> </a:t>
            </a:r>
            <a:r>
              <a:rPr lang="es-ES" sz="4200" b="1" i="1" spc="300" dirty="0" err="1" smtClean="0">
                <a:latin typeface="+mj-lt"/>
                <a:cs typeface="Arial" pitchFamily="34" charset="0"/>
              </a:rPr>
              <a:t>confidence</a:t>
            </a:r>
            <a:r>
              <a:rPr lang="es-ES" sz="4200" b="1" i="1" spc="300" dirty="0" smtClean="0">
                <a:latin typeface="+mj-lt"/>
                <a:cs typeface="Arial" pitchFamily="34" charset="0"/>
              </a:rPr>
              <a:t> </a:t>
            </a:r>
            <a:r>
              <a:rPr lang="es-ES" sz="4200" b="1" i="1" spc="300" dirty="0" err="1" smtClean="0">
                <a:latin typeface="+mj-lt"/>
                <a:cs typeface="Arial" pitchFamily="34" charset="0"/>
              </a:rPr>
              <a:t>that</a:t>
            </a:r>
            <a:r>
              <a:rPr lang="es-ES" sz="4200" b="1" i="1" spc="300" dirty="0" smtClean="0">
                <a:latin typeface="+mj-lt"/>
                <a:cs typeface="Arial" pitchFamily="34" charset="0"/>
              </a:rPr>
              <a:t> </a:t>
            </a:r>
            <a:r>
              <a:rPr lang="es-ES" sz="4200" b="1" i="1" spc="300" dirty="0" err="1" smtClean="0">
                <a:latin typeface="+mj-lt"/>
                <a:cs typeface="Arial" pitchFamily="34" charset="0"/>
              </a:rPr>
              <a:t>splashes</a:t>
            </a:r>
            <a:r>
              <a:rPr lang="es-ES" sz="4200" b="1" i="1" spc="300" dirty="0" smtClean="0">
                <a:latin typeface="+mj-lt"/>
                <a:cs typeface="Arial" pitchFamily="34" charset="0"/>
              </a:rPr>
              <a:t> </a:t>
            </a:r>
            <a:r>
              <a:rPr lang="es-ES" sz="4200" b="1" i="1" spc="300" dirty="0" err="1" smtClean="0">
                <a:latin typeface="+mj-lt"/>
                <a:cs typeface="Arial" pitchFamily="34" charset="0"/>
              </a:rPr>
              <a:t>over</a:t>
            </a:r>
            <a:r>
              <a:rPr lang="es-ES" sz="4200" b="1" i="1" spc="300" dirty="0" smtClean="0">
                <a:latin typeface="+mj-lt"/>
                <a:cs typeface="Arial" pitchFamily="34" charset="0"/>
              </a:rPr>
              <a:t> </a:t>
            </a:r>
            <a:r>
              <a:rPr lang="es-ES" sz="4200" b="1" i="1" spc="300" dirty="0" err="1" smtClean="0">
                <a:latin typeface="+mj-lt"/>
                <a:cs typeface="Arial" pitchFamily="34" charset="0"/>
              </a:rPr>
              <a:t>into</a:t>
            </a:r>
            <a:r>
              <a:rPr lang="es-ES" sz="4200" b="1" i="1" spc="300" dirty="0" smtClean="0">
                <a:latin typeface="+mj-lt"/>
                <a:cs typeface="Arial" pitchFamily="34" charset="0"/>
              </a:rPr>
              <a:t> </a:t>
            </a:r>
            <a:r>
              <a:rPr lang="es-ES" sz="4200" b="1" i="1" spc="300" dirty="0" err="1" smtClean="0">
                <a:latin typeface="+mj-lt"/>
                <a:cs typeface="Arial" pitchFamily="34" charset="0"/>
              </a:rPr>
              <a:t>other</a:t>
            </a:r>
            <a:r>
              <a:rPr lang="es-ES" sz="4200" b="1" i="1" spc="300" dirty="0" smtClean="0">
                <a:latin typeface="+mj-lt"/>
                <a:cs typeface="Arial" pitchFamily="34" charset="0"/>
              </a:rPr>
              <a:t> </a:t>
            </a:r>
            <a:r>
              <a:rPr lang="es-ES" sz="4200" b="1" i="1" spc="300" dirty="0" err="1" smtClean="0">
                <a:latin typeface="+mj-lt"/>
                <a:cs typeface="Arial" pitchFamily="34" charset="0"/>
              </a:rPr>
              <a:t>areas</a:t>
            </a:r>
            <a:r>
              <a:rPr lang="es-ES" sz="4200" b="1" i="1" spc="300" dirty="0" smtClean="0">
                <a:latin typeface="+mj-lt"/>
                <a:cs typeface="Arial" pitchFamily="34" charset="0"/>
              </a:rPr>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404664"/>
            <a:ext cx="5754265" cy="5142185"/>
            <a:chOff x="1426859" y="908720"/>
            <a:chExt cx="6681665" cy="5358209"/>
          </a:xfrm>
        </p:grpSpPr>
        <p:sp>
          <p:nvSpPr>
            <p:cNvPr id="3" name="2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646</a:t>
              </a:r>
              <a:endParaRPr lang="es-ES" sz="2400" dirty="0">
                <a:solidFill>
                  <a:prstClr val="black"/>
                </a:solidFill>
                <a:latin typeface="Arial" pitchFamily="34" charset="0"/>
                <a:cs typeface="Arial" pitchFamily="34" charset="0"/>
              </a:endParaRPr>
            </a:p>
          </p:txBody>
        </p:sp>
        <p:sp>
          <p:nvSpPr>
            <p:cNvPr id="4" name="3 Rectángulo"/>
            <p:cNvSpPr/>
            <p:nvPr/>
          </p:nvSpPr>
          <p:spPr>
            <a:xfrm>
              <a:off x="2095766" y="2255076"/>
              <a:ext cx="5769321" cy="2405297"/>
            </a:xfrm>
            <a:prstGeom prst="rect">
              <a:avLst/>
            </a:prstGeom>
          </p:spPr>
          <p:txBody>
            <a:bodyPr wrap="square">
              <a:spAutoFit/>
            </a:bodyPr>
            <a:lstStyle/>
            <a:p>
              <a:pPr algn="ctr"/>
              <a:r>
                <a:rPr lang="es-ES" sz="4800" dirty="0" err="1" smtClean="0">
                  <a:latin typeface="Arial" pitchFamily="34" charset="0"/>
                  <a:cs typeface="Arial" pitchFamily="34" charset="0"/>
                </a:rPr>
                <a:t>An</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Example</a:t>
              </a:r>
              <a:r>
                <a:rPr lang="es-ES" sz="4800" dirty="0" smtClean="0">
                  <a:latin typeface="Arial" pitchFamily="34" charset="0"/>
                  <a:cs typeface="Arial" pitchFamily="34" charset="0"/>
                </a:rPr>
                <a:t> of </a:t>
              </a:r>
              <a:r>
                <a:rPr lang="es-ES" sz="4800" dirty="0" err="1" smtClean="0">
                  <a:latin typeface="Arial" pitchFamily="34" charset="0"/>
                  <a:cs typeface="Arial" pitchFamily="34" charset="0"/>
                </a:rPr>
                <a:t>the</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Self-Fulfilling</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Prophecy</a:t>
              </a:r>
              <a:endParaRPr lang="es-ES" sz="4800" dirty="0" smtClean="0">
                <a:latin typeface="Arial" pitchFamily="34" charset="0"/>
                <a:cs typeface="Arial" pitchFamily="34" charset="0"/>
              </a:endParaRP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332656"/>
            <a:ext cx="5472608" cy="1077218"/>
          </a:xfrm>
          <a:prstGeom prst="rect">
            <a:avLst/>
          </a:prstGeom>
          <a:noFill/>
        </p:spPr>
        <p:txBody>
          <a:bodyPr wrap="square" rtlCol="0">
            <a:spAutoFit/>
          </a:bodyPr>
          <a:lstStyle/>
          <a:p>
            <a:pPr algn="ctr"/>
            <a:r>
              <a:rPr lang="es-MX" sz="3200" b="1" dirty="0" smtClean="0">
                <a:solidFill>
                  <a:srgbClr val="FF9966"/>
                </a:solidFill>
                <a:latin typeface="Arial" pitchFamily="34" charset="0"/>
                <a:cs typeface="Arial" pitchFamily="34" charset="0"/>
              </a:rPr>
              <a:t>Don’t Measure Children by Adult Standards</a:t>
            </a:r>
            <a:endParaRPr lang="es-ES_tradnl" sz="3200" b="1" dirty="0">
              <a:solidFill>
                <a:srgbClr val="FF9966"/>
              </a:solidFill>
              <a:latin typeface="Arial" pitchFamily="34" charset="0"/>
              <a:cs typeface="Arial" pitchFamily="34" charset="0"/>
            </a:endParaRPr>
          </a:p>
        </p:txBody>
      </p:sp>
      <p:sp>
        <p:nvSpPr>
          <p:cNvPr id="3" name="2 CuadroTexto"/>
          <p:cNvSpPr txBox="1"/>
          <p:nvPr/>
        </p:nvSpPr>
        <p:spPr>
          <a:xfrm>
            <a:off x="1763688" y="1412776"/>
            <a:ext cx="5760640" cy="3046988"/>
          </a:xfrm>
          <a:prstGeom prst="rect">
            <a:avLst/>
          </a:prstGeom>
          <a:noFill/>
        </p:spPr>
        <p:txBody>
          <a:bodyPr wrap="square" rtlCol="0">
            <a:spAutoFit/>
          </a:bodyPr>
          <a:lstStyle/>
          <a:p>
            <a:r>
              <a:rPr lang="es-MX" sz="3200" dirty="0" smtClean="0">
                <a:latin typeface="Arial" pitchFamily="34" charset="0"/>
                <a:cs typeface="Arial" pitchFamily="34" charset="0"/>
              </a:rPr>
              <a:t>All children have a built-in desire to do well. When they are enouraged, and they think they have a good chance at being successful, they enjoy trying again.</a:t>
            </a:r>
            <a:endParaRPr lang="es-ES_tradnl" sz="32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grpSp>
        <p:nvGrpSpPr>
          <p:cNvPr id="2" name="1 Grupo"/>
          <p:cNvGrpSpPr/>
          <p:nvPr/>
        </p:nvGrpSpPr>
        <p:grpSpPr>
          <a:xfrm>
            <a:off x="2267744" y="548680"/>
            <a:ext cx="6624736" cy="3312368"/>
            <a:chOff x="2267744" y="548680"/>
            <a:chExt cx="6624736" cy="3312368"/>
          </a:xfrm>
        </p:grpSpPr>
        <p:sp>
          <p:nvSpPr>
            <p:cNvPr id="3" name="2 CuadroTexto"/>
            <p:cNvSpPr txBox="1"/>
            <p:nvPr/>
          </p:nvSpPr>
          <p:spPr>
            <a:xfrm>
              <a:off x="2267744" y="2291388"/>
              <a:ext cx="6408712" cy="1569660"/>
            </a:xfrm>
            <a:prstGeom prst="rect">
              <a:avLst/>
            </a:prstGeom>
            <a:noFill/>
          </p:spPr>
          <p:txBody>
            <a:bodyPr wrap="square" rtlCol="0">
              <a:spAutoFit/>
            </a:bodyPr>
            <a:lstStyle/>
            <a:p>
              <a:pPr algn="ctr"/>
              <a:r>
                <a:rPr lang="es-MX" sz="4800" b="1" dirty="0" smtClean="0">
                  <a:effectLst>
                    <a:outerShdw blurRad="38100" dist="38100" dir="2700000" algn="tl">
                      <a:srgbClr val="000000">
                        <a:alpha val="43137"/>
                      </a:srgbClr>
                    </a:outerShdw>
                  </a:effectLst>
                  <a:latin typeface="Arial" pitchFamily="34" charset="0"/>
                  <a:cs typeface="Arial" pitchFamily="34" charset="0"/>
                </a:rPr>
                <a:t>Building Self-Confidence</a:t>
              </a:r>
              <a:endParaRPr lang="es-MX" sz="4800" b="1" dirty="0">
                <a:effectLst>
                  <a:outerShdw blurRad="38100" dist="38100" dir="2700000" algn="tl">
                    <a:srgbClr val="000000">
                      <a:alpha val="43137"/>
                    </a:srgbClr>
                  </a:outerShdw>
                </a:effectLst>
                <a:latin typeface="Arial" pitchFamily="34" charset="0"/>
                <a:cs typeface="Arial" pitchFamily="34" charset="0"/>
              </a:endParaRPr>
            </a:p>
          </p:txBody>
        </p:sp>
        <p:sp>
          <p:nvSpPr>
            <p:cNvPr id="4" name="3 CuadroTexto"/>
            <p:cNvSpPr txBox="1"/>
            <p:nvPr/>
          </p:nvSpPr>
          <p:spPr>
            <a:xfrm>
              <a:off x="7452320" y="548680"/>
              <a:ext cx="1440160" cy="369332"/>
            </a:xfrm>
            <a:prstGeom prst="rect">
              <a:avLst/>
            </a:prstGeom>
            <a:noFill/>
          </p:spPr>
          <p:txBody>
            <a:bodyPr wrap="square" rtlCol="0">
              <a:spAutoFit/>
            </a:bodyPr>
            <a:lstStyle/>
            <a:p>
              <a:r>
                <a:rPr lang="es-MX" dirty="0" smtClean="0">
                  <a:latin typeface="AntigoniBd" pitchFamily="34" charset="0"/>
                </a:rPr>
                <a:t>Chapter </a:t>
              </a:r>
              <a:r>
                <a:rPr lang="es-MX" dirty="0" smtClean="0">
                  <a:latin typeface="AntigoniBd" pitchFamily="34" charset="0"/>
                </a:rPr>
                <a:t>50</a:t>
              </a:r>
              <a:endParaRPr lang="es-MX" dirty="0">
                <a:latin typeface="AntigoniBd" pitchFamily="34" charset="0"/>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548680"/>
            <a:ext cx="5544616" cy="5016758"/>
          </a:xfrm>
          <a:prstGeom prst="rect">
            <a:avLst/>
          </a:prstGeom>
          <a:noFill/>
        </p:spPr>
        <p:txBody>
          <a:bodyPr wrap="square" rtlCol="0">
            <a:spAutoFit/>
          </a:bodyPr>
          <a:lstStyle/>
          <a:p>
            <a:pPr algn="ctr"/>
            <a:r>
              <a:rPr lang="es-MX" sz="4000" dirty="0" smtClean="0">
                <a:latin typeface="Arial" pitchFamily="34" charset="0"/>
                <a:cs typeface="Arial" pitchFamily="34" charset="0"/>
              </a:rPr>
              <a:t>Unfortunately, too many parents discouraging their children by…criticizing them for a less than perfect job. Remember: there is an age-appropriate learning curve.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79712" y="627360"/>
            <a:ext cx="5616624" cy="4385816"/>
          </a:xfrm>
          <a:prstGeom prst="rect">
            <a:avLst/>
          </a:prstGeom>
        </p:spPr>
        <p:txBody>
          <a:bodyPr wrap="square">
            <a:spAutoFit/>
          </a:bodyPr>
          <a:lstStyle/>
          <a:p>
            <a:pPr algn="ctr"/>
            <a:r>
              <a:rPr lang="es-MX" sz="3100" dirty="0" smtClean="0">
                <a:latin typeface="Arial" pitchFamily="34" charset="0"/>
                <a:cs typeface="Arial" pitchFamily="34" charset="0"/>
              </a:rPr>
              <a:t>Cut your children some slack, Praise them for effort, not perfection. Help them to excel and give them the confidence they need to keep trying.</a:t>
            </a:r>
          </a:p>
          <a:p>
            <a:pPr marL="631825" indent="-268288" algn="ctr"/>
            <a:r>
              <a:rPr lang="es-MX" sz="3100" b="1" dirty="0" smtClean="0">
                <a:latin typeface="Arial" pitchFamily="34" charset="0"/>
                <a:cs typeface="Arial" pitchFamily="34" charset="0"/>
              </a:rPr>
              <a:t>Practice may not always achieve perfection, but it does foster improvement!</a:t>
            </a:r>
            <a:endParaRPr lang="es-ES_tradnl" sz="3100" b="1"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907704" y="305936"/>
            <a:ext cx="5544616" cy="2954655"/>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147</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200" b="1" i="1" spc="300" dirty="0" err="1" smtClean="0">
                <a:latin typeface="+mj-lt"/>
                <a:cs typeface="Arial" pitchFamily="34" charset="0"/>
              </a:rPr>
              <a:t>Praise</a:t>
            </a:r>
            <a:r>
              <a:rPr lang="es-ES" sz="4200" b="1" i="1" spc="300" dirty="0" smtClean="0">
                <a:latin typeface="+mj-lt"/>
                <a:cs typeface="Arial" pitchFamily="34" charset="0"/>
              </a:rPr>
              <a:t> </a:t>
            </a:r>
            <a:r>
              <a:rPr lang="es-ES" sz="4200" b="1" i="1" spc="300" dirty="0" err="1" smtClean="0">
                <a:latin typeface="+mj-lt"/>
                <a:cs typeface="Arial" pitchFamily="34" charset="0"/>
              </a:rPr>
              <a:t>children</a:t>
            </a:r>
            <a:r>
              <a:rPr lang="es-ES" sz="4200" b="1" i="1" spc="300" dirty="0" smtClean="0">
                <a:latin typeface="+mj-lt"/>
                <a:cs typeface="Arial" pitchFamily="34" charset="0"/>
              </a:rPr>
              <a:t> </a:t>
            </a:r>
            <a:r>
              <a:rPr lang="es-ES" sz="4200" b="1" i="1" spc="300" dirty="0" err="1" smtClean="0">
                <a:latin typeface="+mj-lt"/>
                <a:cs typeface="Arial" pitchFamily="34" charset="0"/>
              </a:rPr>
              <a:t>for</a:t>
            </a:r>
            <a:r>
              <a:rPr lang="es-ES" sz="4200" b="1" i="1" spc="300" dirty="0" smtClean="0">
                <a:latin typeface="+mj-lt"/>
                <a:cs typeface="Arial" pitchFamily="34" charset="0"/>
              </a:rPr>
              <a:t> </a:t>
            </a:r>
            <a:r>
              <a:rPr lang="es-ES" sz="4200" b="1" i="1" spc="300" dirty="0" err="1" smtClean="0">
                <a:latin typeface="+mj-lt"/>
                <a:cs typeface="Arial" pitchFamily="34" charset="0"/>
              </a:rPr>
              <a:t>effort</a:t>
            </a:r>
            <a:r>
              <a:rPr lang="es-ES" sz="4200" b="1" i="1" spc="300" dirty="0" smtClean="0">
                <a:latin typeface="+mj-lt"/>
                <a:cs typeface="Arial" pitchFamily="34" charset="0"/>
              </a:rPr>
              <a:t>, </a:t>
            </a:r>
            <a:r>
              <a:rPr lang="es-ES" sz="4200" b="1" i="1" spc="300" dirty="0" err="1" smtClean="0">
                <a:latin typeface="+mj-lt"/>
                <a:cs typeface="Arial" pitchFamily="34" charset="0"/>
              </a:rPr>
              <a:t>not</a:t>
            </a:r>
            <a:r>
              <a:rPr lang="es-ES" sz="4200" b="1" i="1" spc="300" dirty="0" smtClean="0">
                <a:latin typeface="+mj-lt"/>
                <a:cs typeface="Arial" pitchFamily="34" charset="0"/>
              </a:rPr>
              <a:t> </a:t>
            </a:r>
            <a:r>
              <a:rPr lang="es-ES" sz="4200" b="1" i="1" spc="300" dirty="0" err="1" smtClean="0">
                <a:latin typeface="+mj-lt"/>
                <a:cs typeface="Arial" pitchFamily="34" charset="0"/>
              </a:rPr>
              <a:t>just</a:t>
            </a:r>
            <a:r>
              <a:rPr lang="es-ES" sz="4200" b="1" i="1" spc="300" dirty="0" smtClean="0">
                <a:latin typeface="+mj-lt"/>
                <a:cs typeface="Arial" pitchFamily="34" charset="0"/>
              </a:rPr>
              <a:t> </a:t>
            </a:r>
            <a:r>
              <a:rPr lang="es-ES" sz="4200" b="1" i="1" spc="300" dirty="0" err="1" smtClean="0">
                <a:latin typeface="+mj-lt"/>
                <a:cs typeface="Arial" pitchFamily="34" charset="0"/>
              </a:rPr>
              <a:t>accomplishment</a:t>
            </a:r>
            <a:r>
              <a:rPr lang="es-ES" sz="4200" b="1" i="1" spc="300" dirty="0" smtClean="0">
                <a:latin typeface="+mj-lt"/>
                <a:cs typeface="Arial" pitchFamily="34" charset="0"/>
              </a:rPr>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407566"/>
            <a:ext cx="5616624" cy="1077218"/>
          </a:xfrm>
          <a:prstGeom prst="rect">
            <a:avLst/>
          </a:prstGeom>
          <a:noFill/>
        </p:spPr>
        <p:txBody>
          <a:bodyPr wrap="square" rtlCol="0">
            <a:spAutoFit/>
          </a:bodyPr>
          <a:lstStyle/>
          <a:p>
            <a:pPr algn="ctr"/>
            <a:r>
              <a:rPr lang="es-MX" sz="3200" b="1" dirty="0" smtClean="0">
                <a:solidFill>
                  <a:srgbClr val="FF9966"/>
                </a:solidFill>
                <a:latin typeface="Arial" pitchFamily="34" charset="0"/>
                <a:cs typeface="Arial" pitchFamily="34" charset="0"/>
              </a:rPr>
              <a:t>Separate Personal Value From Success or Failure</a:t>
            </a:r>
            <a:endParaRPr lang="es-ES_tradnl" sz="3200" b="1" dirty="0">
              <a:solidFill>
                <a:srgbClr val="FF9966"/>
              </a:solidFill>
              <a:latin typeface="Arial" pitchFamily="34" charset="0"/>
              <a:cs typeface="Arial" pitchFamily="34" charset="0"/>
            </a:endParaRPr>
          </a:p>
        </p:txBody>
      </p:sp>
      <p:sp>
        <p:nvSpPr>
          <p:cNvPr id="3" name="2 CuadroTexto"/>
          <p:cNvSpPr txBox="1"/>
          <p:nvPr/>
        </p:nvSpPr>
        <p:spPr>
          <a:xfrm>
            <a:off x="1691680" y="1546914"/>
            <a:ext cx="5904656" cy="3831818"/>
          </a:xfrm>
          <a:prstGeom prst="rect">
            <a:avLst/>
          </a:prstGeom>
          <a:noFill/>
        </p:spPr>
        <p:txBody>
          <a:bodyPr wrap="square" rtlCol="0">
            <a:spAutoFit/>
          </a:bodyPr>
          <a:lstStyle/>
          <a:p>
            <a:pPr algn="ctr"/>
            <a:r>
              <a:rPr lang="es-MX" sz="2700" dirty="0" smtClean="0">
                <a:latin typeface="Arial" pitchFamily="34" charset="0"/>
                <a:cs typeface="Arial" pitchFamily="34" charset="0"/>
              </a:rPr>
              <a:t>Self-confidence is what helps a child attempt new and innovative tasks. But the path to success is often littered with multiple attempts that haven’t worked out. How your child responds to mistakes or failure will determine whether or not he gives up or goes on when faced with challenges..</a:t>
            </a:r>
            <a:endParaRPr lang="es-ES_tradnl" sz="2700" dirty="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404664"/>
            <a:ext cx="5688632" cy="5170646"/>
          </a:xfrm>
          <a:prstGeom prst="rect">
            <a:avLst/>
          </a:prstGeom>
          <a:noFill/>
        </p:spPr>
        <p:txBody>
          <a:bodyPr wrap="square" rtlCol="0">
            <a:spAutoFit/>
          </a:bodyPr>
          <a:lstStyle/>
          <a:p>
            <a:pPr algn="r"/>
            <a:r>
              <a:rPr lang="es-MX" sz="3000" dirty="0" smtClean="0">
                <a:latin typeface="Arial" pitchFamily="34" charset="0"/>
                <a:cs typeface="Arial" pitchFamily="34" charset="0"/>
              </a:rPr>
              <a:t>It is important to teach your child that just because something didn’t succeed, it doesn’t mean that he or she is a failure.</a:t>
            </a:r>
          </a:p>
          <a:p>
            <a:pPr algn="r"/>
            <a:r>
              <a:rPr lang="es-MX" sz="3000" dirty="0" smtClean="0">
                <a:latin typeface="Arial" pitchFamily="34" charset="0"/>
                <a:cs typeface="Arial" pitchFamily="34" charset="0"/>
              </a:rPr>
              <a:t>Failure teaches valuable lessons that can be used as stepping stones to future success.</a:t>
            </a:r>
          </a:p>
          <a:p>
            <a:pPr algn="r"/>
            <a:r>
              <a:rPr lang="es-MX" sz="3000" dirty="0" smtClean="0">
                <a:latin typeface="Arial" pitchFamily="34" charset="0"/>
                <a:cs typeface="Arial" pitchFamily="34" charset="0"/>
              </a:rPr>
              <a:t>Children need to learn that failing is not the end of the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63688" y="428466"/>
            <a:ext cx="5616624" cy="5170647"/>
          </a:xfrm>
          <a:prstGeom prst="rect">
            <a:avLst/>
          </a:prstGeom>
          <a:noFill/>
        </p:spPr>
        <p:txBody>
          <a:bodyPr wrap="square" rtlCol="0">
            <a:spAutoFit/>
          </a:bodyPr>
          <a:lstStyle/>
          <a:p>
            <a:pPr algn="r"/>
            <a:r>
              <a:rPr lang="es-MX" sz="3300" dirty="0" smtClean="0">
                <a:latin typeface="Arial" pitchFamily="34" charset="0"/>
                <a:cs typeface="Arial" pitchFamily="34" charset="0"/>
              </a:rPr>
              <a:t>Perfectionists set for themselves standards that are impossible to meet. This causes them to feel stressed out. If your child has a natural bent in this direction, watch your words and looks that might reinforce disappointment and cause your child to feel inferior.</a:t>
            </a:r>
            <a:endParaRPr lang="es-ES_tradnl" sz="3300" dirty="0">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500474"/>
            <a:ext cx="5688632" cy="4862870"/>
          </a:xfrm>
          <a:prstGeom prst="rect">
            <a:avLst/>
          </a:prstGeom>
          <a:noFill/>
        </p:spPr>
        <p:txBody>
          <a:bodyPr wrap="square" rtlCol="0">
            <a:spAutoFit/>
          </a:bodyPr>
          <a:lstStyle/>
          <a:p>
            <a:pPr algn="r"/>
            <a:r>
              <a:rPr lang="es-MX" sz="3100" dirty="0" smtClean="0">
                <a:latin typeface="Arial" pitchFamily="34" charset="0"/>
                <a:cs typeface="Arial" pitchFamily="34" charset="0"/>
              </a:rPr>
              <a:t>It is important to separate the value of your child from the outcome of his attempted tasks. Separate the doer from the deed. Be careful not to discourage your child. Remind your child that she is not working for perfection but improvement. Reward each little step.  </a:t>
            </a:r>
            <a:endParaRPr lang="es-ES_tradnl" sz="3100" dirty="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335558"/>
            <a:ext cx="5904656" cy="1077218"/>
          </a:xfrm>
          <a:prstGeom prst="rect">
            <a:avLst/>
          </a:prstGeom>
          <a:noFill/>
        </p:spPr>
        <p:txBody>
          <a:bodyPr wrap="square" rtlCol="0">
            <a:spAutoFit/>
          </a:bodyPr>
          <a:lstStyle/>
          <a:p>
            <a:pPr algn="ctr"/>
            <a:r>
              <a:rPr lang="es-MX" sz="3200" b="1" dirty="0" smtClean="0">
                <a:solidFill>
                  <a:srgbClr val="FF9966"/>
                </a:solidFill>
                <a:latin typeface="Arial" pitchFamily="34" charset="0"/>
                <a:cs typeface="Arial" pitchFamily="34" charset="0"/>
              </a:rPr>
              <a:t>Make Participation More Important Than Winning</a:t>
            </a:r>
            <a:endParaRPr lang="es-ES_tradnl" sz="3200" b="1" dirty="0">
              <a:solidFill>
                <a:srgbClr val="FF9966"/>
              </a:solidFill>
              <a:latin typeface="Arial" pitchFamily="34" charset="0"/>
              <a:cs typeface="Arial" pitchFamily="34" charset="0"/>
            </a:endParaRPr>
          </a:p>
        </p:txBody>
      </p:sp>
      <p:sp>
        <p:nvSpPr>
          <p:cNvPr id="3" name="2 CuadroTexto"/>
          <p:cNvSpPr txBox="1"/>
          <p:nvPr/>
        </p:nvSpPr>
        <p:spPr>
          <a:xfrm>
            <a:off x="1835696" y="1628800"/>
            <a:ext cx="5904656" cy="3631763"/>
          </a:xfrm>
          <a:prstGeom prst="rect">
            <a:avLst/>
          </a:prstGeom>
          <a:noFill/>
        </p:spPr>
        <p:txBody>
          <a:bodyPr wrap="square" rtlCol="0">
            <a:spAutoFit/>
          </a:bodyPr>
          <a:lstStyle/>
          <a:p>
            <a:r>
              <a:rPr lang="es-MX" sz="3200" dirty="0" smtClean="0">
                <a:latin typeface="Arial" pitchFamily="34" charset="0"/>
                <a:cs typeface="Arial" pitchFamily="34" charset="0"/>
              </a:rPr>
              <a:t>Lessons about winning:</a:t>
            </a:r>
          </a:p>
          <a:p>
            <a:endParaRPr lang="es-MX" sz="1400" dirty="0">
              <a:latin typeface="Arial" pitchFamily="34" charset="0"/>
              <a:cs typeface="Arial" pitchFamily="34" charset="0"/>
            </a:endParaRPr>
          </a:p>
          <a:p>
            <a:pPr marL="444500">
              <a:buAutoNum type="arabicPeriod"/>
            </a:pPr>
            <a:r>
              <a:rPr lang="es-MX" sz="3200" b="1" dirty="0" smtClean="0">
                <a:latin typeface="Arial" pitchFamily="34" charset="0"/>
                <a:cs typeface="Arial" pitchFamily="34" charset="0"/>
              </a:rPr>
              <a:t>Winning or losing is not everything</a:t>
            </a:r>
            <a:r>
              <a:rPr lang="es-MX" sz="3200" dirty="0" smtClean="0">
                <a:latin typeface="Arial" pitchFamily="34" charset="0"/>
                <a:cs typeface="Arial" pitchFamily="34" charset="0"/>
              </a:rPr>
              <a:t>. </a:t>
            </a:r>
          </a:p>
          <a:p>
            <a:pPr marL="901700"/>
            <a:r>
              <a:rPr lang="es-MX" sz="3000" dirty="0" smtClean="0">
                <a:latin typeface="Arial" pitchFamily="34" charset="0"/>
                <a:cs typeface="Arial" pitchFamily="34" charset="0"/>
              </a:rPr>
              <a:t>Winning is playing your best, not necessarily being in first place at the end of the game.</a:t>
            </a:r>
            <a:endParaRPr lang="es-ES_tradnl" sz="3000" dirty="0">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476672"/>
            <a:ext cx="6048672" cy="4708982"/>
          </a:xfrm>
          <a:prstGeom prst="rect">
            <a:avLst/>
          </a:prstGeom>
          <a:noFill/>
        </p:spPr>
        <p:txBody>
          <a:bodyPr wrap="square" rtlCol="0">
            <a:spAutoFit/>
          </a:bodyPr>
          <a:lstStyle/>
          <a:p>
            <a:r>
              <a:rPr lang="es-MX" sz="3600" b="1" dirty="0" smtClean="0">
                <a:latin typeface="Arial" pitchFamily="34" charset="0"/>
                <a:cs typeface="Arial" pitchFamily="34" charset="0"/>
              </a:rPr>
              <a:t>2. Winning or losing can be something relative.</a:t>
            </a:r>
          </a:p>
          <a:p>
            <a:endParaRPr lang="es-MX" sz="1200" b="1" dirty="0" smtClean="0">
              <a:latin typeface="Arial" pitchFamily="34" charset="0"/>
              <a:cs typeface="Arial" pitchFamily="34" charset="0"/>
            </a:endParaRPr>
          </a:p>
          <a:p>
            <a:pPr marL="268288"/>
            <a:r>
              <a:rPr lang="es-MX" sz="3600" dirty="0" smtClean="0">
                <a:latin typeface="Arial" pitchFamily="34" charset="0"/>
                <a:cs typeface="Arial" pitchFamily="34" charset="0"/>
              </a:rPr>
              <a:t> There will always be someone who can do something better than you – and you’ll always be able to do something better than someone else.</a:t>
            </a:r>
            <a:endParaRPr lang="es-ES_tradnl" sz="3600" dirty="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620688"/>
            <a:ext cx="5904656" cy="4524316"/>
          </a:xfrm>
          <a:prstGeom prst="rect">
            <a:avLst/>
          </a:prstGeom>
          <a:noFill/>
        </p:spPr>
        <p:txBody>
          <a:bodyPr wrap="square" rtlCol="0">
            <a:spAutoFit/>
          </a:bodyPr>
          <a:lstStyle/>
          <a:p>
            <a:r>
              <a:rPr lang="es-MX" sz="3600" b="1" dirty="0" smtClean="0">
                <a:latin typeface="Arial" pitchFamily="34" charset="0"/>
                <a:cs typeface="Arial" pitchFamily="34" charset="0"/>
              </a:rPr>
              <a:t>3. Your value has nothing to do with winning or losing</a:t>
            </a:r>
          </a:p>
          <a:p>
            <a:pPr marL="268288"/>
            <a:r>
              <a:rPr lang="es-MX" sz="3600" dirty="0" smtClean="0">
                <a:latin typeface="Arial" pitchFamily="34" charset="0"/>
                <a:cs typeface="Arial" pitchFamily="34" charset="0"/>
              </a:rPr>
              <a:t>Children are…created in the image of God…and have infinite value; all have nothing to do with winning or losing.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1268760"/>
            <a:ext cx="5472608" cy="3170099"/>
          </a:xfrm>
          <a:prstGeom prst="rect">
            <a:avLst/>
          </a:prstGeom>
          <a:noFill/>
        </p:spPr>
        <p:txBody>
          <a:bodyPr wrap="square" rtlCol="0">
            <a:spAutoFit/>
          </a:bodyPr>
          <a:lstStyle/>
          <a:p>
            <a:pPr algn="ctr"/>
            <a:r>
              <a:rPr lang="es-MX" sz="4000" dirty="0" smtClean="0">
                <a:latin typeface="Arial" pitchFamily="34" charset="0"/>
                <a:cs typeface="Arial" pitchFamily="34" charset="0"/>
              </a:rPr>
              <a:t>Self-confidence is the ability to step out into the world and meet life’s events without falling apart.</a:t>
            </a:r>
            <a:endParaRPr lang="es-ES_tradnl" sz="4000" dirty="0">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260648"/>
            <a:ext cx="5832648" cy="5509200"/>
          </a:xfrm>
          <a:prstGeom prst="rect">
            <a:avLst/>
          </a:prstGeom>
          <a:noFill/>
        </p:spPr>
        <p:txBody>
          <a:bodyPr wrap="square" rtlCol="0">
            <a:spAutoFit/>
          </a:bodyPr>
          <a:lstStyle/>
          <a:p>
            <a:r>
              <a:rPr lang="es-MX" sz="3200" b="1" dirty="0" smtClean="0">
                <a:latin typeface="Arial" pitchFamily="34" charset="0"/>
                <a:cs typeface="Arial" pitchFamily="34" charset="0"/>
              </a:rPr>
              <a:t>4. Competition is a game – not the end of the world.</a:t>
            </a:r>
            <a:endParaRPr lang="es-ES_tradnl" sz="3200" b="1" dirty="0" smtClean="0">
              <a:latin typeface="Arial" pitchFamily="34" charset="0"/>
              <a:cs typeface="Arial" pitchFamily="34" charset="0"/>
            </a:endParaRPr>
          </a:p>
          <a:p>
            <a:pPr marL="363538"/>
            <a:r>
              <a:rPr lang="es-MX" sz="3200" dirty="0" smtClean="0">
                <a:latin typeface="Arial" pitchFamily="34" charset="0"/>
                <a:cs typeface="Arial" pitchFamily="34" charset="0"/>
              </a:rPr>
              <a:t>Competition is a part of life that can’t be avoided. We must teach our children from toddlerhood how to compete graciously, doing their best, enjoying the event, and congratulating the winner regardless of who it might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476672"/>
            <a:ext cx="5760640" cy="4524316"/>
          </a:xfrm>
          <a:prstGeom prst="rect">
            <a:avLst/>
          </a:prstGeom>
          <a:noFill/>
        </p:spPr>
        <p:txBody>
          <a:bodyPr wrap="square" rtlCol="0">
            <a:spAutoFit/>
          </a:bodyPr>
          <a:lstStyle/>
          <a:p>
            <a:r>
              <a:rPr lang="es-MX" sz="3600" b="1" dirty="0" smtClean="0">
                <a:latin typeface="Arial" pitchFamily="34" charset="0"/>
                <a:cs typeface="Arial" pitchFamily="34" charset="0"/>
              </a:rPr>
              <a:t>5. The important thing is to participate.</a:t>
            </a:r>
          </a:p>
          <a:p>
            <a:endParaRPr lang="es-MX" sz="3600" b="1" dirty="0" smtClean="0">
              <a:latin typeface="Arial" pitchFamily="34" charset="0"/>
              <a:cs typeface="Arial" pitchFamily="34" charset="0"/>
            </a:endParaRPr>
          </a:p>
          <a:p>
            <a:pPr marL="268288" algn="ctr"/>
            <a:r>
              <a:rPr lang="es-MX" sz="3600" dirty="0" smtClean="0">
                <a:latin typeface="Arial" pitchFamily="34" charset="0"/>
                <a:cs typeface="Arial" pitchFamily="34" charset="0"/>
              </a:rPr>
              <a:t>The reward for playing should be having fun, developing skills, making friends, and knowing you gave it your best.</a:t>
            </a:r>
            <a:endParaRPr lang="es-ES_tradnl" sz="3600" dirty="0">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548680"/>
            <a:ext cx="5832648" cy="3416320"/>
          </a:xfrm>
          <a:prstGeom prst="rect">
            <a:avLst/>
          </a:prstGeom>
          <a:noFill/>
        </p:spPr>
        <p:txBody>
          <a:bodyPr wrap="square" rtlCol="0">
            <a:spAutoFit/>
          </a:bodyPr>
          <a:lstStyle/>
          <a:p>
            <a:r>
              <a:rPr lang="es-MX" sz="3600" b="1" dirty="0" smtClean="0"/>
              <a:t>6. Don’t lose sight of this concept.</a:t>
            </a:r>
          </a:p>
          <a:p>
            <a:pPr marL="268288" algn="ctr"/>
            <a:r>
              <a:rPr lang="es-MX" sz="3600" i="1" dirty="0" smtClean="0"/>
              <a:t>“You’re a ‘winner’ if you lose but can honestly and graciously congratulate and be happy for the winner.”</a:t>
            </a:r>
            <a:endParaRPr lang="es-ES_tradnl" sz="3600" i="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31640" y="332656"/>
            <a:ext cx="6264696" cy="646331"/>
          </a:xfrm>
          <a:prstGeom prst="rect">
            <a:avLst/>
          </a:prstGeom>
          <a:noFill/>
        </p:spPr>
        <p:txBody>
          <a:bodyPr wrap="square" rtlCol="0">
            <a:spAutoFit/>
          </a:bodyPr>
          <a:lstStyle/>
          <a:p>
            <a:pPr algn="ctr"/>
            <a:r>
              <a:rPr lang="es-MX" sz="3600" b="1" dirty="0" smtClean="0">
                <a:solidFill>
                  <a:srgbClr val="FF9966"/>
                </a:solidFill>
                <a:latin typeface="Arial" pitchFamily="34" charset="0"/>
                <a:cs typeface="Arial" pitchFamily="34" charset="0"/>
              </a:rPr>
              <a:t>Playing With Your Children</a:t>
            </a:r>
            <a:endParaRPr lang="es-ES_tradnl" sz="3600" b="1" dirty="0">
              <a:solidFill>
                <a:srgbClr val="FF9966"/>
              </a:solidFill>
              <a:latin typeface="Arial" pitchFamily="34" charset="0"/>
              <a:cs typeface="Arial" pitchFamily="34" charset="0"/>
            </a:endParaRPr>
          </a:p>
        </p:txBody>
      </p:sp>
      <p:sp>
        <p:nvSpPr>
          <p:cNvPr id="3" name="2 CuadroTexto"/>
          <p:cNvSpPr txBox="1"/>
          <p:nvPr/>
        </p:nvSpPr>
        <p:spPr>
          <a:xfrm>
            <a:off x="2339752" y="1124744"/>
            <a:ext cx="5472608" cy="5632312"/>
          </a:xfrm>
          <a:prstGeom prst="rect">
            <a:avLst/>
          </a:prstGeom>
          <a:noFill/>
        </p:spPr>
        <p:txBody>
          <a:bodyPr wrap="square" rtlCol="0">
            <a:spAutoFit/>
          </a:bodyPr>
          <a:lstStyle/>
          <a:p>
            <a:pPr algn="ctr"/>
            <a:r>
              <a:rPr lang="es-MX" sz="3600" dirty="0" smtClean="0">
                <a:latin typeface="Arial" pitchFamily="34" charset="0"/>
                <a:cs typeface="Arial" pitchFamily="34" charset="0"/>
              </a:rPr>
              <a:t>The very best way to teach your children important lessons about winning and losing is to play with them. Let them see you having fun playing the game and doing your best – rather than stressing the importance to win.</a:t>
            </a:r>
            <a:endParaRPr lang="es-ES_tradnl" sz="3600" dirty="0">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260648"/>
            <a:ext cx="5544616" cy="5847754"/>
          </a:xfrm>
          <a:prstGeom prst="rect">
            <a:avLst/>
          </a:prstGeom>
          <a:noFill/>
        </p:spPr>
        <p:txBody>
          <a:bodyPr wrap="square" rtlCol="0">
            <a:spAutoFit/>
          </a:bodyPr>
          <a:lstStyle/>
          <a:p>
            <a:pPr algn="ctr"/>
            <a:r>
              <a:rPr lang="es-MX" sz="3400" dirty="0" smtClean="0">
                <a:latin typeface="Arial" pitchFamily="34" charset="0"/>
                <a:cs typeface="Arial" pitchFamily="34" charset="0"/>
              </a:rPr>
              <a:t>Most parents have no idea how important it is for children to have their parents play with them. It makes them feel significant. You will strengthen your relationship with them, maintain your influence, and encourage a team spirit among your family members.</a:t>
            </a:r>
            <a:endParaRPr lang="es-ES_tradnl" sz="3400" dirty="0">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760640" cy="5109091"/>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148</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3800" b="1" i="1" spc="300" dirty="0" err="1" smtClean="0">
                <a:latin typeface="+mj-lt"/>
                <a:cs typeface="Arial" pitchFamily="34" charset="0"/>
              </a:rPr>
              <a:t>Playing</a:t>
            </a:r>
            <a:r>
              <a:rPr lang="es-ES" sz="3800" b="1" i="1" spc="300" dirty="0" smtClean="0">
                <a:latin typeface="+mj-lt"/>
                <a:cs typeface="Arial" pitchFamily="34" charset="0"/>
              </a:rPr>
              <a:t> </a:t>
            </a:r>
            <a:r>
              <a:rPr lang="es-ES" sz="3800" b="1" i="1" spc="300" dirty="0" err="1" smtClean="0">
                <a:latin typeface="+mj-lt"/>
                <a:cs typeface="Arial" pitchFamily="34" charset="0"/>
              </a:rPr>
              <a:t>with</a:t>
            </a:r>
            <a:r>
              <a:rPr lang="es-ES" sz="3800" b="1" i="1" spc="300" dirty="0" smtClean="0">
                <a:latin typeface="+mj-lt"/>
                <a:cs typeface="Arial" pitchFamily="34" charset="0"/>
              </a:rPr>
              <a:t> </a:t>
            </a:r>
            <a:r>
              <a:rPr lang="es-ES" sz="3800" b="1" i="1" spc="300" dirty="0" err="1" smtClean="0">
                <a:latin typeface="+mj-lt"/>
                <a:cs typeface="Arial" pitchFamily="34" charset="0"/>
              </a:rPr>
              <a:t>your</a:t>
            </a:r>
            <a:r>
              <a:rPr lang="es-ES" sz="3800" b="1" i="1" spc="300" dirty="0" smtClean="0">
                <a:latin typeface="+mj-lt"/>
                <a:cs typeface="Arial" pitchFamily="34" charset="0"/>
              </a:rPr>
              <a:t> </a:t>
            </a:r>
            <a:r>
              <a:rPr lang="es-ES" sz="3800" b="1" i="1" spc="300" dirty="0" err="1" smtClean="0">
                <a:latin typeface="+mj-lt"/>
                <a:cs typeface="Arial" pitchFamily="34" charset="0"/>
              </a:rPr>
              <a:t>children</a:t>
            </a:r>
            <a:r>
              <a:rPr lang="es-ES" sz="3800" b="1" i="1" spc="300" dirty="0" smtClean="0">
                <a:latin typeface="+mj-lt"/>
                <a:cs typeface="Arial" pitchFamily="34" charset="0"/>
              </a:rPr>
              <a:t> </a:t>
            </a:r>
            <a:r>
              <a:rPr lang="es-ES" sz="3800" b="1" i="1" spc="300" dirty="0" err="1" smtClean="0">
                <a:latin typeface="+mj-lt"/>
                <a:cs typeface="Arial" pitchFamily="34" charset="0"/>
              </a:rPr>
              <a:t>makes</a:t>
            </a:r>
            <a:r>
              <a:rPr lang="es-ES" sz="3800" b="1" i="1" spc="300" dirty="0" smtClean="0">
                <a:latin typeface="+mj-lt"/>
                <a:cs typeface="Arial" pitchFamily="34" charset="0"/>
              </a:rPr>
              <a:t> </a:t>
            </a:r>
            <a:r>
              <a:rPr lang="es-ES" sz="3800" b="1" i="1" spc="300" dirty="0" err="1" smtClean="0">
                <a:latin typeface="+mj-lt"/>
                <a:cs typeface="Arial" pitchFamily="34" charset="0"/>
              </a:rPr>
              <a:t>them</a:t>
            </a:r>
            <a:r>
              <a:rPr lang="es-ES" sz="3800" b="1" i="1" spc="300" dirty="0" smtClean="0">
                <a:latin typeface="+mj-lt"/>
                <a:cs typeface="Arial" pitchFamily="34" charset="0"/>
              </a:rPr>
              <a:t> </a:t>
            </a:r>
            <a:r>
              <a:rPr lang="es-ES" sz="3800" b="1" i="1" spc="300" dirty="0" err="1" smtClean="0">
                <a:latin typeface="+mj-lt"/>
                <a:cs typeface="Arial" pitchFamily="34" charset="0"/>
              </a:rPr>
              <a:t>feel</a:t>
            </a:r>
            <a:r>
              <a:rPr lang="es-ES" sz="3800" b="1" i="1" spc="300" dirty="0" smtClean="0">
                <a:latin typeface="+mj-lt"/>
                <a:cs typeface="Arial" pitchFamily="34" charset="0"/>
              </a:rPr>
              <a:t> </a:t>
            </a:r>
            <a:r>
              <a:rPr lang="es-ES" sz="3800" b="1" i="1" spc="300" dirty="0" err="1" smtClean="0">
                <a:latin typeface="+mj-lt"/>
                <a:cs typeface="Arial" pitchFamily="34" charset="0"/>
              </a:rPr>
              <a:t>significant</a:t>
            </a:r>
            <a:r>
              <a:rPr lang="es-ES" sz="3800" b="1" i="1" spc="300" dirty="0" smtClean="0">
                <a:latin typeface="+mj-lt"/>
                <a:cs typeface="Arial" pitchFamily="34" charset="0"/>
              </a:rPr>
              <a:t>, </a:t>
            </a:r>
            <a:r>
              <a:rPr lang="es-ES" sz="3800" b="1" i="1" spc="300" dirty="0" err="1" smtClean="0">
                <a:latin typeface="+mj-lt"/>
                <a:cs typeface="Arial" pitchFamily="34" charset="0"/>
              </a:rPr>
              <a:t>strengthens</a:t>
            </a:r>
            <a:r>
              <a:rPr lang="es-ES" sz="3800" b="1" i="1" spc="300" dirty="0" smtClean="0">
                <a:latin typeface="+mj-lt"/>
                <a:cs typeface="Arial" pitchFamily="34" charset="0"/>
              </a:rPr>
              <a:t> </a:t>
            </a:r>
            <a:r>
              <a:rPr lang="es-ES" sz="3800" b="1" i="1" spc="300" dirty="0" err="1" smtClean="0">
                <a:latin typeface="+mj-lt"/>
                <a:cs typeface="Arial" pitchFamily="34" charset="0"/>
              </a:rPr>
              <a:t>your</a:t>
            </a:r>
            <a:r>
              <a:rPr lang="es-ES" sz="3800" b="1" i="1" spc="300" dirty="0" smtClean="0">
                <a:latin typeface="+mj-lt"/>
                <a:cs typeface="Arial" pitchFamily="34" charset="0"/>
              </a:rPr>
              <a:t> </a:t>
            </a:r>
            <a:r>
              <a:rPr lang="es-ES" sz="3800" b="1" i="1" spc="300" dirty="0" err="1" smtClean="0">
                <a:latin typeface="+mj-lt"/>
                <a:cs typeface="Arial" pitchFamily="34" charset="0"/>
              </a:rPr>
              <a:t>relationship</a:t>
            </a:r>
            <a:r>
              <a:rPr lang="es-ES" sz="3800" b="1" i="1" spc="300" dirty="0" smtClean="0">
                <a:latin typeface="+mj-lt"/>
                <a:cs typeface="Arial" pitchFamily="34" charset="0"/>
              </a:rPr>
              <a:t>, </a:t>
            </a:r>
            <a:r>
              <a:rPr lang="es-ES" sz="3800" b="1" i="1" spc="300" dirty="0" err="1" smtClean="0">
                <a:latin typeface="+mj-lt"/>
                <a:cs typeface="Arial" pitchFamily="34" charset="0"/>
              </a:rPr>
              <a:t>maintains</a:t>
            </a:r>
            <a:r>
              <a:rPr lang="es-ES" sz="3800" b="1" i="1" spc="300" dirty="0" smtClean="0">
                <a:latin typeface="+mj-lt"/>
                <a:cs typeface="Arial" pitchFamily="34" charset="0"/>
              </a:rPr>
              <a:t> </a:t>
            </a:r>
            <a:r>
              <a:rPr lang="es-ES" sz="3800" b="1" i="1" spc="300" dirty="0" err="1" smtClean="0">
                <a:latin typeface="+mj-lt"/>
                <a:cs typeface="Arial" pitchFamily="34" charset="0"/>
              </a:rPr>
              <a:t>your</a:t>
            </a:r>
            <a:r>
              <a:rPr lang="es-ES" sz="3800" b="1" i="1" spc="300" dirty="0" smtClean="0">
                <a:latin typeface="+mj-lt"/>
                <a:cs typeface="Arial" pitchFamily="34" charset="0"/>
              </a:rPr>
              <a:t> </a:t>
            </a:r>
            <a:r>
              <a:rPr lang="es-ES" sz="3800" b="1" i="1" spc="300" dirty="0" err="1" smtClean="0">
                <a:latin typeface="+mj-lt"/>
                <a:cs typeface="Arial" pitchFamily="34" charset="0"/>
              </a:rPr>
              <a:t>influence</a:t>
            </a:r>
            <a:r>
              <a:rPr lang="es-ES" sz="3800" b="1" i="1" spc="300" dirty="0" smtClean="0">
                <a:latin typeface="+mj-lt"/>
                <a:cs typeface="Arial" pitchFamily="34" charset="0"/>
              </a:rPr>
              <a:t>, and </a:t>
            </a:r>
            <a:r>
              <a:rPr lang="es-ES" sz="3800" b="1" i="1" spc="300" dirty="0" err="1" smtClean="0">
                <a:latin typeface="+mj-lt"/>
                <a:cs typeface="Arial" pitchFamily="34" charset="0"/>
              </a:rPr>
              <a:t>encourages</a:t>
            </a:r>
            <a:r>
              <a:rPr lang="es-ES" sz="3800" b="1" i="1" spc="300" dirty="0" smtClean="0">
                <a:latin typeface="+mj-lt"/>
                <a:cs typeface="Arial" pitchFamily="34" charset="0"/>
              </a:rPr>
              <a:t> </a:t>
            </a:r>
            <a:r>
              <a:rPr lang="es-ES" sz="3800" b="1" i="1" spc="300" dirty="0" err="1" smtClean="0">
                <a:latin typeface="+mj-lt"/>
                <a:cs typeface="Arial" pitchFamily="34" charset="0"/>
              </a:rPr>
              <a:t>team</a:t>
            </a:r>
            <a:r>
              <a:rPr lang="es-ES" sz="3800" b="1" i="1" spc="300" dirty="0" smtClean="0">
                <a:latin typeface="+mj-lt"/>
                <a:cs typeface="Arial" pitchFamily="34" charset="0"/>
              </a:rPr>
              <a:t> </a:t>
            </a:r>
            <a:r>
              <a:rPr lang="es-ES" sz="3800" b="1" i="1" spc="300" dirty="0" err="1" smtClean="0">
                <a:latin typeface="+mj-lt"/>
                <a:cs typeface="Arial" pitchFamily="34" charset="0"/>
              </a:rPr>
              <a:t>spirit</a:t>
            </a:r>
            <a:r>
              <a:rPr lang="es-ES" sz="3800" b="1" i="1" spc="300" dirty="0" smtClean="0">
                <a:latin typeface="+mj-lt"/>
                <a:cs typeface="Arial" pitchFamily="34" charset="0"/>
              </a:rPr>
              <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263550"/>
            <a:ext cx="5472608" cy="1077218"/>
          </a:xfrm>
          <a:prstGeom prst="rect">
            <a:avLst/>
          </a:prstGeom>
          <a:noFill/>
        </p:spPr>
        <p:txBody>
          <a:bodyPr wrap="square" rtlCol="0">
            <a:spAutoFit/>
          </a:bodyPr>
          <a:lstStyle/>
          <a:p>
            <a:pPr algn="ctr"/>
            <a:r>
              <a:rPr lang="es-MX" sz="3200" b="1" dirty="0" smtClean="0">
                <a:solidFill>
                  <a:srgbClr val="FF9966"/>
                </a:solidFill>
                <a:latin typeface="Arial" pitchFamily="34" charset="0"/>
                <a:cs typeface="Arial" pitchFamily="34" charset="0"/>
              </a:rPr>
              <a:t>Opening Doors of Possibility</a:t>
            </a:r>
            <a:endParaRPr lang="es-ES_tradnl" sz="3200" b="1" dirty="0">
              <a:solidFill>
                <a:srgbClr val="FF9966"/>
              </a:solidFill>
              <a:latin typeface="Arial" pitchFamily="34" charset="0"/>
              <a:cs typeface="Arial" pitchFamily="34" charset="0"/>
            </a:endParaRPr>
          </a:p>
        </p:txBody>
      </p:sp>
      <p:sp>
        <p:nvSpPr>
          <p:cNvPr id="3" name="2 CuadroTexto"/>
          <p:cNvSpPr txBox="1"/>
          <p:nvPr/>
        </p:nvSpPr>
        <p:spPr>
          <a:xfrm>
            <a:off x="2195736" y="1340768"/>
            <a:ext cx="5616624" cy="3785652"/>
          </a:xfrm>
          <a:prstGeom prst="rect">
            <a:avLst/>
          </a:prstGeom>
          <a:noFill/>
        </p:spPr>
        <p:txBody>
          <a:bodyPr wrap="square" rtlCol="0">
            <a:spAutoFit/>
          </a:bodyPr>
          <a:lstStyle/>
          <a:p>
            <a:pPr algn="ctr"/>
            <a:r>
              <a:rPr lang="es-MX" sz="3000" dirty="0" smtClean="0">
                <a:latin typeface="Arial" pitchFamily="34" charset="0"/>
                <a:cs typeface="Arial" pitchFamily="34" charset="0"/>
              </a:rPr>
              <a:t>Every talent that your child develops builds self-confidence and can be used by God for His glory. During the first seven years is not too early to begin seeing the unique talents and interests God has given your children.</a:t>
            </a:r>
            <a:endParaRPr lang="es-ES_tradnl" sz="3000" dirty="0">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346586"/>
            <a:ext cx="6048672" cy="4708981"/>
          </a:xfrm>
          <a:prstGeom prst="rect">
            <a:avLst/>
          </a:prstGeom>
          <a:noFill/>
        </p:spPr>
        <p:txBody>
          <a:bodyPr wrap="square" rtlCol="0">
            <a:spAutoFit/>
          </a:bodyPr>
          <a:lstStyle/>
          <a:p>
            <a:r>
              <a:rPr lang="es-MX" sz="3000" dirty="0" smtClean="0">
                <a:latin typeface="Arial" pitchFamily="34" charset="0"/>
                <a:cs typeface="Arial" pitchFamily="34" charset="0"/>
              </a:rPr>
              <a:t>It takes courage to try. But it always helps when parents are there in the background to encourage, to cheer them on, and to remind them that if they dedicate their talents to God, that He can use them for His glory. Each new skill or ability will also contribute to their feelings of personal value.</a:t>
            </a:r>
            <a:endParaRPr lang="es-ES_tradnl" sz="3000"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760640" cy="5078313"/>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149</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400" b="1" i="1" spc="300" dirty="0" err="1" smtClean="0">
                <a:latin typeface="+mj-lt"/>
                <a:cs typeface="Arial" pitchFamily="34" charset="0"/>
              </a:rPr>
              <a:t>Every</a:t>
            </a:r>
            <a:r>
              <a:rPr lang="es-ES" sz="4400" b="1" i="1" spc="300" dirty="0" smtClean="0">
                <a:latin typeface="+mj-lt"/>
                <a:cs typeface="Arial" pitchFamily="34" charset="0"/>
              </a:rPr>
              <a:t> </a:t>
            </a:r>
            <a:r>
              <a:rPr lang="es-ES" sz="4400" b="1" i="1" spc="300" dirty="0" err="1" smtClean="0">
                <a:latin typeface="+mj-lt"/>
                <a:cs typeface="Arial" pitchFamily="34" charset="0"/>
              </a:rPr>
              <a:t>talent</a:t>
            </a:r>
            <a:r>
              <a:rPr lang="es-ES" sz="4400" b="1" i="1" spc="300" dirty="0" smtClean="0">
                <a:latin typeface="+mj-lt"/>
                <a:cs typeface="Arial" pitchFamily="34" charset="0"/>
              </a:rPr>
              <a:t> </a:t>
            </a:r>
            <a:r>
              <a:rPr lang="es-ES" sz="4400" b="1" i="1" spc="300" dirty="0" err="1" smtClean="0">
                <a:latin typeface="+mj-lt"/>
                <a:cs typeface="Arial" pitchFamily="34" charset="0"/>
              </a:rPr>
              <a:t>that</a:t>
            </a:r>
            <a:r>
              <a:rPr lang="es-ES" sz="4400" b="1" i="1" spc="300" dirty="0" smtClean="0">
                <a:latin typeface="+mj-lt"/>
                <a:cs typeface="Arial" pitchFamily="34" charset="0"/>
              </a:rPr>
              <a:t> </a:t>
            </a:r>
            <a:r>
              <a:rPr lang="es-ES" sz="4400" b="1" i="1" spc="300" dirty="0" err="1" smtClean="0">
                <a:latin typeface="+mj-lt"/>
                <a:cs typeface="Arial" pitchFamily="34" charset="0"/>
              </a:rPr>
              <a:t>your</a:t>
            </a:r>
            <a:r>
              <a:rPr lang="es-ES" sz="4400" b="1" i="1" spc="300" dirty="0" smtClean="0">
                <a:latin typeface="+mj-lt"/>
                <a:cs typeface="Arial" pitchFamily="34" charset="0"/>
              </a:rPr>
              <a:t> </a:t>
            </a:r>
            <a:r>
              <a:rPr lang="es-ES" sz="4400" b="1" i="1" spc="300" dirty="0" err="1" smtClean="0">
                <a:latin typeface="+mj-lt"/>
                <a:cs typeface="Arial" pitchFamily="34" charset="0"/>
              </a:rPr>
              <a:t>child</a:t>
            </a:r>
            <a:r>
              <a:rPr lang="es-ES" sz="4400" b="1" i="1" spc="300" dirty="0" smtClean="0">
                <a:latin typeface="+mj-lt"/>
                <a:cs typeface="Arial" pitchFamily="34" charset="0"/>
              </a:rPr>
              <a:t> </a:t>
            </a:r>
            <a:r>
              <a:rPr lang="es-ES" sz="4400" b="1" i="1" spc="300" dirty="0" err="1" smtClean="0">
                <a:latin typeface="+mj-lt"/>
                <a:cs typeface="Arial" pitchFamily="34" charset="0"/>
              </a:rPr>
              <a:t>develops</a:t>
            </a:r>
            <a:r>
              <a:rPr lang="es-ES" sz="4400" b="1" i="1" spc="300" dirty="0" smtClean="0">
                <a:latin typeface="+mj-lt"/>
                <a:cs typeface="Arial" pitchFamily="34" charset="0"/>
              </a:rPr>
              <a:t> </a:t>
            </a:r>
            <a:r>
              <a:rPr lang="es-ES" sz="4400" b="1" i="1" spc="300" dirty="0" err="1" smtClean="0">
                <a:latin typeface="+mj-lt"/>
                <a:cs typeface="Arial" pitchFamily="34" charset="0"/>
              </a:rPr>
              <a:t>builds</a:t>
            </a:r>
            <a:r>
              <a:rPr lang="es-ES" sz="4400" b="1" i="1" spc="300" dirty="0" smtClean="0">
                <a:latin typeface="+mj-lt"/>
                <a:cs typeface="Arial" pitchFamily="34" charset="0"/>
              </a:rPr>
              <a:t> </a:t>
            </a:r>
            <a:r>
              <a:rPr lang="es-ES" sz="4400" b="1" i="1" spc="300" dirty="0" err="1" smtClean="0">
                <a:latin typeface="+mj-lt"/>
                <a:cs typeface="Arial" pitchFamily="34" charset="0"/>
              </a:rPr>
              <a:t>self-confidence</a:t>
            </a:r>
            <a:r>
              <a:rPr lang="es-ES" sz="4400" b="1" i="1" spc="300" dirty="0" smtClean="0">
                <a:latin typeface="+mj-lt"/>
                <a:cs typeface="Arial" pitchFamily="34" charset="0"/>
              </a:rPr>
              <a:t> and can be </a:t>
            </a:r>
            <a:r>
              <a:rPr lang="es-ES" sz="4400" b="1" i="1" spc="300" dirty="0" err="1" smtClean="0">
                <a:latin typeface="+mj-lt"/>
                <a:cs typeface="Arial" pitchFamily="34" charset="0"/>
              </a:rPr>
              <a:t>used</a:t>
            </a:r>
            <a:r>
              <a:rPr lang="es-ES" sz="4400" b="1" i="1" spc="300" dirty="0" smtClean="0">
                <a:latin typeface="+mj-lt"/>
                <a:cs typeface="Arial" pitchFamily="34" charset="0"/>
              </a:rPr>
              <a:t> </a:t>
            </a:r>
            <a:r>
              <a:rPr lang="es-ES" sz="4400" b="1" i="1" spc="300" dirty="0" err="1" smtClean="0">
                <a:latin typeface="+mj-lt"/>
                <a:cs typeface="Arial" pitchFamily="34" charset="0"/>
              </a:rPr>
              <a:t>by</a:t>
            </a:r>
            <a:r>
              <a:rPr lang="es-ES" sz="4400" b="1" i="1" spc="300" dirty="0" smtClean="0">
                <a:latin typeface="+mj-lt"/>
                <a:cs typeface="Arial" pitchFamily="34" charset="0"/>
              </a:rPr>
              <a:t> </a:t>
            </a:r>
            <a:r>
              <a:rPr lang="es-ES" sz="4400" b="1" i="1" spc="300" dirty="0" err="1" smtClean="0">
                <a:latin typeface="+mj-lt"/>
                <a:cs typeface="Arial" pitchFamily="34" charset="0"/>
              </a:rPr>
              <a:t>God</a:t>
            </a:r>
            <a:r>
              <a:rPr lang="es-ES" sz="4400" b="1" i="1" spc="300" dirty="0" smtClean="0">
                <a:latin typeface="+mj-lt"/>
                <a:cs typeface="Arial" pitchFamily="34" charset="0"/>
              </a:rPr>
              <a:t> </a:t>
            </a:r>
            <a:r>
              <a:rPr lang="es-ES" sz="4400" b="1" i="1" spc="300" dirty="0" err="1" smtClean="0">
                <a:latin typeface="+mj-lt"/>
                <a:cs typeface="Arial" pitchFamily="34" charset="0"/>
              </a:rPr>
              <a:t>for</a:t>
            </a:r>
            <a:r>
              <a:rPr lang="es-ES" sz="4400" b="1" i="1" spc="300" dirty="0" smtClean="0">
                <a:latin typeface="+mj-lt"/>
                <a:cs typeface="Arial" pitchFamily="34" charset="0"/>
              </a:rPr>
              <a:t> </a:t>
            </a:r>
            <a:r>
              <a:rPr lang="es-ES" sz="4400" b="1" i="1" spc="300" dirty="0" err="1" smtClean="0">
                <a:latin typeface="+mj-lt"/>
                <a:cs typeface="Arial" pitchFamily="34" charset="0"/>
              </a:rPr>
              <a:t>His</a:t>
            </a:r>
            <a:r>
              <a:rPr lang="es-ES" sz="4400" b="1" i="1" spc="300" dirty="0" smtClean="0">
                <a:latin typeface="+mj-lt"/>
                <a:cs typeface="Arial" pitchFamily="34" charset="0"/>
              </a:rPr>
              <a:t> </a:t>
            </a:r>
            <a:r>
              <a:rPr lang="es-ES" sz="4400" b="1" i="1" spc="300" dirty="0" err="1" smtClean="0">
                <a:latin typeface="+mj-lt"/>
                <a:cs typeface="Arial" pitchFamily="34" charset="0"/>
              </a:rPr>
              <a:t>glory</a:t>
            </a:r>
            <a:r>
              <a:rPr lang="es-ES" sz="4400" b="1" i="1" spc="300" dirty="0" smtClean="0">
                <a:latin typeface="+mj-lt"/>
                <a:cs typeface="Arial" pitchFamily="34" charset="0"/>
              </a:rPr>
              <a:t>.</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404664"/>
            <a:ext cx="5754265" cy="5142185"/>
            <a:chOff x="1426859" y="908720"/>
            <a:chExt cx="6681665" cy="5358209"/>
          </a:xfrm>
        </p:grpSpPr>
        <p:sp>
          <p:nvSpPr>
            <p:cNvPr id="3" name="2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653</a:t>
              </a:r>
              <a:endParaRPr lang="es-ES" sz="2400" dirty="0">
                <a:solidFill>
                  <a:prstClr val="black"/>
                </a:solidFill>
                <a:latin typeface="Arial" pitchFamily="34" charset="0"/>
                <a:cs typeface="Arial" pitchFamily="34" charset="0"/>
              </a:endParaRPr>
            </a:p>
          </p:txBody>
        </p:sp>
        <p:sp>
          <p:nvSpPr>
            <p:cNvPr id="4" name="3 Rectángulo"/>
            <p:cNvSpPr/>
            <p:nvPr/>
          </p:nvSpPr>
          <p:spPr>
            <a:xfrm>
              <a:off x="2095766" y="2034216"/>
              <a:ext cx="5769321" cy="2918428"/>
            </a:xfrm>
            <a:prstGeom prst="rect">
              <a:avLst/>
            </a:prstGeom>
          </p:spPr>
          <p:txBody>
            <a:bodyPr wrap="square">
              <a:spAutoFit/>
            </a:bodyPr>
            <a:lstStyle/>
            <a:p>
              <a:pPr algn="ctr"/>
              <a:r>
                <a:rPr lang="es-ES" sz="4400" dirty="0" err="1" smtClean="0">
                  <a:latin typeface="Arial" pitchFamily="34" charset="0"/>
                  <a:cs typeface="Arial" pitchFamily="34" charset="0"/>
                </a:rPr>
                <a:t>What</a:t>
              </a:r>
              <a:r>
                <a:rPr lang="es-ES" sz="4400" dirty="0" smtClean="0">
                  <a:latin typeface="Arial" pitchFamily="34" charset="0"/>
                  <a:cs typeface="Arial" pitchFamily="34" charset="0"/>
                </a:rPr>
                <a:t> Are </a:t>
              </a:r>
              <a:r>
                <a:rPr lang="es-ES" sz="4400" dirty="0" err="1" smtClean="0">
                  <a:latin typeface="Arial" pitchFamily="34" charset="0"/>
                  <a:cs typeface="Arial" pitchFamily="34" charset="0"/>
                </a:rPr>
                <a:t>Your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Children’s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Unique</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Interests</a:t>
              </a:r>
              <a:r>
                <a:rPr lang="es-ES" sz="4400" dirty="0" smtClean="0">
                  <a:latin typeface="Arial" pitchFamily="34" charset="0"/>
                  <a:cs typeface="Arial" pitchFamily="34" charset="0"/>
                </a:rPr>
                <a:t> and </a:t>
              </a:r>
              <a:r>
                <a:rPr lang="es-ES" sz="4400" dirty="0" err="1" smtClean="0">
                  <a:latin typeface="Arial" pitchFamily="34" charset="0"/>
                  <a:cs typeface="Arial" pitchFamily="34" charset="0"/>
                </a:rPr>
                <a:t>Talents</a:t>
              </a:r>
              <a:r>
                <a:rPr lang="es-ES" sz="4400" dirty="0" smtClean="0">
                  <a:latin typeface="Arial" pitchFamily="34" charset="0"/>
                  <a:cs typeface="Arial" pitchFamily="34" charset="0"/>
                </a:rPr>
                <a:t>? </a:t>
              </a: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832648" cy="4401205"/>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145</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400" b="1" i="1" spc="300" dirty="0" err="1" smtClean="0">
                <a:latin typeface="+mj-lt"/>
                <a:cs typeface="Arial" pitchFamily="34" charset="0"/>
              </a:rPr>
              <a:t>Overly</a:t>
            </a:r>
            <a:r>
              <a:rPr lang="es-ES" sz="4400" b="1" i="1" spc="300" dirty="0" smtClean="0">
                <a:latin typeface="+mj-lt"/>
                <a:cs typeface="Arial" pitchFamily="34" charset="0"/>
              </a:rPr>
              <a:t> </a:t>
            </a:r>
            <a:r>
              <a:rPr lang="es-ES" sz="4400" b="1" i="1" spc="300" dirty="0" err="1" smtClean="0">
                <a:latin typeface="+mj-lt"/>
                <a:cs typeface="Arial" pitchFamily="34" charset="0"/>
              </a:rPr>
              <a:t>protective</a:t>
            </a:r>
            <a:r>
              <a:rPr lang="es-ES" sz="4400" b="1" i="1" spc="300" dirty="0" smtClean="0">
                <a:latin typeface="+mj-lt"/>
                <a:cs typeface="Arial" pitchFamily="34" charset="0"/>
              </a:rPr>
              <a:t> </a:t>
            </a:r>
            <a:r>
              <a:rPr lang="es-ES" sz="4400" b="1" i="1" spc="300" dirty="0" err="1" smtClean="0">
                <a:latin typeface="+mj-lt"/>
                <a:cs typeface="Arial" pitchFamily="34" charset="0"/>
              </a:rPr>
              <a:t>parents</a:t>
            </a:r>
            <a:r>
              <a:rPr lang="es-ES" sz="4400" b="1" i="1" spc="300" dirty="0" smtClean="0">
                <a:latin typeface="+mj-lt"/>
                <a:cs typeface="Arial" pitchFamily="34" charset="0"/>
              </a:rPr>
              <a:t> </a:t>
            </a:r>
            <a:r>
              <a:rPr lang="es-ES" sz="4400" b="1" i="1" spc="300" dirty="0" err="1" smtClean="0">
                <a:latin typeface="+mj-lt"/>
                <a:cs typeface="Arial" pitchFamily="34" charset="0"/>
              </a:rPr>
              <a:t>sabotage</a:t>
            </a:r>
            <a:r>
              <a:rPr lang="es-ES" sz="4400" b="1" i="1" spc="300" dirty="0" smtClean="0">
                <a:latin typeface="+mj-lt"/>
                <a:cs typeface="Arial" pitchFamily="34" charset="0"/>
              </a:rPr>
              <a:t> </a:t>
            </a:r>
            <a:r>
              <a:rPr lang="es-ES" sz="4400" b="1" i="1" spc="300" dirty="0" err="1" smtClean="0">
                <a:latin typeface="+mj-lt"/>
                <a:cs typeface="Arial" pitchFamily="34" charset="0"/>
              </a:rPr>
              <a:t>their</a:t>
            </a:r>
            <a:r>
              <a:rPr lang="es-ES" sz="4400" b="1" i="1" spc="300" dirty="0" smtClean="0">
                <a:latin typeface="+mj-lt"/>
                <a:cs typeface="Arial" pitchFamily="34" charset="0"/>
              </a:rPr>
              <a:t> </a:t>
            </a:r>
            <a:r>
              <a:rPr lang="es-ES" sz="4400" b="1" i="1" spc="300" dirty="0" err="1" smtClean="0">
                <a:latin typeface="+mj-lt"/>
                <a:cs typeface="Arial" pitchFamily="34" charset="0"/>
              </a:rPr>
              <a:t>children’s</a:t>
            </a:r>
            <a:r>
              <a:rPr lang="es-ES" sz="4400" b="1" i="1" spc="300" dirty="0" smtClean="0">
                <a:latin typeface="+mj-lt"/>
                <a:cs typeface="Arial" pitchFamily="34" charset="0"/>
              </a:rPr>
              <a:t> </a:t>
            </a:r>
            <a:r>
              <a:rPr lang="es-ES" sz="4400" b="1" i="1" spc="300" dirty="0" err="1" smtClean="0">
                <a:latin typeface="+mj-lt"/>
                <a:cs typeface="Arial" pitchFamily="34" charset="0"/>
              </a:rPr>
              <a:t>growth</a:t>
            </a:r>
            <a:r>
              <a:rPr lang="es-ES" sz="4400" b="1" i="1" spc="300" dirty="0" smtClean="0">
                <a:latin typeface="+mj-lt"/>
                <a:cs typeface="Arial" pitchFamily="34" charset="0"/>
              </a:rPr>
              <a:t> in </a:t>
            </a:r>
            <a:r>
              <a:rPr lang="es-ES" sz="4400" b="1" i="1" spc="300" dirty="0" err="1" smtClean="0">
                <a:latin typeface="+mj-lt"/>
                <a:cs typeface="Arial" pitchFamily="34" charset="0"/>
              </a:rPr>
              <a:t>self-confidence</a:t>
            </a:r>
            <a:r>
              <a:rPr lang="es-ES" sz="4400" b="1" i="1" spc="300" dirty="0" smtClean="0">
                <a:latin typeface="+mj-lt"/>
                <a:cs typeface="Arial" pitchFamily="34" charset="0"/>
              </a:rPr>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404664"/>
            <a:ext cx="5754265" cy="5142185"/>
            <a:chOff x="1426859" y="908720"/>
            <a:chExt cx="6681665" cy="5358209"/>
          </a:xfrm>
        </p:grpSpPr>
        <p:sp>
          <p:nvSpPr>
            <p:cNvPr id="3" name="2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654.</a:t>
              </a:r>
              <a:endParaRPr lang="es-ES" sz="2400" dirty="0">
                <a:solidFill>
                  <a:prstClr val="black"/>
                </a:solidFill>
                <a:latin typeface="Arial" pitchFamily="34" charset="0"/>
                <a:cs typeface="Arial" pitchFamily="34" charset="0"/>
              </a:endParaRPr>
            </a:p>
          </p:txBody>
        </p:sp>
        <p:sp>
          <p:nvSpPr>
            <p:cNvPr id="4" name="3 Rectángulo"/>
            <p:cNvSpPr/>
            <p:nvPr/>
          </p:nvSpPr>
          <p:spPr>
            <a:xfrm>
              <a:off x="2095766" y="2255076"/>
              <a:ext cx="5769321" cy="2405297"/>
            </a:xfrm>
            <a:prstGeom prst="rect">
              <a:avLst/>
            </a:prstGeom>
          </p:spPr>
          <p:txBody>
            <a:bodyPr wrap="square">
              <a:spAutoFit/>
            </a:bodyPr>
            <a:lstStyle/>
            <a:p>
              <a:pPr algn="ctr"/>
              <a:r>
                <a:rPr lang="es-ES" sz="4800" dirty="0" err="1" smtClean="0">
                  <a:latin typeface="Arial" pitchFamily="34" charset="0"/>
                  <a:cs typeface="Arial" pitchFamily="34" charset="0"/>
                </a:rPr>
                <a:t>Principles</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to</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Apply</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to</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Your</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Family</a:t>
              </a:r>
              <a:endParaRPr lang="es-ES" sz="4800" dirty="0" smtClean="0">
                <a:latin typeface="Arial" pitchFamily="34" charset="0"/>
                <a:cs typeface="Arial" pitchFamily="34" charset="0"/>
              </a:endParaRP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548680"/>
            <a:ext cx="5832648" cy="1446550"/>
          </a:xfrm>
          <a:prstGeom prst="rect">
            <a:avLst/>
          </a:prstGeom>
          <a:noFill/>
        </p:spPr>
        <p:txBody>
          <a:bodyPr wrap="square" rtlCol="0">
            <a:spAutoFit/>
          </a:bodyPr>
          <a:lstStyle/>
          <a:p>
            <a:pPr algn="ctr"/>
            <a:r>
              <a:rPr lang="es-MX" sz="4400" b="1" dirty="0" smtClean="0">
                <a:solidFill>
                  <a:srgbClr val="FF9966"/>
                </a:solidFill>
                <a:latin typeface="Arial" pitchFamily="34" charset="0"/>
                <a:cs typeface="Arial" pitchFamily="34" charset="0"/>
              </a:rPr>
              <a:t>Avoid Overprotective Parenting</a:t>
            </a:r>
            <a:endParaRPr lang="es-ES_tradnl" sz="4400" b="1" dirty="0">
              <a:solidFill>
                <a:srgbClr val="FF9966"/>
              </a:solidFill>
              <a:latin typeface="Arial" pitchFamily="34" charset="0"/>
              <a:cs typeface="Arial" pitchFamily="34" charset="0"/>
            </a:endParaRPr>
          </a:p>
        </p:txBody>
      </p:sp>
      <p:sp>
        <p:nvSpPr>
          <p:cNvPr id="3" name="2 CuadroTexto"/>
          <p:cNvSpPr txBox="1"/>
          <p:nvPr/>
        </p:nvSpPr>
        <p:spPr>
          <a:xfrm>
            <a:off x="2051720" y="2348880"/>
            <a:ext cx="5904656" cy="2554545"/>
          </a:xfrm>
          <a:prstGeom prst="rect">
            <a:avLst/>
          </a:prstGeom>
          <a:noFill/>
        </p:spPr>
        <p:txBody>
          <a:bodyPr wrap="square" rtlCol="0">
            <a:spAutoFit/>
          </a:bodyPr>
          <a:lstStyle/>
          <a:p>
            <a:r>
              <a:rPr lang="es-MX" sz="3200" dirty="0" smtClean="0">
                <a:latin typeface="Arial" pitchFamily="34" charset="0"/>
                <a:cs typeface="Arial" pitchFamily="34" charset="0"/>
              </a:rPr>
              <a:t>One of the first tasks of a baby is to become self-suficient. Next comes the task of learning how to take care of personal needs.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476672"/>
            <a:ext cx="6192688" cy="3600986"/>
          </a:xfrm>
          <a:prstGeom prst="rect">
            <a:avLst/>
          </a:prstGeom>
          <a:noFill/>
        </p:spPr>
        <p:txBody>
          <a:bodyPr wrap="square" rtlCol="0">
            <a:spAutoFit/>
          </a:bodyPr>
          <a:lstStyle/>
          <a:p>
            <a:r>
              <a:rPr lang="es-MX" sz="3800" dirty="0" smtClean="0">
                <a:latin typeface="Arial" pitchFamily="34" charset="0"/>
                <a:cs typeface="Arial" pitchFamily="34" charset="0"/>
              </a:rPr>
              <a:t>Some parents hover so closely that they overprotect their children from natural consequences that would be wonderful learning opportunities.</a:t>
            </a:r>
            <a:endParaRPr lang="es-ES_tradnl" sz="3800" dirty="0" smtClean="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765859"/>
            <a:ext cx="5472608" cy="3785652"/>
          </a:xfrm>
          <a:prstGeom prst="rect">
            <a:avLst/>
          </a:prstGeom>
          <a:noFill/>
        </p:spPr>
        <p:txBody>
          <a:bodyPr wrap="square" rtlCol="0">
            <a:spAutoFit/>
          </a:bodyPr>
          <a:lstStyle/>
          <a:p>
            <a:pPr algn="ctr"/>
            <a:r>
              <a:rPr lang="es-MX" sz="3000" dirty="0" smtClean="0">
                <a:latin typeface="Arial" pitchFamily="34" charset="0"/>
                <a:cs typeface="Arial" pitchFamily="34" charset="0"/>
              </a:rPr>
              <a:t>This is all good, but their must be a balance. In most cases, what they need to grow more confident is not help, but stimulation; not prevention, but the confidence of knowing they’ve got backup – parents who will assist them.</a:t>
            </a:r>
            <a:endParaRPr lang="es-ES_tradnl" sz="3000"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234514"/>
            <a:ext cx="6048672" cy="1200329"/>
          </a:xfrm>
          <a:prstGeom prst="rect">
            <a:avLst/>
          </a:prstGeom>
          <a:noFill/>
        </p:spPr>
        <p:txBody>
          <a:bodyPr wrap="square" rtlCol="0">
            <a:spAutoFit/>
          </a:bodyPr>
          <a:lstStyle/>
          <a:p>
            <a:pPr algn="ctr"/>
            <a:r>
              <a:rPr lang="es-MX" sz="3600" b="1" dirty="0" smtClean="0">
                <a:solidFill>
                  <a:srgbClr val="FF9966"/>
                </a:solidFill>
                <a:latin typeface="Arial" pitchFamily="34" charset="0"/>
                <a:cs typeface="Arial" pitchFamily="34" charset="0"/>
              </a:rPr>
              <a:t>Children Need to Feel Needed</a:t>
            </a:r>
            <a:endParaRPr lang="es-ES_tradnl" sz="3600" b="1" dirty="0">
              <a:solidFill>
                <a:srgbClr val="FF9966"/>
              </a:solidFill>
              <a:latin typeface="Arial" pitchFamily="34" charset="0"/>
              <a:cs typeface="Arial" pitchFamily="34" charset="0"/>
            </a:endParaRPr>
          </a:p>
        </p:txBody>
      </p:sp>
      <p:sp>
        <p:nvSpPr>
          <p:cNvPr id="4" name="3 CuadroTexto"/>
          <p:cNvSpPr txBox="1"/>
          <p:nvPr/>
        </p:nvSpPr>
        <p:spPr>
          <a:xfrm>
            <a:off x="1979712" y="1659572"/>
            <a:ext cx="5976664" cy="3323987"/>
          </a:xfrm>
          <a:prstGeom prst="rect">
            <a:avLst/>
          </a:prstGeom>
          <a:noFill/>
        </p:spPr>
        <p:txBody>
          <a:bodyPr wrap="square" rtlCol="0">
            <a:spAutoFit/>
          </a:bodyPr>
          <a:lstStyle/>
          <a:p>
            <a:r>
              <a:rPr lang="es-MX" sz="3000" dirty="0" smtClean="0">
                <a:latin typeface="Arial" pitchFamily="34" charset="0"/>
                <a:cs typeface="Arial" pitchFamily="34" charset="0"/>
              </a:rPr>
              <a:t>One of the earliest ways you can promote a feeling of significance in your children is to make sure they get the message that they are important to the family – that they can make a significant contribution.</a:t>
            </a:r>
            <a:endParaRPr lang="es-ES_tradnl" sz="30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304195"/>
            <a:ext cx="5904656" cy="4708981"/>
          </a:xfrm>
          <a:prstGeom prst="rect">
            <a:avLst/>
          </a:prstGeom>
          <a:noFill/>
        </p:spPr>
        <p:txBody>
          <a:bodyPr wrap="square" rtlCol="0">
            <a:spAutoFit/>
          </a:bodyPr>
          <a:lstStyle/>
          <a:p>
            <a:r>
              <a:rPr lang="es-MX" sz="3000" dirty="0" smtClean="0">
                <a:latin typeface="Arial" pitchFamily="34" charset="0"/>
                <a:cs typeface="Arial" pitchFamily="34" charset="0"/>
              </a:rPr>
              <a:t>Most parents find doing things themselves is much more efficient. If, however, you don’t start when children are too young to be really capable, and teach them step by step how to wash out the sink, clean the toilet bowl, and vacuum, then how can you expect them to know how to do it when they are older?</a:t>
            </a:r>
            <a:endParaRPr lang="es-ES_tradnl" sz="30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703</TotalTime>
  <Words>1375</Words>
  <Application>Microsoft Macintosh PowerPoint</Application>
  <PresentationFormat>On-screen Show (4:3)</PresentationFormat>
  <Paragraphs>77</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Jainie Baltodano</cp:lastModifiedBy>
  <cp:revision>22</cp:revision>
  <dcterms:created xsi:type="dcterms:W3CDTF">2013-11-13T06:51:48Z</dcterms:created>
  <dcterms:modified xsi:type="dcterms:W3CDTF">2014-07-25T03:16:29Z</dcterms:modified>
</cp:coreProperties>
</file>