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70" r:id="rId6"/>
    <p:sldId id="260" r:id="rId7"/>
    <p:sldId id="261" r:id="rId8"/>
    <p:sldId id="268" r:id="rId9"/>
    <p:sldId id="262" r:id="rId10"/>
    <p:sldId id="263" r:id="rId11"/>
    <p:sldId id="269" r:id="rId12"/>
    <p:sldId id="264" r:id="rId13"/>
    <p:sldId id="265" r:id="rId14"/>
    <p:sldId id="271" r:id="rId15"/>
    <p:sldId id="266" r:id="rId16"/>
    <p:sldId id="272" r:id="rId17"/>
    <p:sldId id="267" r:id="rId18"/>
    <p:sldId id="273" r:id="rId19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638" autoAdjust="0"/>
  </p:normalViewPr>
  <p:slideViewPr>
    <p:cSldViewPr>
      <p:cViewPr>
        <p:scale>
          <a:sx n="76" d="100"/>
          <a:sy n="76" d="100"/>
        </p:scale>
        <p:origin x="-2040" y="-4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interSettings" Target="printerSettings/printerSettings1.bin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2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jpe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t="-3000" b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D4DC27-8098-4474-9D16-905A96E783C5}" type="datetimeFigureOut">
              <a:rPr lang="es-CO" smtClean="0"/>
              <a:pPr/>
              <a:t>6/29/14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themeOverride" Target="../theme/themeOverride1.xml"/><Relationship Id="rId2" Type="http://schemas.openxmlformats.org/officeDocument/2006/relationships/slideLayout" Target="../slideLayouts/slideLayout2.xml"/><Relationship Id="rId3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4 CuadroTexto"/>
          <p:cNvSpPr txBox="1"/>
          <p:nvPr/>
        </p:nvSpPr>
        <p:spPr>
          <a:xfrm>
            <a:off x="2143108" y="3786190"/>
            <a:ext cx="628654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8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Is for Care</a:t>
            </a:r>
            <a:endParaRPr lang="es-CO" sz="80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57422" y="1285860"/>
            <a:ext cx="6429420" cy="5429288"/>
          </a:xfrm>
        </p:spPr>
        <p:txBody>
          <a:bodyPr>
            <a:normAutofit/>
          </a:bodyPr>
          <a:lstStyle/>
          <a:p>
            <a:pPr algn="just"/>
            <a:r>
              <a:rPr lang="en-US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How would I feel if I were helpless and hungry and no one fed me?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n-US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What if my parents waited until my hunger pains subsided and then stuck the nipple in my mouth because now it was time to eat?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428860" y="1600200"/>
            <a:ext cx="6257940" cy="4525963"/>
          </a:xfrm>
        </p:spPr>
        <p:txBody>
          <a:bodyPr>
            <a:normAutofit/>
          </a:bodyPr>
          <a:lstStyle/>
          <a:p>
            <a:pPr lvl="0" algn="just"/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What if I were sleeping and someone awakened me because they determined it was time for me to eat?</a:t>
            </a:r>
            <a:endParaRPr lang="es-MX" sz="2600" b="1" dirty="0" smtClean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lvl="0" algn="just"/>
            <a:endParaRPr lang="es-CO" sz="26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lvl="0" algn="just"/>
            <a:r>
              <a:rPr lang="en-US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Or what if I wasn’t sleeping after napping an hour, but I were left alone to cry for another hour because someone decided I needed a two-hour nap?</a:t>
            </a:r>
            <a:endParaRPr lang="es-CO" sz="26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MX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02512712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57422" y="1500174"/>
            <a:ext cx="6329378" cy="4305090"/>
          </a:xfrm>
        </p:spPr>
        <p:txBody>
          <a:bodyPr/>
          <a:lstStyle/>
          <a:p>
            <a:pPr algn="just"/>
            <a:r>
              <a:rPr lang="en-US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Strong, gentle parents use their </a:t>
            </a:r>
            <a:r>
              <a:rPr lang="en-US" sz="28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common sense</a:t>
            </a:r>
            <a:r>
              <a:rPr lang="en-US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 There is a place for routine and order in children’s lives, but rather than rigidl</a:t>
            </a:r>
            <a:r>
              <a:rPr lang="en-US" sz="2800" b="1" dirty="0" smtClean="0">
                <a:latin typeface="Andalus" pitchFamily="18" charset="-78"/>
                <a:cs typeface="Andalus" pitchFamily="18" charset="-78"/>
              </a:rPr>
              <a:t>y following what someone suggests in a book or seminar, wise parents start from their children’s unique needs and slowly nudge them into a more regular routine.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057308" y="1214430"/>
            <a:ext cx="8229600" cy="1143000"/>
          </a:xfrm>
        </p:spPr>
        <p:txBody>
          <a:bodyPr>
            <a:no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r>
              <a:rPr lang="es-MX" sz="36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CARING FOR PSYCHOLOGICAL NEEDS</a:t>
            </a:r>
            <a:endParaRPr lang="es-CO" sz="3600" b="1" dirty="0">
              <a:ln w="11430"/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ea typeface="+mn-ea"/>
              <a:cs typeface="Andalus" pitchFamily="18" charset="-78"/>
            </a:endParaRPr>
          </a:p>
        </p:txBody>
      </p:sp>
      <p:sp>
        <p:nvSpPr>
          <p:cNvPr id="4" name="1 CuadroTexto"/>
          <p:cNvSpPr txBox="1"/>
          <p:nvPr/>
        </p:nvSpPr>
        <p:spPr>
          <a:xfrm>
            <a:off x="2699792" y="2852936"/>
            <a:ext cx="6264696" cy="33239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s-ES" sz="4800" b="1" i="1" spc="300" dirty="0" err="1" smtClean="0">
                <a:latin typeface="+mj-lt"/>
                <a:cs typeface="Arial" pitchFamily="34" charset="0"/>
              </a:rPr>
              <a:t>Principle</a:t>
            </a:r>
            <a:r>
              <a:rPr lang="es-ES" sz="4800" b="1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800" b="1" i="1" spc="300" dirty="0" smtClean="0">
                <a:latin typeface="+mj-lt"/>
                <a:cs typeface="Arial" pitchFamily="34" charset="0"/>
              </a:rPr>
              <a:t>22</a:t>
            </a:r>
            <a:endParaRPr lang="es-ES" sz="4800" b="1" i="1" spc="300" dirty="0" smtClean="0">
              <a:latin typeface="+mj-lt"/>
              <a:cs typeface="Arial" pitchFamily="34" charset="0"/>
            </a:endParaRPr>
          </a:p>
          <a:p>
            <a:pPr algn="ctr"/>
            <a:endParaRPr lang="es-ES" sz="3600" b="1" i="1" spc="300" dirty="0" smtClean="0">
              <a:latin typeface="+mj-lt"/>
              <a:cs typeface="Arial" pitchFamily="34" charset="0"/>
            </a:endParaRPr>
          </a:p>
          <a:p>
            <a:pPr algn="ctr"/>
            <a:r>
              <a:rPr lang="es-ES" sz="4200" i="1" spc="300" dirty="0" err="1" smtClean="0">
                <a:latin typeface="+mj-lt"/>
                <a:cs typeface="Arial" pitchFamily="34" charset="0"/>
              </a:rPr>
              <a:t>If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you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want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caring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children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,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you’ve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got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to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model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caring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.</a:t>
            </a:r>
            <a:endParaRPr lang="es-ES" sz="4200" i="1" spc="300" dirty="0">
              <a:latin typeface="+mj-lt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00298" y="1643050"/>
            <a:ext cx="6357982" cy="5026310"/>
          </a:xfrm>
        </p:spPr>
        <p:txBody>
          <a:bodyPr>
            <a:normAutofit/>
          </a:bodyPr>
          <a:lstStyle/>
          <a:p>
            <a:pPr algn="just">
              <a:buNone/>
            </a:pPr>
            <a:endParaRPr lang="es-CO" sz="2800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sz="2800" b="1" dirty="0">
                <a:latin typeface="Andalus" pitchFamily="18" charset="-78"/>
                <a:cs typeface="Andalus" pitchFamily="18" charset="-78"/>
              </a:rPr>
              <a:t>–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Get down on their level</a:t>
            </a:r>
            <a:endParaRPr lang="es-MX" sz="2800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–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Look in their eyes</a:t>
            </a:r>
            <a:endParaRPr lang="es-MX" sz="2800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–Avoid interrupting them </a:t>
            </a:r>
            <a:endParaRPr lang="es-MX" sz="2800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–Don’t try to hurry them</a:t>
            </a:r>
            <a:endParaRPr lang="es-MX" sz="2800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–Express your interest</a:t>
            </a:r>
            <a:endParaRPr lang="es-MX" sz="2800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CO" sz="2800" b="1" dirty="0" smtClean="0">
                <a:latin typeface="Andalus" pitchFamily="18" charset="-78"/>
                <a:cs typeface="Andalus" pitchFamily="18" charset="-78"/>
              </a:rPr>
              <a:t> </a:t>
            </a:r>
          </a:p>
          <a:p>
            <a:pPr algn="just">
              <a:buNone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Remember, especially during the first seven years, love is spelled 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T-I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-M-E.</a:t>
            </a:r>
            <a:endParaRPr lang="es-CO" sz="2800" b="1" dirty="0" smtClean="0"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2 Marcador de contenido"/>
          <p:cNvSpPr txBox="1">
            <a:spLocks/>
          </p:cNvSpPr>
          <p:nvPr/>
        </p:nvSpPr>
        <p:spPr>
          <a:xfrm>
            <a:off x="1714480" y="714356"/>
            <a:ext cx="6357982" cy="15001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Your children’s first seven years is the time to practice the art of listening to them:</a:t>
            </a:r>
            <a:endParaRPr kumimoji="0" lang="es-MX" sz="2800" b="1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ndalus" pitchFamily="18" charset="-78"/>
              <a:ea typeface="+mn-ea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14432" y="908720"/>
            <a:ext cx="8229600" cy="1591586"/>
          </a:xfrm>
        </p:spPr>
        <p:txBody>
          <a:bodyPr>
            <a:norm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Teaching children to care for</a:t>
            </a:r>
            <a:b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</a:br>
            <a: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the needs of others</a:t>
            </a:r>
            <a:endParaRPr lang="es-CO" b="1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57422" y="2564904"/>
            <a:ext cx="6572296" cy="3060346"/>
          </a:xfrm>
        </p:spPr>
        <p:txBody>
          <a:bodyPr>
            <a:normAutofit/>
          </a:bodyPr>
          <a:lstStyle/>
          <a:p>
            <a:pPr marL="514350" lvl="0" indent="-514350" algn="just">
              <a:buFont typeface="+mj-lt"/>
              <a:buAutoNum type="arabicPeriod"/>
            </a:pP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Teach each child how to </a:t>
            </a:r>
            <a:r>
              <a:rPr lang="es-MX" sz="28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care for the needs of younger children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marL="514350" lvl="0" indent="-514350" algn="just">
              <a:buFont typeface="+mj-lt"/>
              <a:buAutoNum type="arabicPeriod"/>
            </a:pPr>
            <a:r>
              <a:rPr lang="en-US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Give each child an opportunity to </a:t>
            </a:r>
            <a:r>
              <a:rPr lang="en-US" sz="28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care for an elderly person.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marL="514350" lvl="0" indent="-514350" algn="just">
              <a:buFont typeface="+mj-lt"/>
              <a:buAutoNum type="arabicPeriod"/>
            </a:pPr>
            <a:r>
              <a:rPr lang="en-US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Model a caring attitude when you meet older people.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428860" y="1600200"/>
            <a:ext cx="6257940" cy="4525963"/>
          </a:xfrm>
        </p:spPr>
        <p:txBody>
          <a:bodyPr>
            <a:normAutofit/>
          </a:bodyPr>
          <a:lstStyle/>
          <a:p>
            <a:pPr marL="514350" lvl="0" indent="-514350" algn="just">
              <a:buFont typeface="+mj-lt"/>
              <a:buAutoNum type="arabicPeriod" startAt="4"/>
            </a:pPr>
            <a:r>
              <a:rPr lang="en-US" sz="2800" b="1" dirty="0" smtClean="0">
                <a:latin typeface="Andalus" pitchFamily="18" charset="-78"/>
                <a:cs typeface="Andalus" pitchFamily="18" charset="-78"/>
              </a:rPr>
              <a:t>Encourage your toddlers…to </a:t>
            </a:r>
            <a:r>
              <a:rPr lang="en-US" sz="2800" b="1" u="sng" dirty="0" smtClean="0">
                <a:latin typeface="Andalus" pitchFamily="18" charset="-78"/>
                <a:cs typeface="Andalus" pitchFamily="18" charset="-78"/>
              </a:rPr>
              <a:t>care</a:t>
            </a:r>
            <a:r>
              <a:rPr lang="en-US" sz="2800" b="1" dirty="0" smtClean="0">
                <a:latin typeface="Andalus" pitchFamily="18" charset="-78"/>
                <a:cs typeface="Andalus" pitchFamily="18" charset="-78"/>
              </a:rPr>
              <a:t> for their dollies and stuffed animals.</a:t>
            </a:r>
            <a:endParaRPr lang="es-CO" sz="2800" b="1" dirty="0" smtClean="0">
              <a:latin typeface="Andalus" pitchFamily="18" charset="-78"/>
              <a:cs typeface="Andalus" pitchFamily="18" charset="-78"/>
            </a:endParaRPr>
          </a:p>
          <a:p>
            <a:pPr marL="514350" lvl="0" indent="-514350" algn="just">
              <a:buFont typeface="+mj-lt"/>
              <a:buAutoNum type="arabicPeriod" startAt="4"/>
            </a:pPr>
            <a:r>
              <a:rPr lang="en-US" sz="2800" b="1" dirty="0" smtClean="0">
                <a:latin typeface="Andalus" pitchFamily="18" charset="-78"/>
                <a:cs typeface="Andalus" pitchFamily="18" charset="-78"/>
              </a:rPr>
              <a:t>Teach your children to be </a:t>
            </a:r>
            <a:r>
              <a:rPr lang="en-US" sz="2800" b="1" u="sng" dirty="0" smtClean="0">
                <a:latin typeface="Andalus" pitchFamily="18" charset="-78"/>
                <a:cs typeface="Andalus" pitchFamily="18" charset="-78"/>
              </a:rPr>
              <a:t>kind</a:t>
            </a:r>
            <a:r>
              <a:rPr lang="en-US" sz="2800" b="1" i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n-US" sz="2800" b="1" dirty="0" smtClean="0">
                <a:latin typeface="Andalus" pitchFamily="18" charset="-78"/>
                <a:cs typeface="Andalus" pitchFamily="18" charset="-78"/>
              </a:rPr>
              <a:t>to pets and to care for their needs.</a:t>
            </a:r>
            <a:endParaRPr lang="es-CO" sz="2800" b="1" dirty="0" smtClean="0">
              <a:latin typeface="Andalus" pitchFamily="18" charset="-78"/>
              <a:cs typeface="Andalus" pitchFamily="18" charset="-78"/>
            </a:endParaRPr>
          </a:p>
          <a:p>
            <a:pPr marL="514350" lvl="0" indent="-514350" algn="just">
              <a:buFont typeface="+mj-lt"/>
              <a:buAutoNum type="arabicPeriod" startAt="4"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The </a:t>
            </a:r>
            <a:r>
              <a:rPr lang="es-MX" sz="2800" b="1" u="sng" dirty="0" smtClean="0">
                <a:latin typeface="Andalus" pitchFamily="18" charset="-78"/>
                <a:cs typeface="Andalus" pitchFamily="18" charset="-78"/>
              </a:rPr>
              <a:t>way you treat your children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will provide the most powerful model for them to follow.</a:t>
            </a:r>
            <a:endParaRPr lang="es-CO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55776" y="2060848"/>
            <a:ext cx="5384640" cy="2794632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US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Slow down, enjoy your children, relish their cute comments, and delight in giving them your full attention.</a:t>
            </a:r>
            <a:endParaRPr lang="es-CO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4 CuadroTexto"/>
          <p:cNvSpPr txBox="1"/>
          <p:nvPr/>
        </p:nvSpPr>
        <p:spPr>
          <a:xfrm>
            <a:off x="2143108" y="3786190"/>
            <a:ext cx="628654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8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Is for Care</a:t>
            </a:r>
            <a:endParaRPr lang="es-CO" sz="80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0905147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843808" y="3717032"/>
            <a:ext cx="5786478" cy="1783670"/>
          </a:xfrm>
        </p:spPr>
        <p:txBody>
          <a:bodyPr/>
          <a:lstStyle/>
          <a:p>
            <a:pPr marL="0" indent="0" algn="just">
              <a:buNone/>
            </a:pPr>
            <a:r>
              <a:rPr lang="en-US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If loving care is absent, children suffer from feelings of rejection and insecurity.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1 CuadroTexto"/>
          <p:cNvSpPr txBox="1"/>
          <p:nvPr/>
        </p:nvSpPr>
        <p:spPr>
          <a:xfrm>
            <a:off x="2339752" y="692696"/>
            <a:ext cx="6264696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s-ES" sz="4800" b="1" i="1" spc="300" dirty="0" err="1" smtClean="0">
                <a:latin typeface="+mj-lt"/>
                <a:cs typeface="Arial" pitchFamily="34" charset="0"/>
              </a:rPr>
              <a:t>Principle</a:t>
            </a:r>
            <a:r>
              <a:rPr lang="es-ES" sz="4800" b="1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800" b="1" i="1" spc="300" dirty="0" smtClean="0">
                <a:latin typeface="+mj-lt"/>
                <a:cs typeface="Arial" pitchFamily="34" charset="0"/>
              </a:rPr>
              <a:t>21</a:t>
            </a:r>
            <a:endParaRPr lang="es-ES" sz="4800" b="1" i="1" spc="300" dirty="0" smtClean="0">
              <a:latin typeface="+mj-lt"/>
              <a:cs typeface="Arial" pitchFamily="34" charset="0"/>
            </a:endParaRPr>
          </a:p>
          <a:p>
            <a:pPr algn="ctr"/>
            <a:endParaRPr lang="es-ES" sz="3600" b="1" i="1" spc="300" dirty="0" smtClean="0">
              <a:latin typeface="+mj-lt"/>
              <a:cs typeface="Arial" pitchFamily="34" charset="0"/>
            </a:endParaRPr>
          </a:p>
          <a:p>
            <a:pPr algn="ctr"/>
            <a:r>
              <a:rPr lang="es-ES" sz="4200" i="1" spc="300" dirty="0" smtClean="0">
                <a:latin typeface="+mj-lt"/>
                <a:cs typeface="Arial" pitchFamily="34" charset="0"/>
              </a:rPr>
              <a:t>A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child’s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greatest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need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is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to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 be </a:t>
            </a:r>
            <a:r>
              <a:rPr lang="es-ES" sz="4200" i="1" spc="300" dirty="0" err="1" smtClean="0">
                <a:latin typeface="+mj-lt"/>
                <a:cs typeface="Arial" pitchFamily="34" charset="0"/>
              </a:rPr>
              <a:t>loved</a:t>
            </a:r>
            <a:r>
              <a:rPr lang="es-ES" sz="4200" i="1" spc="300" dirty="0" smtClean="0">
                <a:latin typeface="+mj-lt"/>
                <a:cs typeface="Arial" pitchFamily="34" charset="0"/>
              </a:rPr>
              <a:t>.</a:t>
            </a:r>
            <a:endParaRPr lang="es-ES" sz="4200" i="1" spc="300" dirty="0">
              <a:latin typeface="+mj-lt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>
            <a:lum/>
          </a:blip>
          <a:srcRect/>
          <a:stretch>
            <a:fillRect t="-3000" b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2 Marcador de contenido"/>
          <p:cNvSpPr>
            <a:spLocks noGrp="1"/>
          </p:cNvSpPr>
          <p:nvPr>
            <p:ph idx="1"/>
          </p:nvPr>
        </p:nvSpPr>
        <p:spPr>
          <a:xfrm>
            <a:off x="1643042" y="1071546"/>
            <a:ext cx="6715172" cy="1421350"/>
          </a:xfrm>
        </p:spPr>
        <p:txBody>
          <a:bodyPr>
            <a:norm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>
              <a:buNone/>
            </a:pPr>
            <a:r>
              <a:rPr lang="es-MX" sz="3600" b="1" dirty="0" smtClean="0">
                <a:ln w="11430"/>
                <a:effectLst/>
                <a:latin typeface="Andalus" pitchFamily="18" charset="-78"/>
                <a:cs typeface="Andalus" pitchFamily="18" charset="-78"/>
              </a:rPr>
              <a:t>Children’s basic needs according to Maslow</a:t>
            </a:r>
            <a:r>
              <a:rPr lang="es-MX" sz="3600" b="1" dirty="0" smtClean="0">
                <a:ln w="11430"/>
                <a:effectLst/>
                <a:latin typeface="Andalus" pitchFamily="18" charset="-78"/>
                <a:cs typeface="Andalus" pitchFamily="18" charset="-78"/>
              </a:rPr>
              <a:t>:</a:t>
            </a:r>
          </a:p>
          <a:p>
            <a:pPr>
              <a:buNone/>
            </a:pPr>
            <a:endParaRPr lang="es-MX" b="1" dirty="0" smtClean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  <a:p>
            <a:pPr>
              <a:buNone/>
            </a:pPr>
            <a:endParaRPr lang="es-CO" b="1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  <a:p>
            <a:endParaRPr lang="es-CO" b="1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5" name="2 Marcador de contenido"/>
          <p:cNvSpPr txBox="1">
            <a:spLocks/>
          </p:cNvSpPr>
          <p:nvPr/>
        </p:nvSpPr>
        <p:spPr>
          <a:xfrm>
            <a:off x="2915816" y="2852936"/>
            <a:ext cx="4752528" cy="3096344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342900" indent="-342900">
              <a:spcBef>
                <a:spcPct val="20000"/>
              </a:spcBef>
            </a:pPr>
            <a:r>
              <a:rPr lang="es-MX" sz="3200" b="1" dirty="0" smtClean="0"/>
              <a:t>They are the same as those of adults:</a:t>
            </a:r>
            <a:endParaRPr lang="es-CO" sz="3200" b="1" dirty="0"/>
          </a:p>
          <a:p>
            <a:pPr marL="342900" indent="-342900">
              <a:spcBef>
                <a:spcPct val="20000"/>
              </a:spcBef>
            </a:pPr>
            <a:endParaRPr lang="es-MX" sz="3200" b="1" dirty="0" smtClean="0"/>
          </a:p>
          <a:p>
            <a:pPr marL="342900" indent="-342900">
              <a:spcBef>
                <a:spcPct val="20000"/>
              </a:spcBef>
            </a:pPr>
            <a:r>
              <a:rPr lang="es-MX" sz="3200" b="1" dirty="0" smtClean="0"/>
              <a:t>-Food and shelter.</a:t>
            </a:r>
            <a:endParaRPr lang="es-CO" sz="3200" b="1" dirty="0"/>
          </a:p>
          <a:p>
            <a:pPr marL="342900" indent="-342900">
              <a:spcBef>
                <a:spcPct val="20000"/>
              </a:spcBef>
            </a:pPr>
            <a:r>
              <a:rPr lang="es-MX" sz="3200" b="1" dirty="0" smtClean="0"/>
              <a:t>-Safety and survival.</a:t>
            </a:r>
            <a:endParaRPr lang="es-CO" sz="3200" b="1" dirty="0"/>
          </a:p>
          <a:p>
            <a:pPr marL="342900" indent="-342900">
              <a:spcBef>
                <a:spcPct val="20000"/>
              </a:spcBef>
            </a:pPr>
            <a:r>
              <a:rPr lang="es-MX" sz="3200" b="1" dirty="0" smtClean="0"/>
              <a:t>-Love and belonging.</a:t>
            </a:r>
            <a:endParaRPr lang="es-CO" sz="3200" b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es-CO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457464" y="1357298"/>
            <a:ext cx="6472254" cy="5000660"/>
          </a:xfrm>
        </p:spPr>
        <p:txBody>
          <a:bodyPr>
            <a:normAutofit fontScale="92500"/>
          </a:bodyPr>
          <a:lstStyle/>
          <a:p>
            <a:pPr algn="just"/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Unless children have a full tummy, a warm, cozy environment, and security, they have </a:t>
            </a:r>
            <a:r>
              <a:rPr lang="es-MX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dificulty accepting or expressing love.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Children who feel hungry, cold, or insecure will often try many </a:t>
            </a:r>
            <a:r>
              <a:rPr lang="es-MX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obnoxious behaviors 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to get their needs met: screaming, throwing tantrums, fighting, or stealing.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57390" y="1000108"/>
            <a:ext cx="6572328" cy="5572164"/>
          </a:xfrm>
        </p:spPr>
        <p:txBody>
          <a:bodyPr/>
          <a:lstStyle/>
          <a:p>
            <a:pPr algn="just"/>
            <a:r>
              <a:rPr lang="es-MX" b="1" dirty="0" smtClean="0">
                <a:latin typeface="Andalus" pitchFamily="18" charset="-78"/>
                <a:cs typeface="Andalus" pitchFamily="18" charset="-78"/>
              </a:rPr>
              <a:t>A child who hasn’t gotten a good night’s sleep…how does this affect the child’s behavior?</a:t>
            </a:r>
            <a:endParaRPr lang="es-MX" b="1" dirty="0" smtClean="0"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n-US" b="1" dirty="0" smtClean="0">
                <a:latin typeface="Andalus" pitchFamily="18" charset="-78"/>
                <a:cs typeface="Andalus" pitchFamily="18" charset="-78"/>
              </a:rPr>
              <a:t>Throughout your children’s first seven years, you are primarily responsible for meeting their needs. Yes, this may call for the </a:t>
            </a:r>
            <a:r>
              <a:rPr lang="en-US" b="1" u="sng" dirty="0" smtClean="0">
                <a:latin typeface="Andalus" pitchFamily="18" charset="-78"/>
                <a:cs typeface="Andalus" pitchFamily="18" charset="-78"/>
              </a:rPr>
              <a:t>sacrifice</a:t>
            </a:r>
            <a:r>
              <a:rPr lang="en-US" b="1" dirty="0" smtClean="0">
                <a:latin typeface="Andalus" pitchFamily="18" charset="-78"/>
                <a:cs typeface="Andalus" pitchFamily="18" charset="-78"/>
              </a:rPr>
              <a:t> of some of your time.</a:t>
            </a:r>
            <a:endParaRPr lang="es-CO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endParaRPr lang="es-CO" b="1" dirty="0" smtClean="0">
              <a:latin typeface="Andalus" pitchFamily="18" charset="-78"/>
              <a:cs typeface="Andalus" pitchFamily="18" charset="-78"/>
            </a:endParaRPr>
          </a:p>
          <a:p>
            <a:endParaRPr lang="es-CO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00298" y="1357298"/>
            <a:ext cx="6400816" cy="4983179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es-MX" b="1" dirty="0" smtClean="0">
                <a:latin typeface="Andalus" pitchFamily="18" charset="-78"/>
                <a:cs typeface="Andalus" pitchFamily="18" charset="-78"/>
              </a:rPr>
              <a:t>Strong, gentle, praying parents prefer to call child care a “privilege” rather than a “sacrifice”.</a:t>
            </a:r>
            <a:endParaRPr lang="es-MX" b="1" dirty="0" smtClean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s-MX" b="1" dirty="0" smtClean="0">
                <a:latin typeface="Andalus" pitchFamily="18" charset="-78"/>
                <a:cs typeface="Andalus" pitchFamily="18" charset="-78"/>
              </a:rPr>
              <a:t>Caring for children is a God-given privilege. Consider each child care activity as an opportunity to </a:t>
            </a:r>
            <a:r>
              <a:rPr lang="es-MX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strengthen the bonds of love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between you and your children.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14348" y="764704"/>
            <a:ext cx="8229600" cy="1664164"/>
          </a:xfrm>
        </p:spPr>
        <p:txBody>
          <a:bodyPr>
            <a:norm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r>
              <a:rPr lang="en-US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CARING FOR PHYSICAL</a:t>
            </a:r>
            <a:br>
              <a:rPr lang="en-US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</a:br>
            <a:r>
              <a:rPr lang="en-US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NEEDS</a:t>
            </a:r>
            <a:endParaRPr lang="es-CO" b="1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14588" y="2357454"/>
            <a:ext cx="6615130" cy="3303794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	</a:t>
            </a:r>
            <a:r>
              <a:rPr lang="en-US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What are the physical needs of your children?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	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Their </a:t>
            </a:r>
            <a:r>
              <a:rPr lang="es-MX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physical and psychological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needs must be met on time, if not the children can feel isolated and rejected.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00298" y="2071678"/>
            <a:ext cx="6186502" cy="4714908"/>
          </a:xfrm>
        </p:spPr>
        <p:txBody>
          <a:bodyPr>
            <a:normAutofit/>
          </a:bodyPr>
          <a:lstStyle/>
          <a:p>
            <a:pPr algn="just">
              <a:buNone/>
            </a:pP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Caring for children’s physical needs in a psychological damaging way causes them to end up with emotional garbage that cracks love cups. Such children grow up acting out, bossing people around, and demanding attention through negative behavior.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MX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2 Marcador de contenido"/>
          <p:cNvSpPr txBox="1">
            <a:spLocks/>
          </p:cNvSpPr>
          <p:nvPr/>
        </p:nvSpPr>
        <p:spPr>
          <a:xfrm>
            <a:off x="1500166" y="1142984"/>
            <a:ext cx="7572428" cy="1214446"/>
          </a:xfrm>
          <a:prstGeom prst="rect">
            <a:avLst/>
          </a:prstGeom>
        </p:spPr>
        <p:txBody>
          <a:bodyPr vert="horz" lIns="91440" tIns="45720" rIns="91440" bIns="45720" rtlCol="0">
            <a:normAutofit fontScale="25000" lnSpcReduction="20000"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marL="342900" marR="0" lvl="0" indent="-34290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What</a:t>
            </a:r>
            <a:r>
              <a:rPr kumimoji="0" lang="es-MX" sz="14400" b="1" i="0" u="none" strike="noStrike" kern="1200" normalizeH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could I do to turn my attitude of sacrifice into one of privilege?</a:t>
            </a:r>
            <a:endParaRPr kumimoji="0" lang="es-MX" sz="14400" b="1" i="0" u="none" strike="noStrike" kern="1200" normalizeH="0" baseline="0" noProof="0" dirty="0" smtClean="0">
              <a:ln w="11430"/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uLnTx/>
              <a:uFillTx/>
              <a:latin typeface="Andalus" pitchFamily="18" charset="-78"/>
              <a:ea typeface="+mn-ea"/>
              <a:cs typeface="Andalus" pitchFamily="18" charset="-78"/>
            </a:endParaRPr>
          </a:p>
          <a:p>
            <a:pPr marL="342900" marR="0" lvl="0" indent="-34290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s-CO" sz="3200" b="1" i="0" u="none" strike="noStrike" kern="1200" normalizeH="0" baseline="0" noProof="0" dirty="0" smtClean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uLnTx/>
              <a:uFillTx/>
              <a:latin typeface="Andalus" pitchFamily="18" charset="-78"/>
              <a:ea typeface="+mn-ea"/>
              <a:cs typeface="Andalus" pitchFamily="18" charset="-78"/>
            </a:endParaRPr>
          </a:p>
          <a:p>
            <a:pPr marL="342900" marR="0" lvl="0" indent="-34290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s-MX" sz="3200" b="1" i="0" u="none" strike="noStrike" kern="1200" normalizeH="0" baseline="0" noProof="0" dirty="0" smtClean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	</a:t>
            </a:r>
            <a:endParaRPr kumimoji="0" lang="es-CO" sz="3200" b="1" i="0" u="none" strike="noStrike" kern="1200" normalizeH="0" baseline="0" noProof="0" dirty="0" smtClean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uLnTx/>
              <a:uFillTx/>
              <a:latin typeface="Andalus" pitchFamily="18" charset="-78"/>
              <a:ea typeface="+mn-ea"/>
              <a:cs typeface="Andalus" pitchFamily="18" charset="-78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es-MX" sz="3200" b="1" i="0" u="none" strike="noStrike" kern="1200" normalizeH="0" baseline="0" noProof="0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uLnTx/>
              <a:uFillTx/>
              <a:latin typeface="Andalus" pitchFamily="18" charset="-78"/>
              <a:ea typeface="+mn-ea"/>
              <a:cs typeface="Andalus" pitchFamily="18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5849502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00298" y="1000108"/>
            <a:ext cx="6186502" cy="5126055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en-US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Some parents believe that caring for their baby when the baby is hungry or has a physical need promotes </a:t>
            </a:r>
            <a:r>
              <a:rPr lang="en-US" sz="30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child-centeredness</a:t>
            </a:r>
            <a:r>
              <a:rPr lang="en-US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</a:t>
            </a:r>
            <a:endParaRPr lang="es-CO" sz="30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n-US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They think they should train the baby to eat and sleep on the parents’ chosen schedule, at the parents’ convenience.</a:t>
            </a:r>
            <a:endParaRPr lang="es-CO" sz="30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n-US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Parents must ask themselves the </a:t>
            </a:r>
            <a:r>
              <a:rPr lang="en-US" sz="30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worth of risking </a:t>
            </a:r>
            <a:r>
              <a:rPr lang="en-US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their babies’ healthy development for their own convenience.</a:t>
            </a:r>
            <a:endParaRPr lang="es-CO" sz="30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294</TotalTime>
  <Words>676</Words>
  <Application>Microsoft Macintosh PowerPoint</Application>
  <PresentationFormat>On-screen Show (4:3)</PresentationFormat>
  <Paragraphs>58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Tema de Office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CARING FOR PHYSICAL NEEDS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CARING FOR PSYCHOLOGICAL NEEDS</vt:lpstr>
      <vt:lpstr>PowerPoint Presentation</vt:lpstr>
      <vt:lpstr>Teaching children to care for the needs of others</vt:lpstr>
      <vt:lpstr>PowerPoint Presentation</vt:lpstr>
      <vt:lpstr>PowerPoint Presentation</vt:lpstr>
      <vt:lpstr>PowerPoint Presentation</vt:lpstr>
    </vt:vector>
  </TitlesOfParts>
  <Company>Luffi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Luffi</dc:creator>
  <cp:lastModifiedBy>Jainie Baltodano</cp:lastModifiedBy>
  <cp:revision>42</cp:revision>
  <dcterms:created xsi:type="dcterms:W3CDTF">2013-11-05T15:15:28Z</dcterms:created>
  <dcterms:modified xsi:type="dcterms:W3CDTF">2014-06-29T23:22:49Z</dcterms:modified>
</cp:coreProperties>
</file>