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7"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28" y="6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FA68812-9370-41FD-B6B1-44226B8EB609}" type="datetimeFigureOut">
              <a:rPr lang="es-ES_tradnl" smtClean="0"/>
              <a:pPr/>
              <a:t>7/12/14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CCDC4FE1-846B-4858-80A9-F49CE50963D4}" type="slidenum">
              <a:rPr lang="es-ES_tradnl" smtClean="0"/>
              <a:pPr/>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68812-9370-41FD-B6B1-44226B8EB609}" type="datetimeFigureOut">
              <a:rPr lang="es-ES_tradnl" smtClean="0"/>
              <a:pPr/>
              <a:t>7/12/14</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DC4FE1-846B-4858-80A9-F49CE50963D4}" type="slidenum">
              <a:rPr lang="es-ES_tradnl" smtClean="0"/>
              <a:pPr/>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55776" y="620688"/>
            <a:ext cx="5616624" cy="5016757"/>
          </a:xfrm>
          <a:prstGeom prst="rect">
            <a:avLst/>
          </a:prstGeom>
          <a:noFill/>
        </p:spPr>
        <p:txBody>
          <a:bodyPr wrap="square" rtlCol="0">
            <a:spAutoFit/>
          </a:bodyPr>
          <a:lstStyle/>
          <a:p>
            <a:pPr algn="ctr"/>
            <a:r>
              <a:rPr lang="es-MX" sz="3200" dirty="0" smtClean="0">
                <a:solidFill>
                  <a:srgbClr val="002060"/>
                </a:solidFill>
                <a:latin typeface="Arial" pitchFamily="34" charset="0"/>
                <a:cs typeface="Arial" pitchFamily="34" charset="0"/>
              </a:rPr>
              <a:t>If paren’ts don’t give trust early, their children are likely to face one or both of the following: they will put them through a painful trial-and-error process in adult life and/or they will lean on their parents into adult life and will have difficulty cutting the “apron strings”.</a:t>
            </a:r>
            <a:endParaRPr lang="es-ES_tradnl" sz="3200" dirty="0">
              <a:solidFill>
                <a:srgbClr val="002060"/>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339752" y="404664"/>
            <a:ext cx="5832648" cy="5139869"/>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30</a:t>
            </a:r>
          </a:p>
          <a:p>
            <a:pPr algn="ctr"/>
            <a:endParaRPr lang="es-ES" sz="4000" b="1" i="1" spc="300" dirty="0" smtClean="0">
              <a:latin typeface="+mj-lt"/>
              <a:cs typeface="Arial" pitchFamily="34" charset="0"/>
            </a:endParaRPr>
          </a:p>
          <a:p>
            <a:pPr algn="ctr"/>
            <a:r>
              <a:rPr lang="es-ES" sz="4000" b="1" i="1" spc="300" dirty="0" err="1" smtClean="0">
                <a:latin typeface="+mj-lt"/>
                <a:cs typeface="Arial" pitchFamily="34" charset="0"/>
              </a:rPr>
              <a:t>Don’t</a:t>
            </a:r>
            <a:r>
              <a:rPr lang="es-ES" sz="4000" b="1" i="1" spc="300" dirty="0" smtClean="0">
                <a:latin typeface="+mj-lt"/>
                <a:cs typeface="Arial" pitchFamily="34" charset="0"/>
              </a:rPr>
              <a:t> </a:t>
            </a:r>
            <a:r>
              <a:rPr lang="es-ES" sz="4000" b="1" i="1" spc="300" dirty="0" err="1" smtClean="0">
                <a:latin typeface="+mj-lt"/>
                <a:cs typeface="Arial" pitchFamily="34" charset="0"/>
              </a:rPr>
              <a:t>make</a:t>
            </a:r>
            <a:r>
              <a:rPr lang="es-ES" sz="4000" b="1" i="1" spc="300" dirty="0" smtClean="0">
                <a:latin typeface="+mj-lt"/>
                <a:cs typeface="Arial" pitchFamily="34" charset="0"/>
              </a:rPr>
              <a:t> </a:t>
            </a:r>
            <a:r>
              <a:rPr lang="es-ES" sz="4000" b="1" i="1" spc="300" dirty="0" err="1" smtClean="0">
                <a:latin typeface="+mj-lt"/>
                <a:cs typeface="Arial" pitchFamily="34" charset="0"/>
              </a:rPr>
              <a:t>decisions</a:t>
            </a:r>
            <a:r>
              <a:rPr lang="es-ES" sz="4000" b="1" i="1" spc="300" dirty="0" smtClean="0">
                <a:latin typeface="+mj-lt"/>
                <a:cs typeface="Arial" pitchFamily="34" charset="0"/>
              </a:rPr>
              <a:t> </a:t>
            </a:r>
            <a:r>
              <a:rPr lang="es-ES" sz="4000" b="1" i="1" spc="300" dirty="0" err="1" smtClean="0">
                <a:latin typeface="+mj-lt"/>
                <a:cs typeface="Arial" pitchFamily="34" charset="0"/>
              </a:rPr>
              <a:t>for</a:t>
            </a:r>
            <a:r>
              <a:rPr lang="es-ES" sz="4000" b="1" i="1" spc="300" dirty="0" smtClean="0">
                <a:latin typeface="+mj-lt"/>
                <a:cs typeface="Arial" pitchFamily="34" charset="0"/>
              </a:rPr>
              <a:t> </a:t>
            </a:r>
            <a:r>
              <a:rPr lang="es-ES" sz="4000" b="1" i="1" spc="300" dirty="0" err="1" smtClean="0">
                <a:latin typeface="+mj-lt"/>
                <a:cs typeface="Arial" pitchFamily="34" charset="0"/>
              </a:rPr>
              <a:t>your</a:t>
            </a:r>
            <a:r>
              <a:rPr lang="es-ES" sz="4000" b="1" i="1" spc="300" dirty="0" smtClean="0">
                <a:latin typeface="+mj-lt"/>
                <a:cs typeface="Arial" pitchFamily="34" charset="0"/>
              </a:rPr>
              <a:t> </a:t>
            </a:r>
            <a:r>
              <a:rPr lang="es-ES" sz="4000" b="1" i="1" spc="300" dirty="0" err="1" smtClean="0">
                <a:latin typeface="+mj-lt"/>
                <a:cs typeface="Arial" pitchFamily="34" charset="0"/>
              </a:rPr>
              <a:t>children</a:t>
            </a:r>
            <a:r>
              <a:rPr lang="es-ES" sz="4000" b="1" i="1" spc="300" dirty="0" smtClean="0">
                <a:latin typeface="+mj-lt"/>
                <a:cs typeface="Arial" pitchFamily="34" charset="0"/>
              </a:rPr>
              <a:t> </a:t>
            </a:r>
            <a:r>
              <a:rPr lang="es-ES" sz="4000" b="1" i="1" spc="300" dirty="0" err="1" smtClean="0">
                <a:latin typeface="+mj-lt"/>
                <a:cs typeface="Arial" pitchFamily="34" charset="0"/>
              </a:rPr>
              <a:t>if</a:t>
            </a:r>
            <a:r>
              <a:rPr lang="es-ES" sz="4000" b="1" i="1" spc="300" dirty="0" smtClean="0">
                <a:latin typeface="+mj-lt"/>
                <a:cs typeface="Arial" pitchFamily="34" charset="0"/>
              </a:rPr>
              <a:t> </a:t>
            </a:r>
            <a:r>
              <a:rPr lang="es-ES" sz="4000" b="1" i="1" spc="300" dirty="0" err="1" smtClean="0">
                <a:latin typeface="+mj-lt"/>
                <a:cs typeface="Arial" pitchFamily="34" charset="0"/>
              </a:rPr>
              <a:t>they</a:t>
            </a:r>
            <a:r>
              <a:rPr lang="es-ES" sz="4000" b="1" i="1" spc="300" dirty="0" smtClean="0">
                <a:latin typeface="+mj-lt"/>
                <a:cs typeface="Arial" pitchFamily="34" charset="0"/>
              </a:rPr>
              <a:t> are </a:t>
            </a:r>
            <a:r>
              <a:rPr lang="es-ES" sz="4000" b="1" i="1" spc="300" dirty="0" err="1" smtClean="0">
                <a:latin typeface="+mj-lt"/>
                <a:cs typeface="Arial" pitchFamily="34" charset="0"/>
              </a:rPr>
              <a:t>capable</a:t>
            </a:r>
            <a:r>
              <a:rPr lang="es-ES" sz="4000" b="1" i="1" spc="300" dirty="0" smtClean="0">
                <a:latin typeface="+mj-lt"/>
                <a:cs typeface="Arial" pitchFamily="34" charset="0"/>
              </a:rPr>
              <a:t> of </a:t>
            </a:r>
            <a:r>
              <a:rPr lang="es-ES" sz="4000" b="1" i="1" spc="300" dirty="0" err="1" smtClean="0">
                <a:latin typeface="+mj-lt"/>
                <a:cs typeface="Arial" pitchFamily="34" charset="0"/>
              </a:rPr>
              <a:t>making</a:t>
            </a:r>
            <a:r>
              <a:rPr lang="es-ES" sz="4000" b="1" i="1" spc="300" dirty="0" smtClean="0">
                <a:latin typeface="+mj-lt"/>
                <a:cs typeface="Arial" pitchFamily="34" charset="0"/>
              </a:rPr>
              <a:t> </a:t>
            </a:r>
            <a:r>
              <a:rPr lang="es-ES" sz="4000" b="1" i="1" spc="300" dirty="0" err="1" smtClean="0">
                <a:latin typeface="+mj-lt"/>
                <a:cs typeface="Arial" pitchFamily="34" charset="0"/>
              </a:rPr>
              <a:t>them</a:t>
            </a:r>
            <a:r>
              <a:rPr lang="es-ES" sz="4000" b="1" i="1" spc="300" dirty="0" smtClean="0">
                <a:latin typeface="+mj-lt"/>
                <a:cs typeface="Arial" pitchFamily="34" charset="0"/>
              </a:rPr>
              <a:t> and </a:t>
            </a:r>
            <a:r>
              <a:rPr lang="es-ES" sz="4000" b="1" i="1" spc="300" dirty="0" err="1" smtClean="0">
                <a:latin typeface="+mj-lt"/>
                <a:cs typeface="Arial" pitchFamily="34" charset="0"/>
              </a:rPr>
              <a:t>learning</a:t>
            </a:r>
            <a:r>
              <a:rPr lang="es-ES" sz="4000" b="1" i="1" spc="300" dirty="0" smtClean="0">
                <a:latin typeface="+mj-lt"/>
                <a:cs typeface="Arial" pitchFamily="34" charset="0"/>
              </a:rPr>
              <a:t> </a:t>
            </a:r>
            <a:r>
              <a:rPr lang="es-ES" sz="4000" b="1" i="1" spc="300" dirty="0" err="1" smtClean="0">
                <a:latin typeface="+mj-lt"/>
                <a:cs typeface="Arial" pitchFamily="34" charset="0"/>
              </a:rPr>
              <a:t>from</a:t>
            </a:r>
            <a:r>
              <a:rPr lang="es-ES" sz="4000" b="1" i="1" spc="300" dirty="0" smtClean="0">
                <a:latin typeface="+mj-lt"/>
                <a:cs typeface="Arial" pitchFamily="34" charset="0"/>
              </a:rPr>
              <a:t> </a:t>
            </a:r>
            <a:r>
              <a:rPr lang="es-ES" sz="4000" b="1" i="1" spc="300" dirty="0" err="1" smtClean="0">
                <a:latin typeface="+mj-lt"/>
                <a:cs typeface="Arial" pitchFamily="34" charset="0"/>
              </a:rPr>
              <a:t>the</a:t>
            </a:r>
            <a:r>
              <a:rPr lang="es-ES" sz="4000" b="1" i="1" spc="300" dirty="0" smtClean="0">
                <a:latin typeface="+mj-lt"/>
                <a:cs typeface="Arial" pitchFamily="34" charset="0"/>
              </a:rPr>
              <a:t> </a:t>
            </a:r>
            <a:r>
              <a:rPr lang="es-ES" sz="4000" b="1" i="1" spc="300" dirty="0" err="1" smtClean="0">
                <a:latin typeface="+mj-lt"/>
                <a:cs typeface="Arial" pitchFamily="34" charset="0"/>
              </a:rPr>
              <a:t>consequences</a:t>
            </a:r>
            <a:r>
              <a:rPr lang="es-ES" sz="4000" b="1" i="1" spc="300" dirty="0" smtClean="0">
                <a:latin typeface="+mj-lt"/>
                <a:cs typeface="Arial" pitchFamily="34" charset="0"/>
              </a:rPr>
              <a:t>.</a:t>
            </a:r>
            <a:endParaRPr lang="es-ES" sz="4000" b="1" i="1" spc="300" dirty="0" smtClean="0">
              <a:latin typeface="+mj-lt"/>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051720" y="620688"/>
            <a:ext cx="6048672" cy="5584686"/>
            <a:chOff x="1613949" y="828959"/>
            <a:chExt cx="6466284" cy="7507274"/>
          </a:xfrm>
        </p:grpSpPr>
        <p:sp>
          <p:nvSpPr>
            <p:cNvPr id="3" name="2 Rectángulo"/>
            <p:cNvSpPr/>
            <p:nvPr/>
          </p:nvSpPr>
          <p:spPr>
            <a:xfrm>
              <a:off x="5693866" y="7798381"/>
              <a:ext cx="1693551" cy="537852"/>
            </a:xfrm>
            <a:prstGeom prst="rect">
              <a:avLst/>
            </a:prstGeom>
          </p:spPr>
          <p:txBody>
            <a:bodyPr wrap="square">
              <a:spAutoFit/>
            </a:bodyPr>
            <a:lstStyle/>
            <a:p>
              <a:pPr lvl="0" algn="r"/>
              <a:r>
                <a:rPr lang="es-ES" sz="2000" dirty="0" smtClean="0">
                  <a:solidFill>
                    <a:prstClr val="black"/>
                  </a:solidFill>
                  <a:latin typeface="Arial" pitchFamily="34" charset="0"/>
                  <a:cs typeface="Arial" pitchFamily="34" charset="0"/>
                </a:rPr>
                <a:t>Page 155</a:t>
              </a:r>
              <a:r>
                <a:rPr lang="es-ES" sz="2000" dirty="0" smtClean="0">
                  <a:solidFill>
                    <a:prstClr val="black"/>
                  </a:solidFill>
                  <a:latin typeface="Arial" pitchFamily="34" charset="0"/>
                  <a:cs typeface="Arial" pitchFamily="34" charset="0"/>
                </a:rPr>
                <a:t>.</a:t>
              </a:r>
              <a:endParaRPr lang="es-ES" sz="2000" dirty="0">
                <a:solidFill>
                  <a:prstClr val="black"/>
                </a:solidFill>
                <a:latin typeface="Arial" pitchFamily="34" charset="0"/>
                <a:cs typeface="Arial" pitchFamily="34" charset="0"/>
              </a:endParaRPr>
            </a:p>
          </p:txBody>
        </p:sp>
        <p:sp>
          <p:nvSpPr>
            <p:cNvPr id="4" name="3 Rectángulo"/>
            <p:cNvSpPr/>
            <p:nvPr/>
          </p:nvSpPr>
          <p:spPr>
            <a:xfrm>
              <a:off x="1968266" y="3057642"/>
              <a:ext cx="6111967" cy="1613555"/>
            </a:xfrm>
            <a:prstGeom prst="rect">
              <a:avLst/>
            </a:prstGeom>
          </p:spPr>
          <p:txBody>
            <a:bodyPr wrap="square">
              <a:spAutoFit/>
            </a:bodyPr>
            <a:lstStyle/>
            <a:p>
              <a:pPr algn="ctr"/>
              <a:r>
                <a:rPr lang="es-ES" sz="3600" dirty="0" err="1" smtClean="0">
                  <a:latin typeface="Arial" pitchFamily="34" charset="0"/>
                  <a:cs typeface="Arial" pitchFamily="34" charset="0"/>
                </a:rPr>
                <a:t>Check</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if</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a:t>
              </a:r>
              <a:r>
                <a:rPr lang="es-ES" sz="3600" dirty="0" smtClean="0">
                  <a:latin typeface="Arial" pitchFamily="34" charset="0"/>
                  <a:cs typeface="Arial" pitchFamily="34" charset="0"/>
                </a:rPr>
                <a:t> are </a:t>
              </a:r>
              <a:r>
                <a:rPr lang="es-ES" sz="3600" dirty="0" err="1" smtClean="0">
                  <a:latin typeface="Arial" pitchFamily="34" charset="0"/>
                  <a:cs typeface="Arial" pitchFamily="34" charset="0"/>
                </a:rPr>
                <a:t>guilty</a:t>
              </a:r>
              <a:r>
                <a:rPr lang="es-ES" sz="3600" dirty="0" smtClean="0">
                  <a:latin typeface="Arial" pitchFamily="34" charset="0"/>
                  <a:cs typeface="Arial" pitchFamily="34" charset="0"/>
                </a:rPr>
                <a:t> of </a:t>
              </a:r>
              <a:r>
                <a:rPr lang="es-ES" sz="3600" dirty="0" err="1" smtClean="0">
                  <a:latin typeface="Arial" pitchFamily="34" charset="0"/>
                  <a:cs typeface="Arial" pitchFamily="34" charset="0"/>
                </a:rPr>
                <a:t>smother-love</a:t>
              </a:r>
              <a:endParaRPr lang="es-ES" sz="3600" dirty="0" smtClean="0">
                <a:latin typeface="Arial" pitchFamily="34" charset="0"/>
                <a:cs typeface="Arial" pitchFamily="34" charset="0"/>
              </a:endParaRPr>
            </a:p>
          </p:txBody>
        </p:sp>
        <p:sp>
          <p:nvSpPr>
            <p:cNvPr id="5" name="4 CuadroTexto"/>
            <p:cNvSpPr txBox="1"/>
            <p:nvPr/>
          </p:nvSpPr>
          <p:spPr>
            <a:xfrm>
              <a:off x="1613949" y="828959"/>
              <a:ext cx="1860164" cy="620598"/>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5" y="764704"/>
            <a:ext cx="5832648" cy="4832092"/>
          </a:xfrm>
          <a:prstGeom prst="rect">
            <a:avLst/>
          </a:prstGeom>
          <a:noFill/>
        </p:spPr>
        <p:txBody>
          <a:bodyPr wrap="square" rtlCol="0">
            <a:spAutoFit/>
          </a:bodyPr>
          <a:lstStyle/>
          <a:p>
            <a:pPr algn="ctr"/>
            <a:r>
              <a:rPr lang="es-MX" sz="4400" b="1" dirty="0" smtClean="0">
                <a:solidFill>
                  <a:schemeClr val="accent2">
                    <a:lumMod val="60000"/>
                    <a:lumOff val="40000"/>
                  </a:schemeClr>
                </a:solidFill>
                <a:latin typeface="Arial" pitchFamily="34" charset="0"/>
                <a:cs typeface="Arial" pitchFamily="34" charset="0"/>
              </a:rPr>
              <a:t>The SEA method of decision making</a:t>
            </a:r>
            <a:endParaRPr lang="es-MX" sz="4400" b="1" dirty="0" smtClean="0">
              <a:solidFill>
                <a:srgbClr val="002060"/>
              </a:solidFill>
              <a:latin typeface="Arial" pitchFamily="34" charset="0"/>
              <a:cs typeface="Arial" pitchFamily="34" charset="0"/>
            </a:endParaRPr>
          </a:p>
          <a:p>
            <a:endParaRPr lang="es-MX" sz="4400" dirty="0" smtClean="0">
              <a:solidFill>
                <a:srgbClr val="002060"/>
              </a:solidFill>
              <a:latin typeface="Arial" pitchFamily="34" charset="0"/>
              <a:cs typeface="Arial" pitchFamily="34" charset="0"/>
            </a:endParaRPr>
          </a:p>
          <a:p>
            <a:pPr algn="r"/>
            <a:r>
              <a:rPr lang="es-MX" sz="4400" dirty="0" smtClean="0">
                <a:solidFill>
                  <a:srgbClr val="002060"/>
                </a:solidFill>
                <a:latin typeface="Arial" pitchFamily="34" charset="0"/>
                <a:cs typeface="Arial" pitchFamily="34" charset="0"/>
              </a:rPr>
              <a:t>Parents should teach children the SEA method of decision making.</a:t>
            </a:r>
            <a:endParaRPr lang="es-MX" sz="4400" dirty="0" smtClean="0">
              <a:solidFill>
                <a:srgbClr val="002060"/>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692696"/>
            <a:ext cx="5598368" cy="4832093"/>
          </a:xfrm>
          <a:prstGeom prst="rect">
            <a:avLst/>
          </a:prstGeom>
        </p:spPr>
        <p:txBody>
          <a:bodyPr wrap="square">
            <a:spAutoFit/>
          </a:bodyPr>
          <a:lstStyle/>
          <a:p>
            <a:pPr algn="r"/>
            <a:r>
              <a:rPr lang="es-MX" sz="2800" dirty="0" smtClean="0">
                <a:solidFill>
                  <a:srgbClr val="002060"/>
                </a:solidFill>
                <a:latin typeface="Arial" pitchFamily="34" charset="0"/>
                <a:cs typeface="Arial" pitchFamily="34" charset="0"/>
              </a:rPr>
              <a:t>First, they should teach them to </a:t>
            </a:r>
            <a:r>
              <a:rPr lang="es-MX" sz="2800" b="1" i="1" dirty="0" smtClean="0">
                <a:solidFill>
                  <a:srgbClr val="002060"/>
                </a:solidFill>
                <a:latin typeface="Arial" pitchFamily="34" charset="0"/>
                <a:cs typeface="Arial" pitchFamily="34" charset="0"/>
              </a:rPr>
              <a:t>SEEK</a:t>
            </a:r>
            <a:r>
              <a:rPr lang="es-MX" sz="2800" dirty="0" smtClean="0">
                <a:solidFill>
                  <a:srgbClr val="002060"/>
                </a:solidFill>
                <a:latin typeface="Arial" pitchFamily="34" charset="0"/>
                <a:cs typeface="Arial" pitchFamily="34" charset="0"/>
              </a:rPr>
              <a:t> the information needed to reach a good decision.</a:t>
            </a:r>
            <a:endParaRPr lang="es-MX" sz="2800" dirty="0" smtClean="0">
              <a:solidFill>
                <a:srgbClr val="002060"/>
              </a:solidFill>
              <a:latin typeface="Arial" pitchFamily="34" charset="0"/>
              <a:cs typeface="Arial" pitchFamily="34" charset="0"/>
            </a:endParaRPr>
          </a:p>
          <a:p>
            <a:pPr algn="r"/>
            <a:r>
              <a:rPr lang="es-MX" sz="2800" dirty="0" smtClean="0">
                <a:solidFill>
                  <a:srgbClr val="002060"/>
                </a:solidFill>
                <a:latin typeface="Arial" pitchFamily="34" charset="0"/>
                <a:cs typeface="Arial" pitchFamily="34" charset="0"/>
              </a:rPr>
              <a:t>Second, parents should teach children to </a:t>
            </a:r>
            <a:r>
              <a:rPr lang="es-MX" sz="2800" b="1" i="1" dirty="0" smtClean="0">
                <a:solidFill>
                  <a:srgbClr val="002060"/>
                </a:solidFill>
                <a:latin typeface="Arial" pitchFamily="34" charset="0"/>
                <a:cs typeface="Arial" pitchFamily="34" charset="0"/>
              </a:rPr>
              <a:t>EVALUATE</a:t>
            </a:r>
            <a:r>
              <a:rPr lang="es-MX" sz="2800" dirty="0" smtClean="0">
                <a:solidFill>
                  <a:srgbClr val="002060"/>
                </a:solidFill>
                <a:latin typeface="Arial" pitchFamily="34" charset="0"/>
                <a:cs typeface="Arial" pitchFamily="34" charset="0"/>
              </a:rPr>
              <a:t> the alternatives, to weigh the pros and the cons and consider the possible consequences.</a:t>
            </a:r>
            <a:endParaRPr lang="es-MX" sz="2800" dirty="0" smtClean="0">
              <a:solidFill>
                <a:srgbClr val="002060"/>
              </a:solidFill>
              <a:latin typeface="Arial" pitchFamily="34" charset="0"/>
              <a:cs typeface="Arial" pitchFamily="34" charset="0"/>
            </a:endParaRPr>
          </a:p>
          <a:p>
            <a:pPr algn="r"/>
            <a:r>
              <a:rPr lang="es-MX" sz="2800" dirty="0" smtClean="0">
                <a:solidFill>
                  <a:srgbClr val="002060"/>
                </a:solidFill>
                <a:latin typeface="Arial" pitchFamily="34" charset="0"/>
                <a:cs typeface="Arial" pitchFamily="34" charset="0"/>
              </a:rPr>
              <a:t>And third, parents must allow children to </a:t>
            </a:r>
            <a:r>
              <a:rPr lang="es-MX" sz="2800" b="1" i="1" dirty="0" smtClean="0">
                <a:solidFill>
                  <a:srgbClr val="002060"/>
                </a:solidFill>
                <a:latin typeface="Arial" pitchFamily="34" charset="0"/>
                <a:cs typeface="Arial" pitchFamily="34" charset="0"/>
              </a:rPr>
              <a:t>ACCEPT</a:t>
            </a:r>
            <a:r>
              <a:rPr lang="es-MX" sz="2800" dirty="0" smtClean="0">
                <a:solidFill>
                  <a:srgbClr val="002060"/>
                </a:solidFill>
                <a:latin typeface="Arial" pitchFamily="34" charset="0"/>
                <a:cs typeface="Arial" pitchFamily="34" charset="0"/>
              </a:rPr>
              <a:t> the consequences of their decisions.</a:t>
            </a:r>
            <a:endParaRPr lang="es-ES_tradnl" sz="2800" dirty="0">
              <a:solidFill>
                <a:srgbClr val="002060"/>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339752" y="548680"/>
            <a:ext cx="5400600" cy="5570756"/>
          </a:xfrm>
          <a:prstGeom prst="rect">
            <a:avLst/>
          </a:prstGeom>
          <a:noFill/>
        </p:spPr>
        <p:txBody>
          <a:bodyPr wrap="square" rtlCol="0">
            <a:spAutoFit/>
          </a:bodyPr>
          <a:lstStyle/>
          <a:p>
            <a:pPr algn="ctr"/>
            <a:r>
              <a:rPr lang="es-MX" sz="3800" b="1" dirty="0" smtClean="0">
                <a:solidFill>
                  <a:schemeClr val="accent2">
                    <a:lumMod val="60000"/>
                    <a:lumOff val="40000"/>
                  </a:schemeClr>
                </a:solidFill>
                <a:latin typeface="Arial" pitchFamily="34" charset="0"/>
                <a:cs typeface="Arial" pitchFamily="34" charset="0"/>
              </a:rPr>
              <a:t>Avoiding the extremes</a:t>
            </a:r>
            <a:endParaRPr lang="es-MX" sz="3800" b="1" dirty="0" smtClean="0">
              <a:solidFill>
                <a:schemeClr val="accent2">
                  <a:lumMod val="60000"/>
                  <a:lumOff val="40000"/>
                </a:schemeClr>
              </a:solidFill>
              <a:latin typeface="Arial" pitchFamily="34" charset="0"/>
              <a:cs typeface="Arial" pitchFamily="34" charset="0"/>
            </a:endParaRPr>
          </a:p>
          <a:p>
            <a:pPr algn="r"/>
            <a:endParaRPr lang="es-MX" sz="800" dirty="0" smtClean="0">
              <a:latin typeface="Arial" pitchFamily="34" charset="0"/>
              <a:cs typeface="Arial" pitchFamily="34" charset="0"/>
            </a:endParaRPr>
          </a:p>
          <a:p>
            <a:pPr marL="541338" algn="r"/>
            <a:r>
              <a:rPr lang="es-MX" sz="3100" dirty="0" smtClean="0">
                <a:solidFill>
                  <a:srgbClr val="002060"/>
                </a:solidFill>
                <a:latin typeface="Arial" pitchFamily="34" charset="0"/>
                <a:cs typeface="Arial" pitchFamily="34" charset="0"/>
              </a:rPr>
              <a:t>Parents err when they allow their children to make decisions that they’re not mature enough to make or when they let their children do what they want to do because they’re afraid of losing the children’s love if they impose limits.</a:t>
            </a:r>
            <a:endParaRPr lang="es-ES_tradnl" sz="3200" dirty="0">
              <a:solidFill>
                <a:srgbClr val="002060"/>
              </a:solidFill>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rot="10800000" flipH="1" flipV="1">
            <a:off x="2411760" y="1288506"/>
            <a:ext cx="5647917" cy="3785652"/>
          </a:xfrm>
          <a:prstGeom prst="rect">
            <a:avLst/>
          </a:prstGeom>
          <a:noFill/>
        </p:spPr>
        <p:txBody>
          <a:bodyPr wrap="square" rtlCol="0">
            <a:spAutoFit/>
          </a:bodyPr>
          <a:lstStyle/>
          <a:p>
            <a:pPr algn="r"/>
            <a:r>
              <a:rPr lang="es-MX" sz="4000" dirty="0" smtClean="0">
                <a:solidFill>
                  <a:schemeClr val="accent1">
                    <a:lumMod val="50000"/>
                  </a:schemeClr>
                </a:solidFill>
                <a:latin typeface="Arial" pitchFamily="34" charset="0"/>
                <a:cs typeface="Arial" pitchFamily="34" charset="0"/>
              </a:rPr>
              <a:t>If parents don’t trust them to make decisions, they won’t learn to carry responsibility or become trustworthy.</a:t>
            </a:r>
            <a:endParaRPr lang="es-ES_tradnl" sz="4000" dirty="0">
              <a:solidFill>
                <a:schemeClr val="accent1">
                  <a:lumMod val="50000"/>
                </a:schemeClr>
              </a:solidFill>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476672"/>
            <a:ext cx="5688632" cy="3970318"/>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Learning to be trustworthy</a:t>
            </a:r>
            <a:endParaRPr lang="es-MX" sz="3600" dirty="0" smtClean="0">
              <a:solidFill>
                <a:schemeClr val="accent2">
                  <a:lumMod val="60000"/>
                  <a:lumOff val="40000"/>
                </a:schemeClr>
              </a:solidFill>
              <a:latin typeface="Arial" pitchFamily="34" charset="0"/>
              <a:cs typeface="Arial" pitchFamily="34" charset="0"/>
            </a:endParaRPr>
          </a:p>
          <a:p>
            <a:endParaRPr lang="es-MX" sz="3600" dirty="0" smtClean="0">
              <a:latin typeface="Arial" pitchFamily="34" charset="0"/>
              <a:cs typeface="Arial" pitchFamily="34" charset="0"/>
            </a:endParaRPr>
          </a:p>
          <a:p>
            <a:endParaRPr lang="es-MX" sz="3600" dirty="0" smtClean="0">
              <a:latin typeface="Arial" pitchFamily="34" charset="0"/>
              <a:cs typeface="Arial" pitchFamily="34" charset="0"/>
            </a:endParaRPr>
          </a:p>
          <a:p>
            <a:pPr algn="r"/>
            <a:r>
              <a:rPr lang="es-MX" sz="3600" dirty="0" smtClean="0">
                <a:solidFill>
                  <a:schemeClr val="accent1">
                    <a:lumMod val="50000"/>
                  </a:schemeClr>
                </a:solidFill>
                <a:latin typeface="Arial" pitchFamily="34" charset="0"/>
                <a:cs typeface="Arial" pitchFamily="34" charset="0"/>
              </a:rPr>
              <a:t>The most important aspect of a trustworthy environment is you, the parents.</a:t>
            </a:r>
            <a:endParaRPr lang="es-MX" sz="3600" dirty="0" smtClean="0">
              <a:solidFill>
                <a:schemeClr val="accent1">
                  <a:lumMod val="50000"/>
                </a:schemeClr>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195736" y="692696"/>
            <a:ext cx="5832648" cy="4970592"/>
          </a:xfrm>
          <a:prstGeom prst="rect">
            <a:avLst/>
          </a:prstGeom>
          <a:noFill/>
        </p:spPr>
        <p:txBody>
          <a:bodyPr wrap="square" rtlCol="0">
            <a:spAutoFit/>
          </a:bodyPr>
          <a:lstStyle/>
          <a:p>
            <a:r>
              <a:rPr lang="es-MX" sz="2400" dirty="0" smtClean="0">
                <a:solidFill>
                  <a:srgbClr val="002060"/>
                </a:solidFill>
                <a:latin typeface="Arial" pitchFamily="34" charset="0"/>
                <a:cs typeface="Arial" pitchFamily="34" charset="0"/>
              </a:rPr>
              <a:t>Here are some things to remember as you work on becoming the type of parent your children can trust:</a:t>
            </a:r>
            <a:endParaRPr lang="es-MX" sz="2400" dirty="0" smtClean="0">
              <a:solidFill>
                <a:srgbClr val="002060"/>
              </a:solidFill>
              <a:latin typeface="Arial" pitchFamily="34" charset="0"/>
              <a:cs typeface="Arial" pitchFamily="34" charset="0"/>
            </a:endParaRPr>
          </a:p>
          <a:p>
            <a:pPr algn="r"/>
            <a:endParaRPr lang="es-MX" sz="1100" dirty="0" smtClean="0">
              <a:solidFill>
                <a:srgbClr val="002060"/>
              </a:solidFill>
              <a:latin typeface="Arial" pitchFamily="34" charset="0"/>
              <a:cs typeface="Arial" pitchFamily="34" charset="0"/>
            </a:endParaRPr>
          </a:p>
          <a:p>
            <a:pPr marL="342900" indent="-342900" algn="r">
              <a:buAutoNum type="arabicPeriod"/>
            </a:pPr>
            <a:r>
              <a:rPr lang="es-MX" sz="2600" dirty="0" smtClean="0">
                <a:solidFill>
                  <a:srgbClr val="002060"/>
                </a:solidFill>
                <a:latin typeface="Arial" pitchFamily="34" charset="0"/>
                <a:cs typeface="Arial" pitchFamily="34" charset="0"/>
              </a:rPr>
              <a:t>Keep the promises you make.</a:t>
            </a:r>
            <a:endParaRPr lang="es-MX" sz="2600" dirty="0" smtClean="0">
              <a:solidFill>
                <a:srgbClr val="002060"/>
              </a:solidFill>
              <a:latin typeface="Arial" pitchFamily="34" charset="0"/>
              <a:cs typeface="Arial" pitchFamily="34" charset="0"/>
            </a:endParaRPr>
          </a:p>
          <a:p>
            <a:pPr marL="342900" indent="-342900" algn="r">
              <a:buAutoNum type="arabicPeriod"/>
            </a:pPr>
            <a:r>
              <a:rPr lang="es-MX" sz="2600" dirty="0" smtClean="0">
                <a:solidFill>
                  <a:srgbClr val="002060"/>
                </a:solidFill>
                <a:latin typeface="Arial" pitchFamily="34" charset="0"/>
                <a:cs typeface="Arial" pitchFamily="34" charset="0"/>
              </a:rPr>
              <a:t>Protech and support your children.</a:t>
            </a:r>
            <a:endParaRPr lang="es-MX" sz="2600" dirty="0" smtClean="0">
              <a:solidFill>
                <a:srgbClr val="002060"/>
              </a:solidFill>
              <a:latin typeface="Arial" pitchFamily="34" charset="0"/>
              <a:cs typeface="Arial" pitchFamily="34" charset="0"/>
            </a:endParaRPr>
          </a:p>
          <a:p>
            <a:pPr marL="342900" indent="-342900" algn="r">
              <a:buAutoNum type="arabicPeriod"/>
            </a:pPr>
            <a:r>
              <a:rPr lang="es-MX" sz="2600" dirty="0" smtClean="0">
                <a:solidFill>
                  <a:srgbClr val="002060"/>
                </a:solidFill>
                <a:latin typeface="Arial" pitchFamily="34" charset="0"/>
                <a:cs typeface="Arial" pitchFamily="34" charset="0"/>
              </a:rPr>
              <a:t>Don’t betray your children.</a:t>
            </a:r>
            <a:endParaRPr lang="es-MX" sz="2600" dirty="0" smtClean="0">
              <a:solidFill>
                <a:srgbClr val="002060"/>
              </a:solidFill>
              <a:latin typeface="Arial" pitchFamily="34" charset="0"/>
              <a:cs typeface="Arial" pitchFamily="34" charset="0"/>
            </a:endParaRPr>
          </a:p>
          <a:p>
            <a:pPr marL="342900" indent="-342900" algn="r">
              <a:buAutoNum type="arabicPeriod"/>
            </a:pPr>
            <a:r>
              <a:rPr lang="es-MX" sz="2600" dirty="0" smtClean="0">
                <a:solidFill>
                  <a:srgbClr val="002060"/>
                </a:solidFill>
                <a:latin typeface="Arial" pitchFamily="34" charset="0"/>
                <a:cs typeface="Arial" pitchFamily="34" charset="0"/>
              </a:rPr>
              <a:t>Be your children’s advocate and defender.</a:t>
            </a:r>
            <a:endParaRPr lang="es-MX" sz="2600" dirty="0" smtClean="0">
              <a:solidFill>
                <a:srgbClr val="002060"/>
              </a:solidFill>
              <a:latin typeface="Arial" pitchFamily="34" charset="0"/>
              <a:cs typeface="Arial" pitchFamily="34" charset="0"/>
            </a:endParaRPr>
          </a:p>
          <a:p>
            <a:pPr marL="342900" indent="-342900" algn="r"/>
            <a:r>
              <a:rPr lang="es-MX" sz="2600" dirty="0" smtClean="0">
                <a:solidFill>
                  <a:srgbClr val="002060"/>
                </a:solidFill>
                <a:latin typeface="Arial" pitchFamily="34" charset="0"/>
                <a:cs typeface="Arial" pitchFamily="34" charset="0"/>
              </a:rPr>
              <a:t>5. </a:t>
            </a:r>
            <a:r>
              <a:rPr lang="es-MX" sz="2600" dirty="0" smtClean="0">
                <a:solidFill>
                  <a:srgbClr val="002060"/>
                </a:solidFill>
                <a:latin typeface="Arial" pitchFamily="34" charset="0"/>
                <a:cs typeface="Arial" pitchFamily="34" charset="0"/>
              </a:rPr>
              <a:t>Live a life that makes your children proud to have you as a parent..</a:t>
            </a:r>
            <a:endParaRPr lang="es-MX" sz="2600" dirty="0" smtClean="0">
              <a:solidFill>
                <a:srgbClr val="002060"/>
              </a:solidFill>
              <a:latin typeface="Arial" pitchFamily="34" charset="0"/>
              <a:cs typeface="Arial" pitchFamily="34" charset="0"/>
            </a:endParaRPr>
          </a:p>
          <a:p>
            <a:pPr marL="342900" indent="-342900" algn="r"/>
            <a:r>
              <a:rPr lang="es-MX" sz="2600" dirty="0" smtClean="0">
                <a:solidFill>
                  <a:srgbClr val="002060"/>
                </a:solidFill>
                <a:latin typeface="Arial" pitchFamily="34" charset="0"/>
                <a:cs typeface="Arial" pitchFamily="34" charset="0"/>
              </a:rPr>
              <a:t>6. </a:t>
            </a:r>
            <a:r>
              <a:rPr lang="es-MX" sz="2600" dirty="0" smtClean="0">
                <a:solidFill>
                  <a:srgbClr val="002060"/>
                </a:solidFill>
                <a:latin typeface="Arial" pitchFamily="34" charset="0"/>
                <a:cs typeface="Arial" pitchFamily="34" charset="0"/>
              </a:rPr>
              <a:t>Walk beside your child in tough times.</a:t>
            </a:r>
            <a:endParaRPr lang="es-ES_tradnl" sz="2600" dirty="0">
              <a:solidFill>
                <a:srgbClr val="002060"/>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95736" y="620688"/>
            <a:ext cx="5904656" cy="5584686"/>
            <a:chOff x="1613949" y="828959"/>
            <a:chExt cx="6466284" cy="7507274"/>
          </a:xfrm>
        </p:grpSpPr>
        <p:sp>
          <p:nvSpPr>
            <p:cNvPr id="3" name="2 Rectángulo"/>
            <p:cNvSpPr/>
            <p:nvPr/>
          </p:nvSpPr>
          <p:spPr>
            <a:xfrm>
              <a:off x="4768234" y="7798381"/>
              <a:ext cx="2759998" cy="537852"/>
            </a:xfrm>
            <a:prstGeom prst="rect">
              <a:avLst/>
            </a:prstGeom>
          </p:spPr>
          <p:txBody>
            <a:bodyPr wrap="square">
              <a:spAutoFit/>
            </a:bodyPr>
            <a:lstStyle/>
            <a:p>
              <a:pPr lvl="0" algn="r"/>
              <a:r>
                <a:rPr lang="es-ES" sz="2000" dirty="0" err="1" smtClean="0">
                  <a:solidFill>
                    <a:prstClr val="black"/>
                  </a:solidFill>
                  <a:latin typeface="Arial" pitchFamily="34" charset="0"/>
                  <a:cs typeface="Arial" pitchFamily="34" charset="0"/>
                </a:rPr>
                <a:t>Pages</a:t>
              </a:r>
              <a:r>
                <a:rPr lang="es-ES" sz="2000" dirty="0" smtClean="0">
                  <a:solidFill>
                    <a:prstClr val="black"/>
                  </a:solidFill>
                  <a:latin typeface="Arial" pitchFamily="34" charset="0"/>
                  <a:cs typeface="Arial" pitchFamily="34" charset="0"/>
                </a:rPr>
                <a:t> 160 and 161</a:t>
              </a:r>
              <a:r>
                <a:rPr lang="es-ES" sz="2000" dirty="0" smtClean="0">
                  <a:solidFill>
                    <a:prstClr val="black"/>
                  </a:solidFill>
                  <a:latin typeface="Arial" pitchFamily="34" charset="0"/>
                  <a:cs typeface="Arial" pitchFamily="34" charset="0"/>
                </a:rPr>
                <a:t>.</a:t>
              </a:r>
              <a:endParaRPr lang="es-ES" sz="2000" dirty="0">
                <a:solidFill>
                  <a:prstClr val="black"/>
                </a:solidFill>
                <a:latin typeface="Arial" pitchFamily="34" charset="0"/>
                <a:cs typeface="Arial" pitchFamily="34" charset="0"/>
              </a:endParaRPr>
            </a:p>
          </p:txBody>
        </p:sp>
        <p:sp>
          <p:nvSpPr>
            <p:cNvPr id="4" name="3 Rectángulo"/>
            <p:cNvSpPr/>
            <p:nvPr/>
          </p:nvSpPr>
          <p:spPr>
            <a:xfrm>
              <a:off x="1968266" y="3057642"/>
              <a:ext cx="6111967" cy="1613555"/>
            </a:xfrm>
            <a:prstGeom prst="rect">
              <a:avLst/>
            </a:prstGeom>
          </p:spPr>
          <p:txBody>
            <a:bodyPr wrap="square">
              <a:spAutoFit/>
            </a:bodyPr>
            <a:lstStyle/>
            <a:p>
              <a:pPr algn="ctr"/>
              <a:r>
                <a:rPr lang="es-ES" sz="3600" dirty="0" err="1" smtClean="0">
                  <a:latin typeface="Arial" pitchFamily="34" charset="0"/>
                  <a:cs typeface="Arial" pitchFamily="34" charset="0"/>
                </a:rPr>
                <a:t>What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trustworthiness</a:t>
              </a:r>
              <a:r>
                <a:rPr lang="es-ES" sz="3600" dirty="0" smtClean="0">
                  <a:latin typeface="Arial" pitchFamily="34" charset="0"/>
                  <a:cs typeface="Arial" pitchFamily="34" charset="0"/>
                </a:rPr>
                <a:t> ranking?</a:t>
              </a:r>
              <a:endParaRPr lang="es-ES" sz="3600" dirty="0" smtClean="0">
                <a:latin typeface="Arial" pitchFamily="34" charset="0"/>
                <a:cs typeface="Arial" pitchFamily="34" charset="0"/>
              </a:endParaRPr>
            </a:p>
          </p:txBody>
        </p:sp>
        <p:sp>
          <p:nvSpPr>
            <p:cNvPr id="5" name="4 CuadroTexto"/>
            <p:cNvSpPr txBox="1"/>
            <p:nvPr/>
          </p:nvSpPr>
          <p:spPr>
            <a:xfrm>
              <a:off x="1613949" y="828959"/>
              <a:ext cx="1860164" cy="620598"/>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CuadroTexto"/>
          <p:cNvSpPr txBox="1"/>
          <p:nvPr/>
        </p:nvSpPr>
        <p:spPr>
          <a:xfrm>
            <a:off x="6732240" y="548680"/>
            <a:ext cx="2160240" cy="584775"/>
          </a:xfrm>
          <a:prstGeom prst="rect">
            <a:avLst/>
          </a:prstGeom>
          <a:noFill/>
        </p:spPr>
        <p:txBody>
          <a:bodyPr wrap="square" rtlCol="0">
            <a:spAutoFit/>
          </a:bodyPr>
          <a:lstStyle/>
          <a:p>
            <a:pPr algn="r"/>
            <a:r>
              <a:rPr lang="es-MX" sz="3200" i="1" dirty="0" smtClean="0">
                <a:latin typeface="Birch Std" pitchFamily="66" charset="0"/>
              </a:rPr>
              <a:t>Chapter </a:t>
            </a:r>
            <a:r>
              <a:rPr lang="es-MX" sz="3200" i="1" dirty="0" smtClean="0">
                <a:latin typeface="Birch Std" pitchFamily="66" charset="0"/>
              </a:rPr>
              <a:t>12</a:t>
            </a:r>
            <a:endParaRPr lang="es-ES_tradnl" sz="3200" i="1" dirty="0">
              <a:latin typeface="Birch Std" pitchFamily="66" charset="0"/>
            </a:endParaRPr>
          </a:p>
        </p:txBody>
      </p:sp>
      <p:sp>
        <p:nvSpPr>
          <p:cNvPr id="3" name="2 CuadroTexto"/>
          <p:cNvSpPr txBox="1"/>
          <p:nvPr/>
        </p:nvSpPr>
        <p:spPr>
          <a:xfrm>
            <a:off x="2411760" y="2420888"/>
            <a:ext cx="6408712" cy="923330"/>
          </a:xfrm>
          <a:prstGeom prst="rect">
            <a:avLst/>
          </a:prstGeom>
          <a:noFill/>
        </p:spPr>
        <p:txBody>
          <a:bodyPr wrap="square" rtlCol="0">
            <a:spAutoFit/>
          </a:bodyPr>
          <a:lstStyle/>
          <a:p>
            <a:pPr algn="ctr"/>
            <a:r>
              <a:rPr lang="es-MX" sz="5400" b="1" dirty="0" smtClean="0">
                <a:effectLst>
                  <a:outerShdw blurRad="38100" dist="38100" dir="2700000" algn="tl">
                    <a:srgbClr val="000000">
                      <a:alpha val="43137"/>
                    </a:srgbClr>
                  </a:outerShdw>
                </a:effectLst>
                <a:latin typeface="Arial" pitchFamily="34" charset="0"/>
                <a:cs typeface="Arial" pitchFamily="34" charset="0"/>
              </a:rPr>
              <a:t>“T” Is for Trust</a:t>
            </a:r>
            <a:endParaRPr lang="es-ES_tradnl" sz="5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55776" y="404664"/>
            <a:ext cx="5616624" cy="5709255"/>
          </a:xfrm>
          <a:prstGeom prst="rect">
            <a:avLst/>
          </a:prstGeom>
          <a:noFill/>
        </p:spPr>
        <p:txBody>
          <a:bodyPr wrap="square" rtlCol="0">
            <a:spAutoFit/>
          </a:bodyPr>
          <a:lstStyle/>
          <a:p>
            <a:pPr algn="ctr"/>
            <a:r>
              <a:rPr lang="es-MX" sz="3200" dirty="0" smtClean="0">
                <a:solidFill>
                  <a:schemeClr val="accent2">
                    <a:lumMod val="60000"/>
                    <a:lumOff val="40000"/>
                  </a:schemeClr>
                </a:solidFill>
                <a:latin typeface="Arial" pitchFamily="34" charset="0"/>
                <a:cs typeface="Arial" pitchFamily="34" charset="0"/>
              </a:rPr>
              <a:t>In summary</a:t>
            </a:r>
            <a:endParaRPr lang="es-MX" sz="3200" dirty="0" smtClean="0">
              <a:solidFill>
                <a:schemeClr val="accent2">
                  <a:lumMod val="60000"/>
                  <a:lumOff val="40000"/>
                </a:schemeClr>
              </a:solidFill>
              <a:latin typeface="Arial" pitchFamily="34" charset="0"/>
              <a:cs typeface="Arial" pitchFamily="34" charset="0"/>
            </a:endParaRPr>
          </a:p>
          <a:p>
            <a:pPr algn="ctr"/>
            <a:endParaRPr lang="es-MX" sz="1100" dirty="0" smtClean="0">
              <a:solidFill>
                <a:srgbClr val="002060"/>
              </a:solidFill>
              <a:latin typeface="Arial" pitchFamily="34" charset="0"/>
              <a:cs typeface="Arial" pitchFamily="34" charset="0"/>
            </a:endParaRPr>
          </a:p>
          <a:p>
            <a:pPr algn="ctr"/>
            <a:r>
              <a:rPr lang="es-MX" sz="3200" dirty="0" smtClean="0">
                <a:solidFill>
                  <a:srgbClr val="002060"/>
                </a:solidFill>
                <a:latin typeface="Arial" pitchFamily="34" charset="0"/>
                <a:cs typeface="Arial" pitchFamily="34" charset="0"/>
              </a:rPr>
              <a:t>Fill your children’s love cups so full of love that they overflow – and you’ll find your children responding with love because they have enough care, respect, acceptance, forgiveness, and trust to give away.</a:t>
            </a:r>
            <a:endParaRPr lang="es-MX" sz="3200" dirty="0" smtClean="0">
              <a:solidFill>
                <a:srgbClr val="002060"/>
              </a:solidFill>
              <a:latin typeface="Arial" pitchFamily="34" charset="0"/>
              <a:cs typeface="Arial" pitchFamily="34" charset="0"/>
            </a:endParaRPr>
          </a:p>
          <a:p>
            <a:pPr algn="ctr"/>
            <a:endParaRPr lang="es-MX" sz="3600" dirty="0" smtClean="0">
              <a:solidFill>
                <a:srgbClr val="002060"/>
              </a:solidFill>
              <a:latin typeface="Arial" pitchFamily="34" charset="0"/>
              <a:cs typeface="Arial" pitchFamily="34" charset="0"/>
            </a:endParaRPr>
          </a:p>
          <a:p>
            <a:pPr algn="ctr"/>
            <a:r>
              <a:rPr lang="es-MX" sz="3000" dirty="0" smtClean="0">
                <a:solidFill>
                  <a:srgbClr val="002060"/>
                </a:solidFill>
                <a:latin typeface="Arial" pitchFamily="34" charset="0"/>
                <a:cs typeface="Arial" pitchFamily="34" charset="0"/>
              </a:rPr>
              <a:t>LOVE creates LOVE</a:t>
            </a:r>
            <a:r>
              <a:rPr lang="es-MX" sz="3000" dirty="0" smtClean="0">
                <a:solidFill>
                  <a:srgbClr val="002060"/>
                </a:solidFill>
                <a:latin typeface="Arial" pitchFamily="34" charset="0"/>
                <a:cs typeface="Arial" pitchFamily="34" charset="0"/>
              </a:rPr>
              <a:t>!</a:t>
            </a:r>
            <a:endParaRPr lang="es-ES_tradnl" sz="3000" dirty="0">
              <a:solidFill>
                <a:srgbClr val="002060"/>
              </a:solidFill>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95736" y="620688"/>
            <a:ext cx="5904656" cy="5584686"/>
            <a:chOff x="1613949" y="828959"/>
            <a:chExt cx="6466284" cy="7507274"/>
          </a:xfrm>
        </p:grpSpPr>
        <p:sp>
          <p:nvSpPr>
            <p:cNvPr id="3" name="2 Rectángulo"/>
            <p:cNvSpPr/>
            <p:nvPr/>
          </p:nvSpPr>
          <p:spPr>
            <a:xfrm>
              <a:off x="5004805" y="7798381"/>
              <a:ext cx="2523427" cy="537852"/>
            </a:xfrm>
            <a:prstGeom prst="rect">
              <a:avLst/>
            </a:prstGeom>
          </p:spPr>
          <p:txBody>
            <a:bodyPr wrap="square">
              <a:spAutoFit/>
            </a:bodyPr>
            <a:lstStyle/>
            <a:p>
              <a:pPr lvl="0" algn="r"/>
              <a:r>
                <a:rPr lang="es-ES" sz="2000" dirty="0" smtClean="0">
                  <a:solidFill>
                    <a:prstClr val="black"/>
                  </a:solidFill>
                  <a:latin typeface="Arial" pitchFamily="34" charset="0"/>
                  <a:cs typeface="Arial" pitchFamily="34" charset="0"/>
                </a:rPr>
                <a:t>Page </a:t>
              </a:r>
              <a:r>
                <a:rPr lang="es-ES" sz="2000" dirty="0" smtClean="0">
                  <a:solidFill>
                    <a:prstClr val="black"/>
                  </a:solidFill>
                  <a:latin typeface="Arial" pitchFamily="34" charset="0"/>
                  <a:cs typeface="Arial" pitchFamily="34" charset="0"/>
                </a:rPr>
                <a:t>174.</a:t>
              </a:r>
              <a:endParaRPr lang="es-ES" sz="2000" dirty="0">
                <a:solidFill>
                  <a:prstClr val="black"/>
                </a:solidFill>
                <a:latin typeface="Arial" pitchFamily="34" charset="0"/>
                <a:cs typeface="Arial" pitchFamily="34" charset="0"/>
              </a:endParaRPr>
            </a:p>
          </p:txBody>
        </p:sp>
        <p:sp>
          <p:nvSpPr>
            <p:cNvPr id="4" name="3 Rectángulo"/>
            <p:cNvSpPr/>
            <p:nvPr/>
          </p:nvSpPr>
          <p:spPr>
            <a:xfrm>
              <a:off x="1968266" y="3057642"/>
              <a:ext cx="6111967" cy="1613555"/>
            </a:xfrm>
            <a:prstGeom prst="rect">
              <a:avLst/>
            </a:prstGeom>
          </p:spPr>
          <p:txBody>
            <a:bodyPr wrap="square">
              <a:spAutoFit/>
            </a:bodyPr>
            <a:lstStyle/>
            <a:p>
              <a:pPr algn="ctr"/>
              <a:r>
                <a:rPr lang="es-ES" sz="3600" dirty="0" err="1" smtClean="0">
                  <a:latin typeface="Arial" pitchFamily="34" charset="0"/>
                  <a:cs typeface="Arial" pitchFamily="34" charset="0"/>
                </a:rPr>
                <a:t>Principles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Apply</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Family</a:t>
              </a:r>
              <a:endParaRPr lang="es-ES" sz="3600" dirty="0" smtClean="0">
                <a:latin typeface="Arial" pitchFamily="34" charset="0"/>
                <a:cs typeface="Arial" pitchFamily="34" charset="0"/>
              </a:endParaRPr>
            </a:p>
          </p:txBody>
        </p:sp>
        <p:sp>
          <p:nvSpPr>
            <p:cNvPr id="5" name="4 CuadroTexto"/>
            <p:cNvSpPr txBox="1"/>
            <p:nvPr/>
          </p:nvSpPr>
          <p:spPr>
            <a:xfrm>
              <a:off x="1613949" y="828959"/>
              <a:ext cx="1860164" cy="509630"/>
            </a:xfrm>
            <a:prstGeom prst="rect">
              <a:avLst/>
            </a:prstGeom>
            <a:noFill/>
          </p:spPr>
          <p:txBody>
            <a:bodyPr wrap="square" rtlCol="0">
              <a:spAutoFit/>
            </a:bodyPr>
            <a:lstStyle/>
            <a:p>
              <a:r>
                <a:rPr lang="es-ES" sz="2400" b="1" i="1" dirty="0" smtClean="0">
                  <a:solidFill>
                    <a:schemeClr val="bg2">
                      <a:lumMod val="25000"/>
                    </a:schemeClr>
                  </a:solidFill>
                </a:rPr>
                <a:t>Actividad</a:t>
              </a:r>
              <a:endParaRPr lang="es-ES" sz="2400" b="1" i="1" dirty="0">
                <a:solidFill>
                  <a:schemeClr val="bg2">
                    <a:lumMod val="25000"/>
                  </a:schemeClr>
                </a:solidFil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732240" y="548680"/>
            <a:ext cx="1368152" cy="584775"/>
          </a:xfrm>
          <a:prstGeom prst="rect">
            <a:avLst/>
          </a:prstGeom>
          <a:noFill/>
        </p:spPr>
        <p:txBody>
          <a:bodyPr wrap="square" rtlCol="0">
            <a:spAutoFit/>
          </a:bodyPr>
          <a:lstStyle/>
          <a:p>
            <a:pPr algn="r"/>
            <a:r>
              <a:rPr lang="es-MX" sz="3200" i="1" dirty="0" smtClean="0">
                <a:latin typeface="Birch Std" pitchFamily="66" charset="0"/>
              </a:rPr>
              <a:t>Capítulo 12</a:t>
            </a:r>
            <a:endParaRPr lang="es-ES_tradnl" sz="3200" i="1" dirty="0">
              <a:latin typeface="Birch Std" pitchFamily="66" charset="0"/>
            </a:endParaRPr>
          </a:p>
        </p:txBody>
      </p:sp>
      <p:sp>
        <p:nvSpPr>
          <p:cNvPr id="3" name="2 CuadroTexto"/>
          <p:cNvSpPr txBox="1"/>
          <p:nvPr/>
        </p:nvSpPr>
        <p:spPr>
          <a:xfrm>
            <a:off x="1619672" y="2420888"/>
            <a:ext cx="6408712" cy="923330"/>
          </a:xfrm>
          <a:prstGeom prst="rect">
            <a:avLst/>
          </a:prstGeom>
          <a:noFill/>
        </p:spPr>
        <p:txBody>
          <a:bodyPr wrap="square" rtlCol="0">
            <a:spAutoFit/>
          </a:bodyPr>
          <a:lstStyle/>
          <a:p>
            <a:pPr algn="ctr"/>
            <a:r>
              <a:rPr lang="es-MX" sz="5400" b="1" dirty="0" smtClean="0">
                <a:effectLst>
                  <a:outerShdw blurRad="38100" dist="38100" dir="2700000" algn="tl">
                    <a:srgbClr val="000000">
                      <a:alpha val="43137"/>
                    </a:srgbClr>
                  </a:outerShdw>
                </a:effectLst>
                <a:latin typeface="Arial" pitchFamily="34" charset="0"/>
                <a:cs typeface="Arial" pitchFamily="34" charset="0"/>
              </a:rPr>
              <a:t>“T” Is for Trust</a:t>
            </a:r>
            <a:endParaRPr lang="es-ES_tradnl" sz="5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620688"/>
            <a:ext cx="5904656" cy="369332"/>
          </a:xfrm>
          <a:prstGeom prst="rect">
            <a:avLst/>
          </a:prstGeom>
          <a:noFill/>
        </p:spPr>
        <p:txBody>
          <a:bodyPr wrap="square" rtlCol="0">
            <a:spAutoFit/>
          </a:bodyPr>
          <a:lstStyle/>
          <a:p>
            <a:endParaRPr lang="es-ES_tradnl"/>
          </a:p>
        </p:txBody>
      </p:sp>
      <p:sp>
        <p:nvSpPr>
          <p:cNvPr id="3" name="2 CuadroTexto"/>
          <p:cNvSpPr txBox="1"/>
          <p:nvPr/>
        </p:nvSpPr>
        <p:spPr>
          <a:xfrm>
            <a:off x="2627784" y="920909"/>
            <a:ext cx="5472608" cy="3416320"/>
          </a:xfrm>
          <a:prstGeom prst="rect">
            <a:avLst/>
          </a:prstGeom>
          <a:noFill/>
        </p:spPr>
        <p:txBody>
          <a:bodyPr wrap="square" rtlCol="0">
            <a:spAutoFit/>
          </a:bodyPr>
          <a:lstStyle/>
          <a:p>
            <a:pPr algn="ctr"/>
            <a:r>
              <a:rPr lang="es-MX" sz="3600" dirty="0" smtClean="0">
                <a:solidFill>
                  <a:srgbClr val="002060"/>
                </a:solidFill>
              </a:rPr>
              <a:t>Trust is a vital part of a wholesome parent-child relationship. It takes root during the first eighteen months of life. Trust grows as babies feel secure.</a:t>
            </a:r>
            <a:endParaRPr lang="es-ES_tradnl" sz="3600" dirty="0">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764704"/>
            <a:ext cx="6048672" cy="4247317"/>
          </a:xfrm>
          <a:prstGeom prst="rect">
            <a:avLst/>
          </a:prstGeom>
          <a:noFill/>
        </p:spPr>
        <p:txBody>
          <a:bodyPr wrap="square" rtlCol="0">
            <a:spAutoFit/>
          </a:bodyPr>
          <a:lstStyle/>
          <a:p>
            <a:r>
              <a:rPr lang="es-MX" sz="3000" dirty="0" smtClean="0">
                <a:solidFill>
                  <a:srgbClr val="002060"/>
                </a:solidFill>
                <a:latin typeface="Arial" pitchFamily="34" charset="0"/>
                <a:cs typeface="Arial" pitchFamily="34" charset="0"/>
              </a:rPr>
              <a:t>There are two aspects of trust that are important in child rearing:</a:t>
            </a:r>
            <a:endParaRPr lang="es-MX" sz="3000" dirty="0" smtClean="0">
              <a:solidFill>
                <a:srgbClr val="002060"/>
              </a:solidFill>
              <a:latin typeface="Arial" pitchFamily="34" charset="0"/>
              <a:cs typeface="Arial" pitchFamily="34" charset="0"/>
            </a:endParaRPr>
          </a:p>
          <a:p>
            <a:pPr>
              <a:buFontTx/>
              <a:buChar char="-"/>
            </a:pPr>
            <a:r>
              <a:rPr lang="es-MX" sz="3000" dirty="0" smtClean="0">
                <a:solidFill>
                  <a:srgbClr val="002060"/>
                </a:solidFill>
                <a:latin typeface="Arial" pitchFamily="34" charset="0"/>
                <a:cs typeface="Arial" pitchFamily="34" charset="0"/>
              </a:rPr>
              <a:t>First, parents must trust their children to make age-appropriate decisions.</a:t>
            </a:r>
            <a:endParaRPr lang="es-MX" sz="3000" dirty="0" smtClean="0">
              <a:solidFill>
                <a:srgbClr val="002060"/>
              </a:solidFill>
              <a:latin typeface="Arial" pitchFamily="34" charset="0"/>
              <a:cs typeface="Arial" pitchFamily="34" charset="0"/>
            </a:endParaRPr>
          </a:p>
          <a:p>
            <a:pPr marL="1076325" indent="-363538">
              <a:buFontTx/>
              <a:buChar char="-"/>
            </a:pPr>
            <a:r>
              <a:rPr lang="es-MX" sz="3000" dirty="0" smtClean="0">
                <a:solidFill>
                  <a:srgbClr val="002060"/>
                </a:solidFill>
                <a:latin typeface="Arial" pitchFamily="34" charset="0"/>
                <a:cs typeface="Arial" pitchFamily="34" charset="0"/>
              </a:rPr>
              <a:t>Second, parents must themselves be trustworthy, and they must teach their children to be trustworty too.</a:t>
            </a:r>
            <a:endParaRPr lang="es-MX" sz="3000" dirty="0" smtClean="0">
              <a:solidFill>
                <a:srgbClr val="002060"/>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123728" y="404664"/>
            <a:ext cx="5976664" cy="4708981"/>
          </a:xfrm>
          <a:prstGeom prst="rect">
            <a:avLst/>
          </a:prstGeom>
          <a:noFill/>
        </p:spPr>
        <p:txBody>
          <a:bodyPr wrap="square" rtlCol="0">
            <a:spAutoFit/>
          </a:bodyPr>
          <a:lstStyle/>
          <a:p>
            <a:pPr algn="ctr"/>
            <a:r>
              <a:rPr lang="es-MX" sz="4000" b="1" dirty="0" smtClean="0">
                <a:solidFill>
                  <a:schemeClr val="accent2">
                    <a:lumMod val="60000"/>
                    <a:lumOff val="40000"/>
                  </a:schemeClr>
                </a:solidFill>
                <a:latin typeface="Arial" pitchFamily="34" charset="0"/>
                <a:cs typeface="Arial" pitchFamily="34" charset="0"/>
              </a:rPr>
              <a:t>Learning to trust your children</a:t>
            </a:r>
            <a:endParaRPr lang="es-MX" sz="4000" b="1" dirty="0" smtClean="0">
              <a:solidFill>
                <a:schemeClr val="accent2">
                  <a:lumMod val="60000"/>
                  <a:lumOff val="40000"/>
                </a:schemeClr>
              </a:solidFill>
              <a:latin typeface="Arial" pitchFamily="34" charset="0"/>
              <a:cs typeface="Arial" pitchFamily="34" charset="0"/>
            </a:endParaRPr>
          </a:p>
          <a:p>
            <a:endParaRPr lang="es-MX" sz="2800" dirty="0" smtClean="0">
              <a:latin typeface="Arial" pitchFamily="34" charset="0"/>
              <a:cs typeface="Arial" pitchFamily="34" charset="0"/>
            </a:endParaRPr>
          </a:p>
          <a:p>
            <a:pPr algn="ctr"/>
            <a:r>
              <a:rPr lang="es-MX" sz="3200" dirty="0" smtClean="0">
                <a:solidFill>
                  <a:srgbClr val="002060"/>
                </a:solidFill>
                <a:latin typeface="Arial" pitchFamily="34" charset="0"/>
                <a:cs typeface="Arial" pitchFamily="34" charset="0"/>
              </a:rPr>
              <a:t>Trust is vital to the healthy growth of your children’s self-concept. The first few years of life, your children will learn to trust you to meet their needs. They’ll feel valuable.</a:t>
            </a:r>
            <a:endParaRPr lang="es-ES_tradnl" sz="32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99792" y="476672"/>
            <a:ext cx="5184576" cy="4708981"/>
          </a:xfrm>
          <a:prstGeom prst="rect">
            <a:avLst/>
          </a:prstGeom>
        </p:spPr>
        <p:txBody>
          <a:bodyPr wrap="square">
            <a:spAutoFit/>
          </a:bodyPr>
          <a:lstStyle/>
          <a:p>
            <a:pPr algn="ctr"/>
            <a:r>
              <a:rPr lang="es-MX" sz="3000" dirty="0" smtClean="0">
                <a:solidFill>
                  <a:srgbClr val="002060"/>
                </a:solidFill>
                <a:latin typeface="Arial" pitchFamily="34" charset="0"/>
                <a:cs typeface="Arial" pitchFamily="34" charset="0"/>
              </a:rPr>
              <a:t>They’ll know that you will love and care for them regardless. Around two years of age, they’ll feel secure and self-confident enough to begin changing the equation by asking, “Where are my bounderies?” It is by doing so that children begin to feel significant.</a:t>
            </a:r>
            <a:endParaRPr lang="es-ES_tradnl" sz="3000" dirty="0">
              <a:solidFill>
                <a:srgbClr val="002060"/>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692696"/>
            <a:ext cx="5616624" cy="5170646"/>
          </a:xfrm>
          <a:prstGeom prst="rect">
            <a:avLst/>
          </a:prstGeom>
          <a:noFill/>
        </p:spPr>
        <p:txBody>
          <a:bodyPr wrap="square" rtlCol="0">
            <a:spAutoFit/>
          </a:bodyPr>
          <a:lstStyle/>
          <a:p>
            <a:pPr algn="r"/>
            <a:r>
              <a:rPr lang="es-MX" sz="3000" dirty="0" smtClean="0">
                <a:solidFill>
                  <a:srgbClr val="002060"/>
                </a:solidFill>
              </a:rPr>
              <a:t>When children know other people trust them, they tend to </a:t>
            </a:r>
            <a:r>
              <a:rPr lang="es-MX" sz="3000" b="1" dirty="0" smtClean="0">
                <a:solidFill>
                  <a:srgbClr val="002060"/>
                </a:solidFill>
              </a:rPr>
              <a:t>trust</a:t>
            </a:r>
            <a:r>
              <a:rPr lang="es-MX" sz="3000" dirty="0" smtClean="0">
                <a:solidFill>
                  <a:srgbClr val="002060"/>
                </a:solidFill>
              </a:rPr>
              <a:t> themselves.</a:t>
            </a:r>
            <a:endParaRPr lang="es-MX" sz="3000" dirty="0" smtClean="0">
              <a:solidFill>
                <a:srgbClr val="002060"/>
              </a:solidFill>
            </a:endParaRPr>
          </a:p>
          <a:p>
            <a:pPr algn="r"/>
            <a:endParaRPr lang="es-MX" sz="3000" dirty="0" smtClean="0">
              <a:solidFill>
                <a:srgbClr val="002060"/>
              </a:solidFill>
            </a:endParaRPr>
          </a:p>
          <a:p>
            <a:pPr algn="r"/>
            <a:r>
              <a:rPr lang="es-MX" sz="3000" dirty="0" smtClean="0">
                <a:solidFill>
                  <a:srgbClr val="002060"/>
                </a:solidFill>
              </a:rPr>
              <a:t>As children try and succeed, their self-confidence grows. As they become more self-confident, they attempt more things, and themore they do, the more they learn. The result is that they feel better about themselves.</a:t>
            </a:r>
            <a:endParaRPr lang="es-MX" sz="3000" dirty="0" smtClean="0">
              <a:solidFill>
                <a:srgbClr val="00206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267744" y="404664"/>
            <a:ext cx="5688632" cy="5355313"/>
          </a:xfrm>
          <a:prstGeom prst="rect">
            <a:avLst/>
          </a:prstGeom>
          <a:noFill/>
        </p:spPr>
        <p:txBody>
          <a:bodyPr wrap="square" rtlCol="0">
            <a:spAutoFit/>
          </a:bodyPr>
          <a:lstStyle/>
          <a:p>
            <a:r>
              <a:rPr lang="es-MX" sz="2400" i="1" dirty="0" smtClean="0">
                <a:solidFill>
                  <a:srgbClr val="002060"/>
                </a:solidFill>
                <a:latin typeface="Arial" pitchFamily="34" charset="0"/>
                <a:cs typeface="Arial" pitchFamily="34" charset="0"/>
              </a:rPr>
              <a:t>Two general principles to guide your children toward maturity:</a:t>
            </a:r>
            <a:endParaRPr lang="es-MX" sz="2400" i="1" dirty="0" smtClean="0">
              <a:solidFill>
                <a:srgbClr val="002060"/>
              </a:solidFill>
              <a:latin typeface="Arial" pitchFamily="34" charset="0"/>
              <a:cs typeface="Arial" pitchFamily="34" charset="0"/>
            </a:endParaRPr>
          </a:p>
          <a:p>
            <a:endParaRPr lang="es-MX" sz="1400" dirty="0" smtClean="0">
              <a:solidFill>
                <a:srgbClr val="002060"/>
              </a:solidFill>
              <a:latin typeface="Arial" pitchFamily="34" charset="0"/>
              <a:cs typeface="Arial" pitchFamily="34" charset="0"/>
            </a:endParaRPr>
          </a:p>
          <a:p>
            <a:pPr>
              <a:buFont typeface="Arial" charset="0"/>
              <a:buChar char="•"/>
            </a:pPr>
            <a:r>
              <a:rPr lang="es-MX" sz="2800" dirty="0" smtClean="0">
                <a:solidFill>
                  <a:srgbClr val="002060"/>
                </a:solidFill>
                <a:latin typeface="Arial" pitchFamily="34" charset="0"/>
                <a:cs typeface="Arial" pitchFamily="34" charset="0"/>
              </a:rPr>
              <a:t>Don’t do for your children something that would boost their feelings of significance if they were to do it themselves..</a:t>
            </a:r>
            <a:endParaRPr lang="es-MX" sz="2800" dirty="0" smtClean="0">
              <a:solidFill>
                <a:srgbClr val="002060"/>
              </a:solidFill>
              <a:latin typeface="Arial" pitchFamily="34" charset="0"/>
              <a:cs typeface="Arial" pitchFamily="34" charset="0"/>
            </a:endParaRPr>
          </a:p>
          <a:p>
            <a:pPr marL="901700" indent="-188913">
              <a:buFont typeface="Arial" charset="0"/>
              <a:buChar char="•"/>
            </a:pPr>
            <a:r>
              <a:rPr lang="es-MX" sz="2800" dirty="0" smtClean="0">
                <a:solidFill>
                  <a:srgbClr val="002060"/>
                </a:solidFill>
                <a:latin typeface="Arial" pitchFamily="34" charset="0"/>
                <a:cs typeface="Arial" pitchFamily="34" charset="0"/>
              </a:rPr>
              <a:t>Don’t make decisions for your children if they are capable of making them and learning from the consequences.</a:t>
            </a:r>
            <a:endParaRPr lang="es-MX" sz="2800" dirty="0" smtClean="0">
              <a:solidFill>
                <a:srgbClr val="002060"/>
              </a:solidFill>
              <a:latin typeface="Arial" pitchFamily="34" charset="0"/>
              <a:cs typeface="Arial" pitchFamily="34" charset="0"/>
            </a:endParaRPr>
          </a:p>
          <a:p>
            <a:endParaRPr lang="es-ES_tradnl" sz="2800" dirty="0">
              <a:solidFill>
                <a:srgbClr val="002060"/>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339752" y="404664"/>
            <a:ext cx="5832648" cy="4524315"/>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29</a:t>
            </a:r>
          </a:p>
          <a:p>
            <a:pPr algn="ctr"/>
            <a:endParaRPr lang="es-ES" sz="4000" b="1" i="1" spc="300" dirty="0" smtClean="0">
              <a:latin typeface="+mj-lt"/>
              <a:cs typeface="Arial" pitchFamily="34" charset="0"/>
            </a:endParaRPr>
          </a:p>
          <a:p>
            <a:pPr algn="ctr"/>
            <a:r>
              <a:rPr lang="es-ES" sz="4000" b="1" i="1" spc="300" dirty="0" err="1" smtClean="0">
                <a:latin typeface="+mj-lt"/>
                <a:cs typeface="Arial" pitchFamily="34" charset="0"/>
              </a:rPr>
              <a:t>Don’t</a:t>
            </a:r>
            <a:r>
              <a:rPr lang="es-ES" sz="4000" b="1" i="1" spc="300" dirty="0" smtClean="0">
                <a:latin typeface="+mj-lt"/>
                <a:cs typeface="Arial" pitchFamily="34" charset="0"/>
              </a:rPr>
              <a:t> do </a:t>
            </a:r>
            <a:r>
              <a:rPr lang="es-ES" sz="4000" b="1" i="1" spc="300" dirty="0" err="1" smtClean="0">
                <a:latin typeface="+mj-lt"/>
                <a:cs typeface="Arial" pitchFamily="34" charset="0"/>
              </a:rPr>
              <a:t>for</a:t>
            </a:r>
            <a:r>
              <a:rPr lang="es-ES" sz="4000" b="1" i="1" spc="300" dirty="0" smtClean="0">
                <a:latin typeface="+mj-lt"/>
                <a:cs typeface="Arial" pitchFamily="34" charset="0"/>
              </a:rPr>
              <a:t> </a:t>
            </a:r>
            <a:r>
              <a:rPr lang="es-ES" sz="4000" b="1" i="1" spc="300" dirty="0" err="1" smtClean="0">
                <a:latin typeface="+mj-lt"/>
                <a:cs typeface="Arial" pitchFamily="34" charset="0"/>
              </a:rPr>
              <a:t>your</a:t>
            </a:r>
            <a:r>
              <a:rPr lang="es-ES" sz="4000" b="1" i="1" spc="300" dirty="0" smtClean="0">
                <a:latin typeface="+mj-lt"/>
                <a:cs typeface="Arial" pitchFamily="34" charset="0"/>
              </a:rPr>
              <a:t> </a:t>
            </a:r>
            <a:r>
              <a:rPr lang="es-ES" sz="4000" b="1" i="1" spc="300" dirty="0" err="1" smtClean="0">
                <a:latin typeface="+mj-lt"/>
                <a:cs typeface="Arial" pitchFamily="34" charset="0"/>
              </a:rPr>
              <a:t>children</a:t>
            </a:r>
            <a:r>
              <a:rPr lang="es-ES" sz="4000" b="1" i="1" spc="300" dirty="0" smtClean="0">
                <a:latin typeface="+mj-lt"/>
                <a:cs typeface="Arial" pitchFamily="34" charset="0"/>
              </a:rPr>
              <a:t> </a:t>
            </a:r>
            <a:r>
              <a:rPr lang="es-ES" sz="4000" b="1" i="1" spc="300" dirty="0" err="1" smtClean="0">
                <a:latin typeface="+mj-lt"/>
                <a:cs typeface="Arial" pitchFamily="34" charset="0"/>
              </a:rPr>
              <a:t>something</a:t>
            </a:r>
            <a:r>
              <a:rPr lang="es-ES" sz="4000" b="1" i="1" spc="300" dirty="0" smtClean="0">
                <a:latin typeface="+mj-lt"/>
                <a:cs typeface="Arial" pitchFamily="34" charset="0"/>
              </a:rPr>
              <a:t> </a:t>
            </a:r>
            <a:r>
              <a:rPr lang="es-ES" sz="4000" b="1" i="1" spc="300" dirty="0" err="1" smtClean="0">
                <a:latin typeface="+mj-lt"/>
                <a:cs typeface="Arial" pitchFamily="34" charset="0"/>
              </a:rPr>
              <a:t>they</a:t>
            </a:r>
            <a:r>
              <a:rPr lang="es-ES" sz="4000" b="1" i="1" spc="300" dirty="0" smtClean="0">
                <a:latin typeface="+mj-lt"/>
                <a:cs typeface="Arial" pitchFamily="34" charset="0"/>
              </a:rPr>
              <a:t> </a:t>
            </a:r>
            <a:r>
              <a:rPr lang="es-ES" sz="4000" b="1" i="1" spc="300" dirty="0" err="1" smtClean="0">
                <a:latin typeface="+mj-lt"/>
                <a:cs typeface="Arial" pitchFamily="34" charset="0"/>
              </a:rPr>
              <a:t>would</a:t>
            </a:r>
            <a:r>
              <a:rPr lang="es-ES" sz="4000" b="1" i="1" spc="300" dirty="0" smtClean="0">
                <a:latin typeface="+mj-lt"/>
                <a:cs typeface="Arial" pitchFamily="34" charset="0"/>
              </a:rPr>
              <a:t> </a:t>
            </a:r>
            <a:r>
              <a:rPr lang="es-ES" sz="4000" b="1" i="1" spc="300" dirty="0" err="1" smtClean="0">
                <a:latin typeface="+mj-lt"/>
                <a:cs typeface="Arial" pitchFamily="34" charset="0"/>
              </a:rPr>
              <a:t>benefit</a:t>
            </a:r>
            <a:r>
              <a:rPr lang="es-ES" sz="4000" b="1" i="1" spc="300" dirty="0" smtClean="0">
                <a:latin typeface="+mj-lt"/>
                <a:cs typeface="Arial" pitchFamily="34" charset="0"/>
              </a:rPr>
              <a:t> </a:t>
            </a:r>
            <a:r>
              <a:rPr lang="es-ES" sz="4000" b="1" i="1" spc="300" dirty="0" err="1" smtClean="0">
                <a:latin typeface="+mj-lt"/>
                <a:cs typeface="Arial" pitchFamily="34" charset="0"/>
              </a:rPr>
              <a:t>from</a:t>
            </a:r>
            <a:r>
              <a:rPr lang="es-ES" sz="4000" b="1" i="1" spc="300" dirty="0" smtClean="0">
                <a:latin typeface="+mj-lt"/>
                <a:cs typeface="Arial" pitchFamily="34" charset="0"/>
              </a:rPr>
              <a:t> </a:t>
            </a:r>
            <a:r>
              <a:rPr lang="es-ES" sz="4000" b="1" i="1" spc="300" dirty="0" err="1" smtClean="0">
                <a:latin typeface="+mj-lt"/>
                <a:cs typeface="Arial" pitchFamily="34" charset="0"/>
              </a:rPr>
              <a:t>if</a:t>
            </a:r>
            <a:r>
              <a:rPr lang="es-ES" sz="4000" b="1" i="1" spc="300" dirty="0" smtClean="0">
                <a:latin typeface="+mj-lt"/>
                <a:cs typeface="Arial" pitchFamily="34" charset="0"/>
              </a:rPr>
              <a:t> </a:t>
            </a:r>
            <a:r>
              <a:rPr lang="es-ES" sz="4000" b="1" i="1" spc="300" dirty="0" err="1" smtClean="0">
                <a:latin typeface="+mj-lt"/>
                <a:cs typeface="Arial" pitchFamily="34" charset="0"/>
              </a:rPr>
              <a:t>they</a:t>
            </a:r>
            <a:r>
              <a:rPr lang="es-ES" sz="4000" b="1" i="1" spc="300" dirty="0" smtClean="0">
                <a:latin typeface="+mj-lt"/>
                <a:cs typeface="Arial" pitchFamily="34" charset="0"/>
              </a:rPr>
              <a:t> </a:t>
            </a:r>
            <a:r>
              <a:rPr lang="es-ES" sz="4000" b="1" i="1" spc="300" dirty="0" err="1" smtClean="0">
                <a:latin typeface="+mj-lt"/>
                <a:cs typeface="Arial" pitchFamily="34" charset="0"/>
              </a:rPr>
              <a:t>were</a:t>
            </a:r>
            <a:r>
              <a:rPr lang="es-ES" sz="4000" b="1" i="1" spc="300" dirty="0" smtClean="0">
                <a:latin typeface="+mj-lt"/>
                <a:cs typeface="Arial" pitchFamily="34" charset="0"/>
              </a:rPr>
              <a:t> </a:t>
            </a:r>
            <a:r>
              <a:rPr lang="es-ES" sz="4000" b="1" i="1" spc="300" dirty="0" err="1" smtClean="0">
                <a:latin typeface="+mj-lt"/>
                <a:cs typeface="Arial" pitchFamily="34" charset="0"/>
              </a:rPr>
              <a:t>to</a:t>
            </a:r>
            <a:r>
              <a:rPr lang="es-ES" sz="4000" b="1" i="1" spc="300" dirty="0" smtClean="0">
                <a:latin typeface="+mj-lt"/>
                <a:cs typeface="Arial" pitchFamily="34" charset="0"/>
              </a:rPr>
              <a:t> do </a:t>
            </a:r>
            <a:r>
              <a:rPr lang="es-ES" sz="4000" b="1" i="1" spc="300" dirty="0" err="1" smtClean="0">
                <a:latin typeface="+mj-lt"/>
                <a:cs typeface="Arial" pitchFamily="34" charset="0"/>
              </a:rPr>
              <a:t>it</a:t>
            </a:r>
            <a:r>
              <a:rPr lang="es-ES" sz="4000" b="1" i="1" spc="300" dirty="0" smtClean="0">
                <a:latin typeface="+mj-lt"/>
                <a:cs typeface="Arial" pitchFamily="34" charset="0"/>
              </a:rPr>
              <a:t> </a:t>
            </a:r>
            <a:r>
              <a:rPr lang="es-ES" sz="4000" b="1" i="1" spc="300" dirty="0" err="1" smtClean="0">
                <a:latin typeface="+mj-lt"/>
                <a:cs typeface="Arial" pitchFamily="34" charset="0"/>
              </a:rPr>
              <a:t>themse</a:t>
            </a:r>
            <a:r>
              <a:rPr lang="es-ES" sz="4000" b="1" i="1" spc="300" dirty="0" err="1" smtClean="0">
                <a:latin typeface="+mj-lt"/>
                <a:cs typeface="Arial" pitchFamily="34" charset="0"/>
              </a:rPr>
              <a:t>lves</a:t>
            </a:r>
            <a:r>
              <a:rPr lang="es-ES" sz="4000" b="1" i="1" spc="300" dirty="0" smtClean="0">
                <a:latin typeface="+mj-lt"/>
                <a:cs typeface="Arial" pitchFamily="34" charset="0"/>
              </a:rPr>
              <a:t>.</a:t>
            </a:r>
            <a:endParaRPr lang="es-ES" sz="4000" b="1" i="1" spc="300" dirty="0" smtClean="0">
              <a:latin typeface="+mj-lt"/>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1175</TotalTime>
  <Words>705</Words>
  <Application>Microsoft Macintosh PowerPoint</Application>
  <PresentationFormat>On-screen Show (4:3)</PresentationFormat>
  <Paragraphs>62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Jainie Baltodano</cp:lastModifiedBy>
  <cp:revision>110</cp:revision>
  <dcterms:created xsi:type="dcterms:W3CDTF">2013-11-10T04:45:14Z</dcterms:created>
  <dcterms:modified xsi:type="dcterms:W3CDTF">2014-07-13T01:48:25Z</dcterms:modified>
</cp:coreProperties>
</file>