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328"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960865-78B3-4932-B887-8CF21CAA3748}" type="datetimeFigureOut">
              <a:rPr lang="en-US" smtClean="0"/>
              <a:t>7/24/14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8119B-75D1-4126-AC35-513E8CD885E8}" type="slidenum">
              <a:rPr lang="en-US" smtClean="0"/>
              <a:t>‹#›</a:t>
            </a:fld>
            <a:endParaRPr lang="en-US"/>
          </a:p>
        </p:txBody>
      </p:sp>
    </p:spTree>
    <p:extLst>
      <p:ext uri="{BB962C8B-B14F-4D97-AF65-F5344CB8AC3E}">
        <p14:creationId xmlns:p14="http://schemas.microsoft.com/office/powerpoint/2010/main" val="330698599"/>
      </p:ext>
    </p:extLst>
  </p:cSld>
  <p:clrMapOvr>
    <a:masterClrMapping/>
  </p:clrMapOvr>
  <p:transition xmlns:p14="http://schemas.microsoft.com/office/powerpoint/2010/main">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960865-78B3-4932-B887-8CF21CAA3748}" type="datetimeFigureOut">
              <a:rPr lang="en-US" smtClean="0"/>
              <a:t>7/24/14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8119B-75D1-4126-AC35-513E8CD885E8}" type="slidenum">
              <a:rPr lang="en-US" smtClean="0"/>
              <a:t>‹#›</a:t>
            </a:fld>
            <a:endParaRPr lang="en-US"/>
          </a:p>
        </p:txBody>
      </p:sp>
    </p:spTree>
    <p:extLst>
      <p:ext uri="{BB962C8B-B14F-4D97-AF65-F5344CB8AC3E}">
        <p14:creationId xmlns:p14="http://schemas.microsoft.com/office/powerpoint/2010/main" val="2663982050"/>
      </p:ext>
    </p:extLst>
  </p:cSld>
  <p:clrMapOvr>
    <a:masterClrMapping/>
  </p:clrMapOvr>
  <p:transition xmlns:p14="http://schemas.microsoft.com/office/powerpoint/2010/main">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960865-78B3-4932-B887-8CF21CAA3748}" type="datetimeFigureOut">
              <a:rPr lang="en-US" smtClean="0"/>
              <a:t>7/24/14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8119B-75D1-4126-AC35-513E8CD885E8}" type="slidenum">
              <a:rPr lang="en-US" smtClean="0"/>
              <a:t>‹#›</a:t>
            </a:fld>
            <a:endParaRPr lang="en-US"/>
          </a:p>
        </p:txBody>
      </p:sp>
    </p:spTree>
    <p:extLst>
      <p:ext uri="{BB962C8B-B14F-4D97-AF65-F5344CB8AC3E}">
        <p14:creationId xmlns:p14="http://schemas.microsoft.com/office/powerpoint/2010/main" val="2268847449"/>
      </p:ext>
    </p:extLst>
  </p:cSld>
  <p:clrMapOvr>
    <a:masterClrMapping/>
  </p:clrMapOvr>
  <p:transition xmlns:p14="http://schemas.microsoft.com/office/powerpoint/2010/main">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960865-78B3-4932-B887-8CF21CAA3748}" type="datetimeFigureOut">
              <a:rPr lang="en-US" smtClean="0"/>
              <a:t>7/24/14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8119B-75D1-4126-AC35-513E8CD885E8}" type="slidenum">
              <a:rPr lang="en-US" smtClean="0"/>
              <a:t>‹#›</a:t>
            </a:fld>
            <a:endParaRPr lang="en-US"/>
          </a:p>
        </p:txBody>
      </p:sp>
    </p:spTree>
    <p:extLst>
      <p:ext uri="{BB962C8B-B14F-4D97-AF65-F5344CB8AC3E}">
        <p14:creationId xmlns:p14="http://schemas.microsoft.com/office/powerpoint/2010/main" val="175667225"/>
      </p:ext>
    </p:extLst>
  </p:cSld>
  <p:clrMapOvr>
    <a:masterClrMapping/>
  </p:clrMapOvr>
  <p:transition xmlns:p14="http://schemas.microsoft.com/office/powerpoint/2010/main">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960865-78B3-4932-B887-8CF21CAA3748}" type="datetimeFigureOut">
              <a:rPr lang="en-US" smtClean="0"/>
              <a:t>7/24/14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E8119B-75D1-4126-AC35-513E8CD885E8}" type="slidenum">
              <a:rPr lang="en-US" smtClean="0"/>
              <a:t>‹#›</a:t>
            </a:fld>
            <a:endParaRPr lang="en-US"/>
          </a:p>
        </p:txBody>
      </p:sp>
    </p:spTree>
    <p:extLst>
      <p:ext uri="{BB962C8B-B14F-4D97-AF65-F5344CB8AC3E}">
        <p14:creationId xmlns:p14="http://schemas.microsoft.com/office/powerpoint/2010/main" val="3723648846"/>
      </p:ext>
    </p:extLst>
  </p:cSld>
  <p:clrMapOvr>
    <a:masterClrMapping/>
  </p:clrMapOvr>
  <p:transition xmlns:p14="http://schemas.microsoft.com/office/powerpoint/2010/main">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960865-78B3-4932-B887-8CF21CAA3748}" type="datetimeFigureOut">
              <a:rPr lang="en-US" smtClean="0"/>
              <a:t>7/24/14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E8119B-75D1-4126-AC35-513E8CD885E8}" type="slidenum">
              <a:rPr lang="en-US" smtClean="0"/>
              <a:t>‹#›</a:t>
            </a:fld>
            <a:endParaRPr lang="en-US"/>
          </a:p>
        </p:txBody>
      </p:sp>
    </p:spTree>
    <p:extLst>
      <p:ext uri="{BB962C8B-B14F-4D97-AF65-F5344CB8AC3E}">
        <p14:creationId xmlns:p14="http://schemas.microsoft.com/office/powerpoint/2010/main" val="1588605752"/>
      </p:ext>
    </p:extLst>
  </p:cSld>
  <p:clrMapOvr>
    <a:masterClrMapping/>
  </p:clrMapOvr>
  <p:transition xmlns:p14="http://schemas.microsoft.com/office/powerpoint/2010/main">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960865-78B3-4932-B887-8CF21CAA3748}" type="datetimeFigureOut">
              <a:rPr lang="en-US" smtClean="0"/>
              <a:t>7/24/14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E8119B-75D1-4126-AC35-513E8CD885E8}" type="slidenum">
              <a:rPr lang="en-US" smtClean="0"/>
              <a:t>‹#›</a:t>
            </a:fld>
            <a:endParaRPr lang="en-US"/>
          </a:p>
        </p:txBody>
      </p:sp>
    </p:spTree>
    <p:extLst>
      <p:ext uri="{BB962C8B-B14F-4D97-AF65-F5344CB8AC3E}">
        <p14:creationId xmlns:p14="http://schemas.microsoft.com/office/powerpoint/2010/main" val="263568043"/>
      </p:ext>
    </p:extLst>
  </p:cSld>
  <p:clrMapOvr>
    <a:masterClrMapping/>
  </p:clrMapOvr>
  <p:transition xmlns:p14="http://schemas.microsoft.com/office/powerpoint/2010/main">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960865-78B3-4932-B887-8CF21CAA3748}" type="datetimeFigureOut">
              <a:rPr lang="en-US" smtClean="0"/>
              <a:t>7/24/14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E8119B-75D1-4126-AC35-513E8CD885E8}" type="slidenum">
              <a:rPr lang="en-US" smtClean="0"/>
              <a:t>‹#›</a:t>
            </a:fld>
            <a:endParaRPr lang="en-US"/>
          </a:p>
        </p:txBody>
      </p:sp>
    </p:spTree>
    <p:extLst>
      <p:ext uri="{BB962C8B-B14F-4D97-AF65-F5344CB8AC3E}">
        <p14:creationId xmlns:p14="http://schemas.microsoft.com/office/powerpoint/2010/main" val="2880618571"/>
      </p:ext>
    </p:extLst>
  </p:cSld>
  <p:clrMapOvr>
    <a:masterClrMapping/>
  </p:clrMapOvr>
  <p:transition xmlns:p14="http://schemas.microsoft.com/office/powerpoint/2010/main">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960865-78B3-4932-B887-8CF21CAA3748}" type="datetimeFigureOut">
              <a:rPr lang="en-US" smtClean="0"/>
              <a:t>7/24/14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E8119B-75D1-4126-AC35-513E8CD885E8}" type="slidenum">
              <a:rPr lang="en-US" smtClean="0"/>
              <a:t>‹#›</a:t>
            </a:fld>
            <a:endParaRPr lang="en-US"/>
          </a:p>
        </p:txBody>
      </p:sp>
    </p:spTree>
    <p:extLst>
      <p:ext uri="{BB962C8B-B14F-4D97-AF65-F5344CB8AC3E}">
        <p14:creationId xmlns:p14="http://schemas.microsoft.com/office/powerpoint/2010/main" val="1786650182"/>
      </p:ext>
    </p:extLst>
  </p:cSld>
  <p:clrMapOvr>
    <a:masterClrMapping/>
  </p:clrMapOvr>
  <p:transition xmlns:p14="http://schemas.microsoft.com/office/powerpoint/2010/main">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960865-78B3-4932-B887-8CF21CAA3748}" type="datetimeFigureOut">
              <a:rPr lang="en-US" smtClean="0"/>
              <a:t>7/24/14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E8119B-75D1-4126-AC35-513E8CD885E8}" type="slidenum">
              <a:rPr lang="en-US" smtClean="0"/>
              <a:t>‹#›</a:t>
            </a:fld>
            <a:endParaRPr lang="en-US"/>
          </a:p>
        </p:txBody>
      </p:sp>
    </p:spTree>
    <p:extLst>
      <p:ext uri="{BB962C8B-B14F-4D97-AF65-F5344CB8AC3E}">
        <p14:creationId xmlns:p14="http://schemas.microsoft.com/office/powerpoint/2010/main" val="2022001088"/>
      </p:ext>
    </p:extLst>
  </p:cSld>
  <p:clrMapOvr>
    <a:masterClrMapping/>
  </p:clrMapOvr>
  <p:transition xmlns:p14="http://schemas.microsoft.com/office/powerpoint/2010/main">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960865-78B3-4932-B887-8CF21CAA3748}" type="datetimeFigureOut">
              <a:rPr lang="en-US" smtClean="0"/>
              <a:t>7/24/14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E8119B-75D1-4126-AC35-513E8CD885E8}" type="slidenum">
              <a:rPr lang="en-US" smtClean="0"/>
              <a:t>‹#›</a:t>
            </a:fld>
            <a:endParaRPr lang="en-US"/>
          </a:p>
        </p:txBody>
      </p:sp>
    </p:spTree>
    <p:extLst>
      <p:ext uri="{BB962C8B-B14F-4D97-AF65-F5344CB8AC3E}">
        <p14:creationId xmlns:p14="http://schemas.microsoft.com/office/powerpoint/2010/main" val="4147379033"/>
      </p:ext>
    </p:extLst>
  </p:cSld>
  <p:clrMapOvr>
    <a:masterClrMapping/>
  </p:clrMapOvr>
  <p:transition xmlns:p14="http://schemas.microsoft.com/office/powerpoint/2010/main">
    <p:cove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960865-78B3-4932-B887-8CF21CAA3748}" type="datetimeFigureOut">
              <a:rPr lang="en-US" smtClean="0"/>
              <a:t>7/24/14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E8119B-75D1-4126-AC35-513E8CD885E8}" type="slidenum">
              <a:rPr lang="en-US" smtClean="0"/>
              <a:t>‹#›</a:t>
            </a:fld>
            <a:endParaRPr lang="en-US"/>
          </a:p>
        </p:txBody>
      </p:sp>
    </p:spTree>
    <p:extLst>
      <p:ext uri="{BB962C8B-B14F-4D97-AF65-F5344CB8AC3E}">
        <p14:creationId xmlns:p14="http://schemas.microsoft.com/office/powerpoint/2010/main" val="174611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cove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761999" y="1828800"/>
            <a:ext cx="7772400" cy="1470025"/>
          </a:xfrm>
        </p:spPr>
        <p:txBody>
          <a:bodyPr/>
          <a:lstStyle/>
          <a:p>
            <a:r>
              <a:rPr lang="es-PR" b="1" dirty="0" smtClean="0"/>
              <a:t>The Mirror of Self-Esteem</a:t>
            </a:r>
            <a:endParaRPr lang="es-PR" b="1" dirty="0"/>
          </a:p>
        </p:txBody>
      </p:sp>
      <p:sp>
        <p:nvSpPr>
          <p:cNvPr id="3" name="Subtitle 2"/>
          <p:cNvSpPr>
            <a:spLocks noGrp="1"/>
          </p:cNvSpPr>
          <p:nvPr>
            <p:ph type="subTitle" idx="1"/>
          </p:nvPr>
        </p:nvSpPr>
        <p:spPr>
          <a:xfrm>
            <a:off x="2438400" y="3397624"/>
            <a:ext cx="5867400" cy="1752600"/>
          </a:xfrm>
        </p:spPr>
        <p:txBody>
          <a:bodyPr/>
          <a:lstStyle/>
          <a:p>
            <a:r>
              <a:rPr lang="es-PR" dirty="0" smtClean="0">
                <a:solidFill>
                  <a:srgbClr val="FF0000"/>
                </a:solidFill>
              </a:rPr>
              <a:t>The First 7 Years</a:t>
            </a:r>
          </a:p>
          <a:p>
            <a:r>
              <a:rPr lang="es-PR" dirty="0" smtClean="0">
                <a:solidFill>
                  <a:srgbClr val="FF0000"/>
                </a:solidFill>
              </a:rPr>
              <a:t>Chapter </a:t>
            </a:r>
            <a:r>
              <a:rPr lang="es-PR" dirty="0" smtClean="0">
                <a:solidFill>
                  <a:srgbClr val="FF0000"/>
                </a:solidFill>
              </a:rPr>
              <a:t>49</a:t>
            </a:r>
            <a:endParaRPr lang="en-US" dirty="0">
              <a:solidFill>
                <a:srgbClr val="FF0000"/>
              </a:solidFill>
            </a:endParaRPr>
          </a:p>
        </p:txBody>
      </p:sp>
    </p:spTree>
    <p:extLst>
      <p:ext uri="{BB962C8B-B14F-4D97-AF65-F5344CB8AC3E}">
        <p14:creationId xmlns:p14="http://schemas.microsoft.com/office/powerpoint/2010/main" val="1919200108"/>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a:bodyPr>
          <a:lstStyle/>
          <a:p>
            <a:r>
              <a:rPr lang="es-PR" sz="4200" b="1" dirty="0" smtClean="0"/>
              <a:t>Building Your Child’s Self-Esteem</a:t>
            </a:r>
            <a:endParaRPr lang="en-US" sz="4200" b="1" dirty="0"/>
          </a:p>
        </p:txBody>
      </p:sp>
      <p:sp>
        <p:nvSpPr>
          <p:cNvPr id="5" name="Content Placeholder 4"/>
          <p:cNvSpPr>
            <a:spLocks noGrp="1"/>
          </p:cNvSpPr>
          <p:nvPr>
            <p:ph idx="1"/>
          </p:nvPr>
        </p:nvSpPr>
        <p:spPr>
          <a:xfrm>
            <a:off x="1828800" y="1447800"/>
            <a:ext cx="6019800" cy="4525963"/>
          </a:xfrm>
        </p:spPr>
        <p:txBody>
          <a:bodyPr>
            <a:normAutofit fontScale="92500" lnSpcReduction="20000"/>
          </a:bodyPr>
          <a:lstStyle/>
          <a:p>
            <a:pPr marL="514350" indent="-514350">
              <a:buFont typeface="+mj-lt"/>
              <a:buAutoNum type="arabicPeriod"/>
            </a:pPr>
            <a:r>
              <a:rPr lang="es-PR" b="1" dirty="0" smtClean="0"/>
              <a:t>Reflect your feeling that they’re OK</a:t>
            </a:r>
          </a:p>
          <a:p>
            <a:pPr marL="914400" lvl="1" indent="-514350"/>
            <a:r>
              <a:rPr lang="es-PR" dirty="0" smtClean="0"/>
              <a:t>Children need lessons in coping with words and acts that destroy self-esteem.</a:t>
            </a:r>
          </a:p>
          <a:p>
            <a:pPr marL="914400" lvl="1" indent="-514350"/>
            <a:r>
              <a:rPr lang="es-PR" dirty="0" smtClean="0"/>
              <a:t>When children’s feelings are hurt, their self-esteem is in jeopardy – and you have the power to restore their sense of personal value.</a:t>
            </a:r>
          </a:p>
          <a:p>
            <a:pPr marL="914400" lvl="1" indent="-514350"/>
            <a:r>
              <a:rPr lang="es-PR" dirty="0" smtClean="0"/>
              <a:t>Apologize, listen, and give a hug.</a:t>
            </a:r>
          </a:p>
          <a:p>
            <a:pPr marL="914400" lvl="1" indent="-514350"/>
            <a:r>
              <a:rPr lang="es-PR" dirty="0" smtClean="0"/>
              <a:t>You might feel the need to explain yourself.</a:t>
            </a:r>
          </a:p>
        </p:txBody>
      </p:sp>
    </p:spTree>
    <p:extLst>
      <p:ext uri="{BB962C8B-B14F-4D97-AF65-F5344CB8AC3E}">
        <p14:creationId xmlns:p14="http://schemas.microsoft.com/office/powerpoint/2010/main" val="285506429"/>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outHorizontal)">
                                      <p:cBhvr>
                                        <p:cTn id="12" dur="500"/>
                                        <p:tgtEl>
                                          <p:spTgt spid="5">
                                            <p:txEl>
                                              <p:pRg st="0" end="0"/>
                                            </p:txEl>
                                          </p:spTgt>
                                        </p:tgtEl>
                                      </p:cBhvr>
                                    </p:animEffect>
                                  </p:childTnLst>
                                </p:cTn>
                              </p:par>
                              <p:par>
                                <p:cTn id="13" presetID="16" presetClass="entr" presetSubtype="42"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barn(outHorizontal)">
                                      <p:cBhvr>
                                        <p:cTn id="15" dur="500"/>
                                        <p:tgtEl>
                                          <p:spTgt spid="5">
                                            <p:txEl>
                                              <p:pRg st="1" end="1"/>
                                            </p:txEl>
                                          </p:spTgt>
                                        </p:tgtEl>
                                      </p:cBhvr>
                                    </p:animEffect>
                                  </p:childTnLst>
                                </p:cTn>
                              </p:par>
                              <p:par>
                                <p:cTn id="16" presetID="16" presetClass="entr" presetSubtype="42" fill="hold" grpId="0"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barn(outHorizontal)">
                                      <p:cBhvr>
                                        <p:cTn id="18" dur="500"/>
                                        <p:tgtEl>
                                          <p:spTgt spid="5">
                                            <p:txEl>
                                              <p:pRg st="2" end="2"/>
                                            </p:txEl>
                                          </p:spTgt>
                                        </p:tgtEl>
                                      </p:cBhvr>
                                    </p:animEffect>
                                  </p:childTnLst>
                                </p:cTn>
                              </p:par>
                              <p:par>
                                <p:cTn id="19" presetID="16" presetClass="entr" presetSubtype="42" fill="hold" grpId="0"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barn(outHorizontal)">
                                      <p:cBhvr>
                                        <p:cTn id="21" dur="500"/>
                                        <p:tgtEl>
                                          <p:spTgt spid="5">
                                            <p:txEl>
                                              <p:pRg st="3" end="3"/>
                                            </p:txEl>
                                          </p:spTgt>
                                        </p:tgtEl>
                                      </p:cBhvr>
                                    </p:animEffect>
                                  </p:childTnLst>
                                </p:cTn>
                              </p:par>
                              <p:par>
                                <p:cTn id="22" presetID="16" presetClass="entr" presetSubtype="42" fill="hold" grpId="0" nodeType="with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barn(outHorizontal)">
                                      <p:cBhvr>
                                        <p:cTn id="24"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a:bodyPr>
          <a:lstStyle/>
          <a:p>
            <a:r>
              <a:rPr lang="es-PR" sz="4200" b="1" dirty="0" smtClean="0"/>
              <a:t>Building Your Child’s Self-Esteem</a:t>
            </a:r>
            <a:endParaRPr lang="en-US" sz="4200" b="1" dirty="0"/>
          </a:p>
        </p:txBody>
      </p:sp>
      <p:sp>
        <p:nvSpPr>
          <p:cNvPr id="5" name="Content Placeholder 4"/>
          <p:cNvSpPr>
            <a:spLocks noGrp="1"/>
          </p:cNvSpPr>
          <p:nvPr>
            <p:ph idx="1"/>
          </p:nvPr>
        </p:nvSpPr>
        <p:spPr>
          <a:xfrm>
            <a:off x="1828800" y="1447800"/>
            <a:ext cx="6019800" cy="4525963"/>
          </a:xfrm>
        </p:spPr>
        <p:txBody>
          <a:bodyPr>
            <a:normAutofit/>
          </a:bodyPr>
          <a:lstStyle/>
          <a:p>
            <a:pPr marL="514350" indent="-514350">
              <a:buFont typeface="+mj-lt"/>
              <a:buAutoNum type="arabicPeriod" startAt="2"/>
            </a:pPr>
            <a:r>
              <a:rPr lang="es-PR" b="1" dirty="0" smtClean="0"/>
              <a:t>Help children understand the roller-coaster effect of self-esteem</a:t>
            </a:r>
          </a:p>
          <a:p>
            <a:pPr marL="914400" lvl="1" indent="-514350"/>
            <a:r>
              <a:rPr lang="es-PR" dirty="0" smtClean="0"/>
              <a:t>Children should also know that if the hit a low, they’ll hit a high – if they just hold on.</a:t>
            </a:r>
          </a:p>
          <a:p>
            <a:pPr marL="914400" lvl="1" indent="-514350"/>
            <a:r>
              <a:rPr lang="es-PR" dirty="0" smtClean="0"/>
              <a:t>Sometimes emotions are like a bouncing ball.</a:t>
            </a:r>
          </a:p>
        </p:txBody>
      </p:sp>
    </p:spTree>
    <p:extLst>
      <p:ext uri="{BB962C8B-B14F-4D97-AF65-F5344CB8AC3E}">
        <p14:creationId xmlns:p14="http://schemas.microsoft.com/office/powerpoint/2010/main" val="3417798867"/>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down)">
                                      <p:cBhvr>
                                        <p:cTn id="15" dur="500"/>
                                        <p:tgtEl>
                                          <p:spTgt spid="5">
                                            <p:txEl>
                                              <p:pRg st="1" end="1"/>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wipe(down)">
                                      <p:cBhvr>
                                        <p:cTn id="18"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a:bodyPr>
          <a:lstStyle/>
          <a:p>
            <a:r>
              <a:rPr lang="es-PR" sz="4200" b="1" dirty="0" smtClean="0"/>
              <a:t>Building Your Child’s Self-Esteem</a:t>
            </a:r>
            <a:endParaRPr lang="en-US" sz="4200" b="1" dirty="0"/>
          </a:p>
        </p:txBody>
      </p:sp>
      <p:sp>
        <p:nvSpPr>
          <p:cNvPr id="5" name="Content Placeholder 4"/>
          <p:cNvSpPr>
            <a:spLocks noGrp="1"/>
          </p:cNvSpPr>
          <p:nvPr>
            <p:ph idx="1"/>
          </p:nvPr>
        </p:nvSpPr>
        <p:spPr>
          <a:xfrm>
            <a:off x="1828800" y="1447800"/>
            <a:ext cx="6019800" cy="4525963"/>
          </a:xfrm>
        </p:spPr>
        <p:txBody>
          <a:bodyPr>
            <a:normAutofit/>
          </a:bodyPr>
          <a:lstStyle/>
          <a:p>
            <a:pPr marL="514350" indent="-514350">
              <a:buFont typeface="+mj-lt"/>
              <a:buAutoNum type="arabicPeriod" startAt="3"/>
            </a:pPr>
            <a:r>
              <a:rPr lang="es-PR" b="1" dirty="0" smtClean="0"/>
              <a:t>Regardless of Circumstance</a:t>
            </a:r>
          </a:p>
          <a:p>
            <a:pPr marL="742950" lvl="2" indent="-342900"/>
            <a:r>
              <a:rPr lang="es-PR" sz="2800" dirty="0" smtClean="0"/>
              <a:t>Parents need to help their children see themselves in a positive light regardless of circumstance.</a:t>
            </a:r>
            <a:endParaRPr lang="es-PR" sz="2800" b="1" dirty="0" smtClean="0"/>
          </a:p>
          <a:p>
            <a:pPr marL="857250" lvl="1" indent="-457200">
              <a:buFont typeface="Arial" panose="020B0604020202020204" pitchFamily="34" charset="0"/>
              <a:buChar char="•"/>
            </a:pPr>
            <a:r>
              <a:rPr lang="es-PR" dirty="0" smtClean="0"/>
              <a:t>The principle is that positive affirmations stored up over time become a valuable resource to help children </a:t>
            </a:r>
            <a:r>
              <a:rPr lang="es-PR" dirty="0" smtClean="0"/>
              <a:t>overcome </a:t>
            </a:r>
            <a:r>
              <a:rPr lang="es-PR" dirty="0" smtClean="0"/>
              <a:t>feelings of self-doubt.</a:t>
            </a:r>
          </a:p>
        </p:txBody>
      </p:sp>
    </p:spTree>
    <p:extLst>
      <p:ext uri="{BB962C8B-B14F-4D97-AF65-F5344CB8AC3E}">
        <p14:creationId xmlns:p14="http://schemas.microsoft.com/office/powerpoint/2010/main" val="2048286921"/>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 calcmode="lin" valueType="num">
                                      <p:cBhvr additive="base">
                                        <p:cTn id="16"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 calcmode="lin" valueType="num">
                                      <p:cBhvr additive="base">
                                        <p:cTn id="2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a:bodyPr>
          <a:lstStyle/>
          <a:p>
            <a:r>
              <a:rPr lang="es-PR" sz="4200" b="1" dirty="0" smtClean="0"/>
              <a:t>Building Your Child’s Self-Esteem</a:t>
            </a:r>
            <a:endParaRPr lang="en-US" sz="4200" b="1" dirty="0"/>
          </a:p>
        </p:txBody>
      </p:sp>
      <p:sp>
        <p:nvSpPr>
          <p:cNvPr id="5" name="Content Placeholder 4"/>
          <p:cNvSpPr>
            <a:spLocks noGrp="1"/>
          </p:cNvSpPr>
          <p:nvPr>
            <p:ph idx="1"/>
          </p:nvPr>
        </p:nvSpPr>
        <p:spPr>
          <a:xfrm>
            <a:off x="1828800" y="1447800"/>
            <a:ext cx="6019800" cy="4525963"/>
          </a:xfrm>
        </p:spPr>
        <p:txBody>
          <a:bodyPr>
            <a:normAutofit lnSpcReduction="10000"/>
          </a:bodyPr>
          <a:lstStyle/>
          <a:p>
            <a:pPr marL="514350" indent="-514350">
              <a:buFont typeface="+mj-lt"/>
              <a:buAutoNum type="arabicPeriod" startAt="3"/>
            </a:pPr>
            <a:r>
              <a:rPr lang="es-PR" b="1" dirty="0" smtClean="0"/>
              <a:t>Regardless of CIrcumstances</a:t>
            </a:r>
          </a:p>
          <a:p>
            <a:pPr marL="742950" lvl="2" indent="-342900"/>
            <a:r>
              <a:rPr lang="es-PR" sz="2800" dirty="0" smtClean="0"/>
              <a:t>Children with high expectations for themselves, and children who like to do things perfectly, are especially vulnerable to bouts of self-doubt.</a:t>
            </a:r>
            <a:endParaRPr lang="es-PR" sz="2800" b="1" dirty="0" smtClean="0"/>
          </a:p>
          <a:p>
            <a:pPr marL="857250" lvl="1" indent="-457200">
              <a:buFont typeface="Arial" panose="020B0604020202020204" pitchFamily="34" charset="0"/>
              <a:buChar char="•"/>
            </a:pPr>
            <a:r>
              <a:rPr lang="es-PR" dirty="0" smtClean="0"/>
              <a:t>Help them overcome self-doubt…your child is ready for some positive affirmations…you want your children to accept them.</a:t>
            </a:r>
          </a:p>
        </p:txBody>
      </p:sp>
    </p:spTree>
    <p:extLst>
      <p:ext uri="{BB962C8B-B14F-4D97-AF65-F5344CB8AC3E}">
        <p14:creationId xmlns:p14="http://schemas.microsoft.com/office/powerpoint/2010/main" val="1676617305"/>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528"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5">
                                            <p:txEl>
                                              <p:pRg st="0" end="0"/>
                                            </p:txEl>
                                          </p:spTgt>
                                        </p:tgtEl>
                                      </p:cBhvr>
                                    </p:animEffect>
                                    <p:anim calcmode="lin" valueType="num">
                                      <p:cBhvr>
                                        <p:cTn id="17" dur="500" fill="hold"/>
                                        <p:tgtEl>
                                          <p:spTgt spid="5">
                                            <p:txEl>
                                              <p:pRg st="0" end="0"/>
                                            </p:txEl>
                                          </p:spTgt>
                                        </p:tgtEl>
                                        <p:attrNameLst>
                                          <p:attrName>ppt_x</p:attrName>
                                        </p:attrNameLst>
                                      </p:cBhvr>
                                      <p:tavLst>
                                        <p:tav tm="0">
                                          <p:val>
                                            <p:fltVal val="0.5"/>
                                          </p:val>
                                        </p:tav>
                                        <p:tav tm="100000">
                                          <p:val>
                                            <p:strVal val="#ppt_x"/>
                                          </p:val>
                                        </p:tav>
                                      </p:tavLst>
                                    </p:anim>
                                    <p:anim calcmode="lin" valueType="num">
                                      <p:cBhvr>
                                        <p:cTn id="18" dur="500" fill="hold"/>
                                        <p:tgtEl>
                                          <p:spTgt spid="5">
                                            <p:txEl>
                                              <p:pRg st="0" end="0"/>
                                            </p:txEl>
                                          </p:spTgt>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p:cTn id="21"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5">
                                            <p:txEl>
                                              <p:pRg st="1" end="1"/>
                                            </p:txEl>
                                          </p:spTgt>
                                        </p:tgtEl>
                                      </p:cBhvr>
                                    </p:animEffect>
                                    <p:anim calcmode="lin" valueType="num">
                                      <p:cBhvr>
                                        <p:cTn id="24" dur="500" fill="hold"/>
                                        <p:tgtEl>
                                          <p:spTgt spid="5">
                                            <p:txEl>
                                              <p:pRg st="1" end="1"/>
                                            </p:txEl>
                                          </p:spTgt>
                                        </p:tgtEl>
                                        <p:attrNameLst>
                                          <p:attrName>ppt_x</p:attrName>
                                        </p:attrNameLst>
                                      </p:cBhvr>
                                      <p:tavLst>
                                        <p:tav tm="0">
                                          <p:val>
                                            <p:fltVal val="0.5"/>
                                          </p:val>
                                        </p:tav>
                                        <p:tav tm="100000">
                                          <p:val>
                                            <p:strVal val="#ppt_x"/>
                                          </p:val>
                                        </p:tav>
                                      </p:tavLst>
                                    </p:anim>
                                    <p:anim calcmode="lin" valueType="num">
                                      <p:cBhvr>
                                        <p:cTn id="25" dur="500" fill="hold"/>
                                        <p:tgtEl>
                                          <p:spTgt spid="5">
                                            <p:txEl>
                                              <p:pRg st="1" end="1"/>
                                            </p:txEl>
                                          </p:spTgt>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 calcmode="lin" valueType="num">
                                      <p:cBhvr>
                                        <p:cTn id="28"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5">
                                            <p:txEl>
                                              <p:pRg st="2" end="2"/>
                                            </p:txEl>
                                          </p:spTgt>
                                        </p:tgtEl>
                                      </p:cBhvr>
                                    </p:animEffect>
                                    <p:anim calcmode="lin" valueType="num">
                                      <p:cBhvr>
                                        <p:cTn id="31" dur="500" fill="hold"/>
                                        <p:tgtEl>
                                          <p:spTgt spid="5">
                                            <p:txEl>
                                              <p:pRg st="2" end="2"/>
                                            </p:txEl>
                                          </p:spTgt>
                                        </p:tgtEl>
                                        <p:attrNameLst>
                                          <p:attrName>ppt_x</p:attrName>
                                        </p:attrNameLst>
                                      </p:cBhvr>
                                      <p:tavLst>
                                        <p:tav tm="0">
                                          <p:val>
                                            <p:fltVal val="0.5"/>
                                          </p:val>
                                        </p:tav>
                                        <p:tav tm="100000">
                                          <p:val>
                                            <p:strVal val="#ppt_x"/>
                                          </p:val>
                                        </p:tav>
                                      </p:tavLst>
                                    </p:anim>
                                    <p:anim calcmode="lin" valueType="num">
                                      <p:cBhvr>
                                        <p:cTn id="32" dur="500" fill="hold"/>
                                        <p:tgtEl>
                                          <p:spTgt spid="5">
                                            <p:txEl>
                                              <p:pRg st="2" end="2"/>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a:bodyPr>
          <a:lstStyle/>
          <a:p>
            <a:r>
              <a:rPr lang="es-PR" sz="4200" b="1" dirty="0" smtClean="0"/>
              <a:t>Building Your Child’s Self-Esteem</a:t>
            </a:r>
            <a:endParaRPr lang="en-US" sz="4200" b="1" dirty="0"/>
          </a:p>
        </p:txBody>
      </p:sp>
      <p:sp>
        <p:nvSpPr>
          <p:cNvPr id="5" name="Content Placeholder 4"/>
          <p:cNvSpPr>
            <a:spLocks noGrp="1"/>
          </p:cNvSpPr>
          <p:nvPr>
            <p:ph idx="1"/>
          </p:nvPr>
        </p:nvSpPr>
        <p:spPr>
          <a:xfrm>
            <a:off x="1828800" y="1447800"/>
            <a:ext cx="6019800" cy="4525963"/>
          </a:xfrm>
        </p:spPr>
        <p:txBody>
          <a:bodyPr>
            <a:normAutofit/>
          </a:bodyPr>
          <a:lstStyle/>
          <a:p>
            <a:pPr marL="514350" indent="-514350">
              <a:buFont typeface="+mj-lt"/>
              <a:buAutoNum type="arabicPeriod" startAt="3"/>
            </a:pPr>
            <a:r>
              <a:rPr lang="es-PR" b="1" dirty="0" smtClean="0"/>
              <a:t>Regardless of circumstances</a:t>
            </a:r>
          </a:p>
          <a:p>
            <a:pPr marL="742950" lvl="2" indent="-342900"/>
            <a:r>
              <a:rPr lang="es-PR" sz="2800" dirty="0" smtClean="0"/>
              <a:t>The warmth, emotional security, and affirmations children get at home become a vital shelter from the cold impact of hurtful words and actions that children at times receive outside their homes.</a:t>
            </a:r>
            <a:endParaRPr lang="es-PR" sz="2800" b="1" dirty="0" smtClean="0"/>
          </a:p>
        </p:txBody>
      </p:sp>
    </p:spTree>
    <p:extLst>
      <p:ext uri="{BB962C8B-B14F-4D97-AF65-F5344CB8AC3E}">
        <p14:creationId xmlns:p14="http://schemas.microsoft.com/office/powerpoint/2010/main" val="1203536052"/>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barn(inVertical)">
                                      <p:cBhvr>
                                        <p:cTn id="14" dur="500"/>
                                        <p:tgtEl>
                                          <p:spTgt spid="5">
                                            <p:txEl>
                                              <p:pRg st="0" end="0"/>
                                            </p:txEl>
                                          </p:spTgt>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barn(inVertical)">
                                      <p:cBhvr>
                                        <p:cTn id="1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fontScale="90000"/>
          </a:bodyPr>
          <a:lstStyle/>
          <a:p>
            <a:r>
              <a:rPr lang="es-PR" sz="4200" b="1" dirty="0" smtClean="0"/>
              <a:t>Dealing With People Who</a:t>
            </a:r>
            <a:br>
              <a:rPr lang="es-PR" sz="4200" b="1" dirty="0" smtClean="0"/>
            </a:br>
            <a:r>
              <a:rPr lang="es-PR" sz="4200" b="1" dirty="0" smtClean="0"/>
              <a:t>Put Others Down</a:t>
            </a:r>
            <a:endParaRPr lang="en-US" sz="4200" b="1" dirty="0"/>
          </a:p>
        </p:txBody>
      </p:sp>
      <p:sp>
        <p:nvSpPr>
          <p:cNvPr id="5" name="Content Placeholder 4"/>
          <p:cNvSpPr>
            <a:spLocks noGrp="1"/>
          </p:cNvSpPr>
          <p:nvPr>
            <p:ph idx="1"/>
          </p:nvPr>
        </p:nvSpPr>
        <p:spPr>
          <a:xfrm>
            <a:off x="2133600" y="1447800"/>
            <a:ext cx="5715000" cy="4525963"/>
          </a:xfrm>
        </p:spPr>
        <p:txBody>
          <a:bodyPr>
            <a:normAutofit fontScale="92500" lnSpcReduction="10000"/>
          </a:bodyPr>
          <a:lstStyle/>
          <a:p>
            <a:r>
              <a:rPr lang="es-PR" dirty="0" smtClean="0"/>
              <a:t>When you hear hostile teasing and negative jabs being thrown at your child – or any child for that matter – it’s time to take a stand.</a:t>
            </a:r>
          </a:p>
          <a:p>
            <a:r>
              <a:rPr lang="es-PR" sz="3200" dirty="0" smtClean="0"/>
              <a:t>When your child has a playmate who says bitter things, who calls him names or picks on him, you must get involved.</a:t>
            </a:r>
          </a:p>
          <a:p>
            <a:r>
              <a:rPr lang="es-PR" dirty="0" smtClean="0"/>
              <a:t>Be kind, but be firm.</a:t>
            </a:r>
            <a:endParaRPr lang="es-PR" sz="3200" dirty="0" smtClean="0"/>
          </a:p>
        </p:txBody>
      </p:sp>
    </p:spTree>
    <p:extLst>
      <p:ext uri="{BB962C8B-B14F-4D97-AF65-F5344CB8AC3E}">
        <p14:creationId xmlns:p14="http://schemas.microsoft.com/office/powerpoint/2010/main" val="1054884563"/>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528"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5">
                                            <p:txEl>
                                              <p:pRg st="0" end="0"/>
                                            </p:txEl>
                                          </p:spTgt>
                                        </p:tgtEl>
                                      </p:cBhvr>
                                    </p:animEffect>
                                    <p:anim calcmode="lin" valueType="num">
                                      <p:cBhvr>
                                        <p:cTn id="17" dur="500" fill="hold"/>
                                        <p:tgtEl>
                                          <p:spTgt spid="5">
                                            <p:txEl>
                                              <p:pRg st="0" end="0"/>
                                            </p:txEl>
                                          </p:spTgt>
                                        </p:tgtEl>
                                        <p:attrNameLst>
                                          <p:attrName>ppt_x</p:attrName>
                                        </p:attrNameLst>
                                      </p:cBhvr>
                                      <p:tavLst>
                                        <p:tav tm="0">
                                          <p:val>
                                            <p:fltVal val="0.5"/>
                                          </p:val>
                                        </p:tav>
                                        <p:tav tm="100000">
                                          <p:val>
                                            <p:strVal val="#ppt_x"/>
                                          </p:val>
                                        </p:tav>
                                      </p:tavLst>
                                    </p:anim>
                                    <p:anim calcmode="lin" valueType="num">
                                      <p:cBhvr>
                                        <p:cTn id="18" dur="500" fill="hold"/>
                                        <p:tgtEl>
                                          <p:spTgt spid="5">
                                            <p:txEl>
                                              <p:pRg st="0" end="0"/>
                                            </p:tx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528" fill="hold" grpId="0"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p:cTn id="2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5">
                                            <p:txEl>
                                              <p:pRg st="1" end="1"/>
                                            </p:txEl>
                                          </p:spTgt>
                                        </p:tgtEl>
                                      </p:cBhvr>
                                    </p:animEffect>
                                    <p:anim calcmode="lin" valueType="num">
                                      <p:cBhvr>
                                        <p:cTn id="26" dur="500" fill="hold"/>
                                        <p:tgtEl>
                                          <p:spTgt spid="5">
                                            <p:txEl>
                                              <p:pRg st="1" end="1"/>
                                            </p:txEl>
                                          </p:spTgt>
                                        </p:tgtEl>
                                        <p:attrNameLst>
                                          <p:attrName>ppt_x</p:attrName>
                                        </p:attrNameLst>
                                      </p:cBhvr>
                                      <p:tavLst>
                                        <p:tav tm="0">
                                          <p:val>
                                            <p:fltVal val="0.5"/>
                                          </p:val>
                                        </p:tav>
                                        <p:tav tm="100000">
                                          <p:val>
                                            <p:strVal val="#ppt_x"/>
                                          </p:val>
                                        </p:tav>
                                      </p:tavLst>
                                    </p:anim>
                                    <p:anim calcmode="lin" valueType="num">
                                      <p:cBhvr>
                                        <p:cTn id="27" dur="500" fill="hold"/>
                                        <p:tgtEl>
                                          <p:spTgt spid="5">
                                            <p:txEl>
                                              <p:pRg st="1" end="1"/>
                                            </p:txEl>
                                          </p:spTgt>
                                        </p:tgtEl>
                                        <p:attrNameLst>
                                          <p:attrName>ppt_y</p:attrName>
                                        </p:attrNameLst>
                                      </p:cBhvr>
                                      <p:tavLst>
                                        <p:tav tm="0">
                                          <p:val>
                                            <p:fltVal val="0.5"/>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528" fill="hold" grpId="0" nodeType="click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 calcmode="lin" valueType="num">
                                      <p:cBhvr>
                                        <p:cTn id="32"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33"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34" dur="500"/>
                                        <p:tgtEl>
                                          <p:spTgt spid="5">
                                            <p:txEl>
                                              <p:pRg st="2" end="2"/>
                                            </p:txEl>
                                          </p:spTgt>
                                        </p:tgtEl>
                                      </p:cBhvr>
                                    </p:animEffect>
                                    <p:anim calcmode="lin" valueType="num">
                                      <p:cBhvr>
                                        <p:cTn id="35" dur="500" fill="hold"/>
                                        <p:tgtEl>
                                          <p:spTgt spid="5">
                                            <p:txEl>
                                              <p:pRg st="2" end="2"/>
                                            </p:txEl>
                                          </p:spTgt>
                                        </p:tgtEl>
                                        <p:attrNameLst>
                                          <p:attrName>ppt_x</p:attrName>
                                        </p:attrNameLst>
                                      </p:cBhvr>
                                      <p:tavLst>
                                        <p:tav tm="0">
                                          <p:val>
                                            <p:fltVal val="0.5"/>
                                          </p:val>
                                        </p:tav>
                                        <p:tav tm="100000">
                                          <p:val>
                                            <p:strVal val="#ppt_x"/>
                                          </p:val>
                                        </p:tav>
                                      </p:tavLst>
                                    </p:anim>
                                    <p:anim calcmode="lin" valueType="num">
                                      <p:cBhvr>
                                        <p:cTn id="36" dur="500" fill="hold"/>
                                        <p:tgtEl>
                                          <p:spTgt spid="5">
                                            <p:txEl>
                                              <p:pRg st="2" end="2"/>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fontScale="90000"/>
          </a:bodyPr>
          <a:lstStyle/>
          <a:p>
            <a:r>
              <a:rPr lang="es-PR" sz="4200" b="1" dirty="0" smtClean="0"/>
              <a:t>Dealing With People Who</a:t>
            </a:r>
            <a:br>
              <a:rPr lang="es-PR" sz="4200" b="1" dirty="0" smtClean="0"/>
            </a:br>
            <a:r>
              <a:rPr lang="es-PR" sz="4200" b="1" dirty="0" smtClean="0"/>
              <a:t>Put Others Down</a:t>
            </a:r>
            <a:endParaRPr lang="en-US" sz="4200" b="1" dirty="0"/>
          </a:p>
        </p:txBody>
      </p:sp>
      <p:sp>
        <p:nvSpPr>
          <p:cNvPr id="5" name="Content Placeholder 4"/>
          <p:cNvSpPr>
            <a:spLocks noGrp="1"/>
          </p:cNvSpPr>
          <p:nvPr>
            <p:ph idx="1"/>
          </p:nvPr>
        </p:nvSpPr>
        <p:spPr>
          <a:xfrm>
            <a:off x="2057400" y="1447800"/>
            <a:ext cx="5867400" cy="4724400"/>
          </a:xfrm>
        </p:spPr>
        <p:txBody>
          <a:bodyPr>
            <a:normAutofit fontScale="92500" lnSpcReduction="20000"/>
          </a:bodyPr>
          <a:lstStyle/>
          <a:p>
            <a:r>
              <a:rPr lang="es-PR" dirty="0" smtClean="0"/>
              <a:t>Each time something negative is said, get involved and give he child an example of how to make the statement positive.</a:t>
            </a:r>
          </a:p>
          <a:p>
            <a:r>
              <a:rPr lang="es-PR" sz="3200" dirty="0" smtClean="0"/>
              <a:t>If you find that some playmates have consistently negative mouths, you may have to limit the time the children spend together.</a:t>
            </a:r>
          </a:p>
          <a:p>
            <a:r>
              <a:rPr lang="es-PR" dirty="0" smtClean="0"/>
              <a:t>Your child’s self-esteem is far too important to allow it to be whittled away by a playmate’s thoughtless words.</a:t>
            </a:r>
            <a:endParaRPr lang="es-PR" sz="3200" dirty="0" smtClean="0"/>
          </a:p>
        </p:txBody>
      </p:sp>
    </p:spTree>
    <p:extLst>
      <p:ext uri="{BB962C8B-B14F-4D97-AF65-F5344CB8AC3E}">
        <p14:creationId xmlns:p14="http://schemas.microsoft.com/office/powerpoint/2010/main" val="4041693430"/>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wipe(down)">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wipe(down)">
                                      <p:cBhvr>
                                        <p:cTn id="2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fontScale="90000"/>
          </a:bodyPr>
          <a:lstStyle/>
          <a:p>
            <a:r>
              <a:rPr lang="es-PR" sz="4200" b="1" dirty="0" smtClean="0"/>
              <a:t>Teach Your Children to Be</a:t>
            </a:r>
            <a:br>
              <a:rPr lang="es-PR" sz="4200" b="1" dirty="0" smtClean="0"/>
            </a:br>
            <a:r>
              <a:rPr lang="es-PR" sz="4200" b="1" dirty="0" smtClean="0"/>
              <a:t>Mirrors for Others</a:t>
            </a:r>
            <a:endParaRPr lang="en-US" sz="4200" b="1" dirty="0"/>
          </a:p>
        </p:txBody>
      </p:sp>
      <p:sp>
        <p:nvSpPr>
          <p:cNvPr id="5" name="Content Placeholder 4"/>
          <p:cNvSpPr>
            <a:spLocks noGrp="1"/>
          </p:cNvSpPr>
          <p:nvPr>
            <p:ph idx="1"/>
          </p:nvPr>
        </p:nvSpPr>
        <p:spPr>
          <a:xfrm>
            <a:off x="2057400" y="1447800"/>
            <a:ext cx="5867400" cy="4724400"/>
          </a:xfrm>
        </p:spPr>
        <p:txBody>
          <a:bodyPr>
            <a:normAutofit/>
          </a:bodyPr>
          <a:lstStyle/>
          <a:p>
            <a:r>
              <a:rPr lang="es-PR" dirty="0" smtClean="0"/>
              <a:t>When children feel good about themselves, they can risk helping others feel good about themselves.</a:t>
            </a:r>
          </a:p>
          <a:p>
            <a:r>
              <a:rPr lang="es-PR" sz="3200" dirty="0" smtClean="0"/>
              <a:t>They can afford to give the gift of self-esteem to others.</a:t>
            </a:r>
          </a:p>
          <a:p>
            <a:r>
              <a:rPr lang="es-PR" dirty="0" smtClean="0"/>
              <a:t>This is an important goal for you to have for your children during the first seven years.</a:t>
            </a:r>
          </a:p>
          <a:p>
            <a:endParaRPr lang="es-PR" sz="3200" dirty="0" smtClean="0"/>
          </a:p>
        </p:txBody>
      </p:sp>
    </p:spTree>
    <p:extLst>
      <p:ext uri="{BB962C8B-B14F-4D97-AF65-F5344CB8AC3E}">
        <p14:creationId xmlns:p14="http://schemas.microsoft.com/office/powerpoint/2010/main" val="3998207397"/>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additive="base">
                                        <p:cTn id="14"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 calcmode="lin" valueType="num">
                                      <p:cBhvr additive="base">
                                        <p:cTn id="26"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fontScale="90000"/>
          </a:bodyPr>
          <a:lstStyle/>
          <a:p>
            <a:r>
              <a:rPr lang="es-PR" sz="4200" b="1" dirty="0" smtClean="0"/>
              <a:t>Teach Your Children to Be</a:t>
            </a:r>
            <a:br>
              <a:rPr lang="es-PR" sz="4200" b="1" dirty="0" smtClean="0"/>
            </a:br>
            <a:r>
              <a:rPr lang="es-PR" sz="4200" b="1" dirty="0" smtClean="0"/>
              <a:t>Mirrors for Others</a:t>
            </a:r>
            <a:endParaRPr lang="en-US" sz="4200" b="1" dirty="0"/>
          </a:p>
        </p:txBody>
      </p:sp>
      <p:sp>
        <p:nvSpPr>
          <p:cNvPr id="5" name="Content Placeholder 4"/>
          <p:cNvSpPr>
            <a:spLocks noGrp="1"/>
          </p:cNvSpPr>
          <p:nvPr>
            <p:ph idx="1"/>
          </p:nvPr>
        </p:nvSpPr>
        <p:spPr>
          <a:xfrm>
            <a:off x="2057400" y="1447800"/>
            <a:ext cx="5867400" cy="4724400"/>
          </a:xfrm>
        </p:spPr>
        <p:txBody>
          <a:bodyPr>
            <a:normAutofit fontScale="92500" lnSpcReduction="20000"/>
          </a:bodyPr>
          <a:lstStyle/>
          <a:p>
            <a:r>
              <a:rPr lang="es-PR" dirty="0" smtClean="0"/>
              <a:t>Encourage your children to be...love-cup fillers.</a:t>
            </a:r>
          </a:p>
          <a:p>
            <a:r>
              <a:rPr lang="es-PR" dirty="0" smtClean="0"/>
              <a:t>Encourage them to be mirrors that others can look into and see that they are OK, that they are special.</a:t>
            </a:r>
          </a:p>
          <a:p>
            <a:r>
              <a:rPr lang="es-PR" dirty="0" smtClean="0"/>
              <a:t>A kind word or act can make people feel like they’re on the top of the roller coaster..</a:t>
            </a:r>
          </a:p>
          <a:p>
            <a:r>
              <a:rPr lang="es-PR" dirty="0" smtClean="0"/>
              <a:t>Encourage your children to ake this their goal. </a:t>
            </a:r>
          </a:p>
          <a:p>
            <a:endParaRPr lang="es-PR" sz="3200" dirty="0" smtClean="0"/>
          </a:p>
        </p:txBody>
      </p:sp>
    </p:spTree>
    <p:extLst>
      <p:ext uri="{BB962C8B-B14F-4D97-AF65-F5344CB8AC3E}">
        <p14:creationId xmlns:p14="http://schemas.microsoft.com/office/powerpoint/2010/main" val="3318437905"/>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fontScale="90000"/>
          </a:bodyPr>
          <a:lstStyle/>
          <a:p>
            <a:r>
              <a:rPr lang="es-PR" sz="4200" b="1" dirty="0" smtClean="0"/>
              <a:t>Teach Your Children to Be</a:t>
            </a:r>
            <a:br>
              <a:rPr lang="es-PR" sz="4200" b="1" dirty="0" smtClean="0"/>
            </a:br>
            <a:r>
              <a:rPr lang="es-PR" sz="4200" b="1" dirty="0" smtClean="0"/>
              <a:t>Mirrors for Others</a:t>
            </a:r>
            <a:endParaRPr lang="en-US" sz="4200" b="1" dirty="0"/>
          </a:p>
        </p:txBody>
      </p:sp>
      <p:sp>
        <p:nvSpPr>
          <p:cNvPr id="5" name="Content Placeholder 4"/>
          <p:cNvSpPr>
            <a:spLocks noGrp="1"/>
          </p:cNvSpPr>
          <p:nvPr>
            <p:ph idx="1"/>
          </p:nvPr>
        </p:nvSpPr>
        <p:spPr>
          <a:xfrm>
            <a:off x="2057400" y="1447800"/>
            <a:ext cx="5867400" cy="4724400"/>
          </a:xfrm>
        </p:spPr>
        <p:txBody>
          <a:bodyPr>
            <a:normAutofit fontScale="85000" lnSpcReduction="10000"/>
          </a:bodyPr>
          <a:lstStyle/>
          <a:p>
            <a:r>
              <a:rPr lang="es-PR" dirty="0" smtClean="0"/>
              <a:t>By their words and their actions, children can help other people feel special.</a:t>
            </a:r>
          </a:p>
          <a:p>
            <a:r>
              <a:rPr lang="es-PR" dirty="0" smtClean="0"/>
              <a:t>Point out opportunities for your children to mirror to others that they are valuable.</a:t>
            </a:r>
          </a:p>
          <a:p>
            <a:r>
              <a:rPr lang="es-PR" dirty="0" smtClean="0"/>
              <a:t>Share with your child that they should never get tired of doing good.</a:t>
            </a:r>
          </a:p>
          <a:p>
            <a:r>
              <a:rPr lang="es-PR" dirty="0" smtClean="0"/>
              <a:t>They should take advantage of every opportunity to do good things for people.</a:t>
            </a:r>
          </a:p>
          <a:p>
            <a:endParaRPr lang="es-PR" dirty="0" smtClean="0"/>
          </a:p>
          <a:p>
            <a:endParaRPr lang="es-PR" sz="3200" dirty="0" smtClean="0"/>
          </a:p>
        </p:txBody>
      </p:sp>
    </p:spTree>
    <p:extLst>
      <p:ext uri="{BB962C8B-B14F-4D97-AF65-F5344CB8AC3E}">
        <p14:creationId xmlns:p14="http://schemas.microsoft.com/office/powerpoint/2010/main" val="3020824751"/>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696200" cy="1143000"/>
          </a:xfrm>
        </p:spPr>
        <p:txBody>
          <a:bodyPr/>
          <a:lstStyle/>
          <a:p>
            <a:r>
              <a:rPr lang="es-PR" b="1" dirty="0" smtClean="0"/>
              <a:t>The Mirror of Self-Esteem</a:t>
            </a:r>
            <a:endParaRPr lang="en-US" b="1" dirty="0"/>
          </a:p>
        </p:txBody>
      </p:sp>
      <p:sp>
        <p:nvSpPr>
          <p:cNvPr id="5" name="Content Placeholder 4"/>
          <p:cNvSpPr>
            <a:spLocks noGrp="1"/>
          </p:cNvSpPr>
          <p:nvPr>
            <p:ph idx="1"/>
          </p:nvPr>
        </p:nvSpPr>
        <p:spPr>
          <a:xfrm>
            <a:off x="1447800" y="1371600"/>
            <a:ext cx="6781800" cy="4525963"/>
          </a:xfrm>
        </p:spPr>
        <p:txBody>
          <a:bodyPr>
            <a:normAutofit lnSpcReduction="10000"/>
          </a:bodyPr>
          <a:lstStyle/>
          <a:p>
            <a:r>
              <a:rPr lang="es-PR" dirty="0" smtClean="0"/>
              <a:t>Self-esteem is fundamentally:</a:t>
            </a:r>
          </a:p>
          <a:p>
            <a:pPr lvl="1"/>
            <a:r>
              <a:rPr lang="es-PR" dirty="0" smtClean="0"/>
              <a:t>How valuable you feel based upon how you perceive others feel about you.</a:t>
            </a:r>
          </a:p>
          <a:p>
            <a:pPr lvl="1"/>
            <a:r>
              <a:rPr lang="es-PR" dirty="0" smtClean="0"/>
              <a:t>It is believing in yourself because others believe in you.</a:t>
            </a:r>
          </a:p>
          <a:p>
            <a:pPr lvl="1"/>
            <a:r>
              <a:rPr lang="es-PR" dirty="0" smtClean="0"/>
              <a:t>It is feeling good about yourself because others feel good about you.</a:t>
            </a:r>
          </a:p>
          <a:p>
            <a:pPr lvl="1"/>
            <a:r>
              <a:rPr lang="es-PR" dirty="0" smtClean="0"/>
              <a:t>You see the value of yourself through the eyes and actions of others.</a:t>
            </a:r>
          </a:p>
          <a:p>
            <a:r>
              <a:rPr lang="es-PR" dirty="0" smtClean="0"/>
              <a:t>It’s like an image in a mirror.</a:t>
            </a:r>
            <a:endParaRPr lang="en-US" dirty="0"/>
          </a:p>
        </p:txBody>
      </p:sp>
    </p:spTree>
    <p:extLst>
      <p:ext uri="{BB962C8B-B14F-4D97-AF65-F5344CB8AC3E}">
        <p14:creationId xmlns:p14="http://schemas.microsoft.com/office/powerpoint/2010/main" val="2577544586"/>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inVertical)">
                                      <p:cBhvr>
                                        <p:cTn id="12" dur="500"/>
                                        <p:tgtEl>
                                          <p:spTgt spid="5">
                                            <p:txEl>
                                              <p:pRg st="0" end="0"/>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barn(inVertical)">
                                      <p:cBhvr>
                                        <p:cTn id="15" dur="500"/>
                                        <p:tgtEl>
                                          <p:spTgt spid="5">
                                            <p:txEl>
                                              <p:pRg st="1" end="1"/>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barn(inVertical)">
                                      <p:cBhvr>
                                        <p:cTn id="18" dur="500"/>
                                        <p:tgtEl>
                                          <p:spTgt spid="5">
                                            <p:txEl>
                                              <p:pRg st="2" end="2"/>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barn(inVertical)">
                                      <p:cBhvr>
                                        <p:cTn id="21" dur="500"/>
                                        <p:tgtEl>
                                          <p:spTgt spid="5">
                                            <p:txEl>
                                              <p:pRg st="3" end="3"/>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barn(inVertical)">
                                      <p:cBhvr>
                                        <p:cTn id="24" dur="500"/>
                                        <p:tgtEl>
                                          <p:spTgt spid="5">
                                            <p:txEl>
                                              <p:pRg st="4" end="4"/>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barn(inVertical)">
                                      <p:cBhvr>
                                        <p:cTn id="27"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fontScale="90000"/>
          </a:bodyPr>
          <a:lstStyle/>
          <a:p>
            <a:r>
              <a:rPr lang="es-PR" sz="4200" b="1" dirty="0" smtClean="0"/>
              <a:t>Teach Your Child to Be</a:t>
            </a:r>
            <a:br>
              <a:rPr lang="es-PR" sz="4200" b="1" dirty="0" smtClean="0"/>
            </a:br>
            <a:r>
              <a:rPr lang="es-PR" sz="4200" b="1" dirty="0" smtClean="0"/>
              <a:t>Mirrors for Others</a:t>
            </a:r>
            <a:endParaRPr lang="en-US" sz="4200" b="1" dirty="0"/>
          </a:p>
        </p:txBody>
      </p:sp>
      <p:sp>
        <p:nvSpPr>
          <p:cNvPr id="5" name="Content Placeholder 4"/>
          <p:cNvSpPr>
            <a:spLocks noGrp="1"/>
          </p:cNvSpPr>
          <p:nvPr>
            <p:ph idx="1"/>
          </p:nvPr>
        </p:nvSpPr>
        <p:spPr>
          <a:xfrm>
            <a:off x="2286000" y="1447800"/>
            <a:ext cx="5638800" cy="4724400"/>
          </a:xfrm>
        </p:spPr>
        <p:txBody>
          <a:bodyPr>
            <a:normAutofit fontScale="92500" lnSpcReduction="10000"/>
          </a:bodyPr>
          <a:lstStyle/>
          <a:p>
            <a:r>
              <a:rPr lang="es-PR" dirty="0" smtClean="0"/>
              <a:t>People feel they are special when someone smiles at them, says something kind, shares something with them, does something to help them, makes them feel better, or gives them a hug or a thoughtful touch.</a:t>
            </a:r>
          </a:p>
          <a:p>
            <a:r>
              <a:rPr lang="es-PR" dirty="0" smtClean="0"/>
              <a:t>Share with your children how Jesus was like a mirror, showing people that they were special.</a:t>
            </a:r>
          </a:p>
          <a:p>
            <a:endParaRPr lang="es-PR" sz="3200" dirty="0" smtClean="0"/>
          </a:p>
        </p:txBody>
      </p:sp>
    </p:spTree>
    <p:extLst>
      <p:ext uri="{BB962C8B-B14F-4D97-AF65-F5344CB8AC3E}">
        <p14:creationId xmlns:p14="http://schemas.microsoft.com/office/powerpoint/2010/main" val="2826804099"/>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randombar(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randombar(horizontal)">
                                      <p:cBhvr>
                                        <p:cTn id="1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152400"/>
            <a:ext cx="7696200" cy="1143000"/>
          </a:xfrm>
        </p:spPr>
        <p:txBody>
          <a:bodyPr/>
          <a:lstStyle/>
          <a:p>
            <a:r>
              <a:rPr lang="es-PR" b="1" dirty="0" smtClean="0"/>
              <a:t>The Mirror of Self-Esteem</a:t>
            </a:r>
            <a:endParaRPr lang="en-US" b="1" dirty="0"/>
          </a:p>
        </p:txBody>
      </p:sp>
      <p:sp>
        <p:nvSpPr>
          <p:cNvPr id="5" name="Content Placeholder 4"/>
          <p:cNvSpPr>
            <a:spLocks noGrp="1"/>
          </p:cNvSpPr>
          <p:nvPr>
            <p:ph idx="1"/>
          </p:nvPr>
        </p:nvSpPr>
        <p:spPr>
          <a:xfrm>
            <a:off x="2286000" y="1143000"/>
            <a:ext cx="5791200" cy="4876800"/>
          </a:xfrm>
        </p:spPr>
        <p:txBody>
          <a:bodyPr>
            <a:normAutofit fontScale="92500"/>
          </a:bodyPr>
          <a:lstStyle/>
          <a:p>
            <a:r>
              <a:rPr lang="es-PR" dirty="0" smtClean="0"/>
              <a:t>The principle is: Children’s self-esteem is built or destroyed by the reflection they see of themselves in the mirror of others’ actions and words. </a:t>
            </a:r>
          </a:p>
          <a:p>
            <a:r>
              <a:rPr lang="es-PR" dirty="0" smtClean="0"/>
              <a:t>You’re still the same person, but your personal value fluctuates depending upon the treatment of others – especially the significant others in your life. </a:t>
            </a:r>
            <a:endParaRPr lang="en-US" dirty="0"/>
          </a:p>
        </p:txBody>
      </p:sp>
    </p:spTree>
    <p:extLst>
      <p:ext uri="{BB962C8B-B14F-4D97-AF65-F5344CB8AC3E}">
        <p14:creationId xmlns:p14="http://schemas.microsoft.com/office/powerpoint/2010/main" val="279698334"/>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up)">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wipe(up)">
                                      <p:cBhvr>
                                        <p:cTn id="1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696200" cy="1143000"/>
          </a:xfrm>
        </p:spPr>
        <p:txBody>
          <a:bodyPr/>
          <a:lstStyle/>
          <a:p>
            <a:r>
              <a:rPr lang="es-PR" b="1" dirty="0" smtClean="0"/>
              <a:t>The Mirror of Self-Esteem</a:t>
            </a:r>
            <a:endParaRPr lang="en-US" b="1" dirty="0"/>
          </a:p>
        </p:txBody>
      </p:sp>
      <p:sp>
        <p:nvSpPr>
          <p:cNvPr id="5" name="Content Placeholder 4"/>
          <p:cNvSpPr>
            <a:spLocks noGrp="1"/>
          </p:cNvSpPr>
          <p:nvPr>
            <p:ph idx="1"/>
          </p:nvPr>
        </p:nvSpPr>
        <p:spPr>
          <a:xfrm>
            <a:off x="1905000" y="1371600"/>
            <a:ext cx="6172200" cy="4525963"/>
          </a:xfrm>
        </p:spPr>
        <p:txBody>
          <a:bodyPr>
            <a:normAutofit lnSpcReduction="10000"/>
          </a:bodyPr>
          <a:lstStyle/>
          <a:p>
            <a:r>
              <a:rPr lang="es-PR" dirty="0" smtClean="0"/>
              <a:t>Self-esteem is built by filling your children’s love cups . </a:t>
            </a:r>
          </a:p>
          <a:p>
            <a:r>
              <a:rPr lang="es-PR" dirty="0" smtClean="0"/>
              <a:t>It’s destroyed by emptying them. </a:t>
            </a:r>
          </a:p>
          <a:p>
            <a:r>
              <a:rPr lang="es-PR" dirty="0" smtClean="0"/>
              <a:t>“Esteem” is to have great regard for, value highly, respect, and have a favorable opinion. Must be an essential part of every child’s understanding of who he or she is. </a:t>
            </a:r>
            <a:endParaRPr lang="en-US" dirty="0"/>
          </a:p>
        </p:txBody>
      </p:sp>
    </p:spTree>
    <p:extLst>
      <p:ext uri="{BB962C8B-B14F-4D97-AF65-F5344CB8AC3E}">
        <p14:creationId xmlns:p14="http://schemas.microsoft.com/office/powerpoint/2010/main" val="3943808332"/>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diamond(in)">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diamond(in)">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diamond(in)">
                                      <p:cBhvr>
                                        <p:cTn id="2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a:bodyPr>
          <a:lstStyle/>
          <a:p>
            <a:r>
              <a:rPr lang="es-PR" sz="4200" b="1" dirty="0" smtClean="0"/>
              <a:t>The Roller-Coaster Effect</a:t>
            </a:r>
            <a:endParaRPr lang="en-US" sz="4200" b="1" dirty="0"/>
          </a:p>
        </p:txBody>
      </p:sp>
      <p:sp>
        <p:nvSpPr>
          <p:cNvPr id="5" name="Content Placeholder 4"/>
          <p:cNvSpPr>
            <a:spLocks noGrp="1"/>
          </p:cNvSpPr>
          <p:nvPr>
            <p:ph idx="1"/>
          </p:nvPr>
        </p:nvSpPr>
        <p:spPr>
          <a:xfrm>
            <a:off x="2133600" y="1447800"/>
            <a:ext cx="5715000" cy="4525963"/>
          </a:xfrm>
        </p:spPr>
        <p:txBody>
          <a:bodyPr>
            <a:normAutofit lnSpcReduction="10000"/>
          </a:bodyPr>
          <a:lstStyle/>
          <a:p>
            <a:r>
              <a:rPr lang="es-PR" dirty="0" smtClean="0"/>
              <a:t>Since self-esteem depends upon what you perceive others feel about you, self-esteem is like a roller-coaster.</a:t>
            </a:r>
          </a:p>
          <a:p>
            <a:r>
              <a:rPr lang="es-PR" dirty="0" smtClean="0"/>
              <a:t>You’re up one minute because someone hugged you, and the next minute you’re down because someone shunned you.</a:t>
            </a:r>
            <a:endParaRPr lang="en-US" dirty="0"/>
          </a:p>
        </p:txBody>
      </p:sp>
    </p:spTree>
    <p:extLst>
      <p:ext uri="{BB962C8B-B14F-4D97-AF65-F5344CB8AC3E}">
        <p14:creationId xmlns:p14="http://schemas.microsoft.com/office/powerpoint/2010/main" val="1745079409"/>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a:bodyPr>
          <a:lstStyle/>
          <a:p>
            <a:r>
              <a:rPr lang="es-PR" sz="4200" b="1" dirty="0" smtClean="0"/>
              <a:t>The Roller-Coaster Effect</a:t>
            </a:r>
            <a:endParaRPr lang="en-US" sz="4200" b="1" dirty="0"/>
          </a:p>
        </p:txBody>
      </p:sp>
      <p:sp>
        <p:nvSpPr>
          <p:cNvPr id="5" name="Content Placeholder 4"/>
          <p:cNvSpPr>
            <a:spLocks noGrp="1"/>
          </p:cNvSpPr>
          <p:nvPr>
            <p:ph idx="1"/>
          </p:nvPr>
        </p:nvSpPr>
        <p:spPr>
          <a:xfrm>
            <a:off x="2209800" y="1447800"/>
            <a:ext cx="5638800" cy="4525963"/>
          </a:xfrm>
        </p:spPr>
        <p:txBody>
          <a:bodyPr/>
          <a:lstStyle/>
          <a:p>
            <a:r>
              <a:rPr lang="es-PR" dirty="0" smtClean="0"/>
              <a:t>It is important that parents do their best to keep their children at the top of the roller coaster. </a:t>
            </a:r>
          </a:p>
          <a:p>
            <a:r>
              <a:rPr lang="es-PR" dirty="0" smtClean="0"/>
              <a:t>It will be impossible, however, for your children to avoid bumping into people who occasionally put them down.</a:t>
            </a:r>
            <a:endParaRPr lang="en-US" dirty="0"/>
          </a:p>
        </p:txBody>
      </p:sp>
    </p:spTree>
    <p:extLst>
      <p:ext uri="{BB962C8B-B14F-4D97-AF65-F5344CB8AC3E}">
        <p14:creationId xmlns:p14="http://schemas.microsoft.com/office/powerpoint/2010/main" val="1357103932"/>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inVertic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barn(inVertical)">
                                      <p:cBhvr>
                                        <p:cTn id="1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a:bodyPr>
          <a:lstStyle/>
          <a:p>
            <a:r>
              <a:rPr lang="es-PR" sz="4200" b="1" dirty="0" smtClean="0"/>
              <a:t>The Roller-Coaster Effect</a:t>
            </a:r>
            <a:endParaRPr lang="en-US" sz="4200" b="1" dirty="0"/>
          </a:p>
        </p:txBody>
      </p:sp>
      <p:sp>
        <p:nvSpPr>
          <p:cNvPr id="5" name="Content Placeholder 4"/>
          <p:cNvSpPr>
            <a:spLocks noGrp="1"/>
          </p:cNvSpPr>
          <p:nvPr>
            <p:ph idx="1"/>
          </p:nvPr>
        </p:nvSpPr>
        <p:spPr>
          <a:xfrm>
            <a:off x="2057400" y="1447800"/>
            <a:ext cx="5791200" cy="4525963"/>
          </a:xfrm>
        </p:spPr>
        <p:txBody>
          <a:bodyPr>
            <a:normAutofit lnSpcReduction="10000"/>
          </a:bodyPr>
          <a:lstStyle/>
          <a:p>
            <a:r>
              <a:rPr lang="es-PR" dirty="0" smtClean="0"/>
              <a:t>When children leave home each day at the top of the roller coaster, with an abundant amount of emotional energy, they have enough oomph to get through the pits of life and make it back home to fill up on more of your positive emotional energy – better known as love. </a:t>
            </a:r>
            <a:endParaRPr lang="en-US" dirty="0"/>
          </a:p>
        </p:txBody>
      </p:sp>
    </p:spTree>
    <p:extLst>
      <p:ext uri="{BB962C8B-B14F-4D97-AF65-F5344CB8AC3E}">
        <p14:creationId xmlns:p14="http://schemas.microsoft.com/office/powerpoint/2010/main" val="2069531006"/>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randombar(horizontal)">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a:bodyPr>
          <a:lstStyle/>
          <a:p>
            <a:r>
              <a:rPr lang="es-PR" sz="4200" b="1" dirty="0" smtClean="0"/>
              <a:t>The Roller-Coaster Effect</a:t>
            </a:r>
            <a:endParaRPr lang="en-US" sz="4200" b="1" dirty="0"/>
          </a:p>
        </p:txBody>
      </p:sp>
      <p:sp>
        <p:nvSpPr>
          <p:cNvPr id="5" name="Content Placeholder 4"/>
          <p:cNvSpPr>
            <a:spLocks noGrp="1"/>
          </p:cNvSpPr>
          <p:nvPr>
            <p:ph idx="1"/>
          </p:nvPr>
        </p:nvSpPr>
        <p:spPr>
          <a:xfrm>
            <a:off x="2209800" y="1447800"/>
            <a:ext cx="5638800" cy="4525963"/>
          </a:xfrm>
        </p:spPr>
        <p:txBody>
          <a:bodyPr>
            <a:normAutofit fontScale="85000" lnSpcReduction="10000"/>
          </a:bodyPr>
          <a:lstStyle/>
          <a:p>
            <a:r>
              <a:rPr lang="es-PR" dirty="0" smtClean="0"/>
              <a:t>When you send your children out into the world on a low...they get stuck there. Self-concept plummets. Life seems hopeless.</a:t>
            </a:r>
          </a:p>
          <a:p>
            <a:r>
              <a:rPr lang="es-PR" dirty="0" smtClean="0"/>
              <a:t>The world becomes a hostile place, and your children either end up fighting for control with anger and disruptive behavior, or giving up and retreating to a discouraged, depressed, or despondent state.</a:t>
            </a:r>
            <a:endParaRPr lang="en-US" dirty="0"/>
          </a:p>
        </p:txBody>
      </p:sp>
    </p:spTree>
    <p:extLst>
      <p:ext uri="{BB962C8B-B14F-4D97-AF65-F5344CB8AC3E}">
        <p14:creationId xmlns:p14="http://schemas.microsoft.com/office/powerpoint/2010/main" val="452952745"/>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500"/>
                                        <p:tgtEl>
                                          <p:spTgt spid="5">
                                            <p:txEl>
                                              <p:pRg st="0" end="0"/>
                                            </p:txEl>
                                          </p:spTgt>
                                        </p:tgtEl>
                                      </p:cBhvr>
                                    </p:animEffect>
                                    <p:anim calcmode="lin" valueType="num">
                                      <p:cBhvr>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anim calcmode="lin" valueType="num">
                                      <p:cBhvr>
                                        <p:cTn id="22"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net\Documents\Los primeros 7 a~os\TEMA 15  CERTIF MI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96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274638"/>
            <a:ext cx="7848600" cy="1143000"/>
          </a:xfrm>
        </p:spPr>
        <p:txBody>
          <a:bodyPr>
            <a:normAutofit/>
          </a:bodyPr>
          <a:lstStyle/>
          <a:p>
            <a:r>
              <a:rPr lang="es-PR" sz="4200" b="1" dirty="0" smtClean="0"/>
              <a:t>Building Your Child’s Self-Esteem</a:t>
            </a:r>
            <a:endParaRPr lang="en-US" sz="4200" b="1" dirty="0"/>
          </a:p>
        </p:txBody>
      </p:sp>
      <p:sp>
        <p:nvSpPr>
          <p:cNvPr id="5" name="Content Placeholder 4"/>
          <p:cNvSpPr>
            <a:spLocks noGrp="1"/>
          </p:cNvSpPr>
          <p:nvPr>
            <p:ph idx="1"/>
          </p:nvPr>
        </p:nvSpPr>
        <p:spPr>
          <a:xfrm>
            <a:off x="1828800" y="1447800"/>
            <a:ext cx="6019800" cy="4525963"/>
          </a:xfrm>
        </p:spPr>
        <p:txBody>
          <a:bodyPr>
            <a:normAutofit fontScale="92500" lnSpcReduction="20000"/>
          </a:bodyPr>
          <a:lstStyle/>
          <a:p>
            <a:pPr marL="514350" indent="-514350">
              <a:buFont typeface="+mj-lt"/>
              <a:buAutoNum type="arabicPeriod"/>
            </a:pPr>
            <a:r>
              <a:rPr lang="es-PR" b="1" dirty="0" smtClean="0"/>
              <a:t>Reflect your feeling that they’re OK</a:t>
            </a:r>
          </a:p>
          <a:p>
            <a:pPr marL="914400" lvl="1" indent="-514350"/>
            <a:r>
              <a:rPr lang="es-PR" dirty="0" smtClean="0"/>
              <a:t>Be sure that your children hear in your words and see in your actions that they are special. </a:t>
            </a:r>
          </a:p>
          <a:p>
            <a:pPr marL="914400" lvl="1" indent="-514350"/>
            <a:r>
              <a:rPr lang="es-PR" dirty="0" smtClean="0"/>
              <a:t>Affirm them for who they are, rather than harping on what they should be.</a:t>
            </a:r>
          </a:p>
          <a:p>
            <a:pPr marL="914400" lvl="1" indent="-514350"/>
            <a:r>
              <a:rPr lang="es-PR" dirty="0" smtClean="0"/>
              <a:t>Get the message across that they are loved supremely, no matter what.</a:t>
            </a:r>
          </a:p>
          <a:p>
            <a:pPr marL="914400" lvl="1" indent="-514350"/>
            <a:r>
              <a:rPr lang="es-PR" dirty="0" smtClean="0"/>
              <a:t>Basically, keep filling their love cups!</a:t>
            </a:r>
          </a:p>
        </p:txBody>
      </p:sp>
    </p:spTree>
    <p:extLst>
      <p:ext uri="{BB962C8B-B14F-4D97-AF65-F5344CB8AC3E}">
        <p14:creationId xmlns:p14="http://schemas.microsoft.com/office/powerpoint/2010/main" val="2650981867"/>
      </p:ext>
    </p:extLst>
  </p:cSld>
  <p:clrMapOvr>
    <a:masterClrMapping/>
  </p:clrMapOvr>
  <p:transition xmlns:p14="http://schemas.microsoft.com/office/powerpoint/2010/main">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down)">
                                      <p:cBhvr>
                                        <p:cTn id="15" dur="500"/>
                                        <p:tgtEl>
                                          <p:spTgt spid="5">
                                            <p:txEl>
                                              <p:pRg st="1" end="1"/>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wipe(down)">
                                      <p:cBhvr>
                                        <p:cTn id="18" dur="500"/>
                                        <p:tgtEl>
                                          <p:spTgt spid="5">
                                            <p:txEl>
                                              <p:pRg st="2" end="2"/>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wipe(down)">
                                      <p:cBhvr>
                                        <p:cTn id="21" dur="500"/>
                                        <p:tgtEl>
                                          <p:spTgt spid="5">
                                            <p:txEl>
                                              <p:pRg st="3" end="3"/>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wipe(down)">
                                      <p:cBhvr>
                                        <p:cTn id="24"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448</TotalTime>
  <Words>1157</Words>
  <Application>Microsoft Macintosh PowerPoint</Application>
  <PresentationFormat>On-screen Show (4:3)</PresentationFormat>
  <Paragraphs>80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The Mirror of Self-Esteem</vt:lpstr>
      <vt:lpstr>The Mirror of Self-Esteem</vt:lpstr>
      <vt:lpstr>The Mirror of Self-Esteem</vt:lpstr>
      <vt:lpstr>The Mirror of Self-Esteem</vt:lpstr>
      <vt:lpstr>The Roller-Coaster Effect</vt:lpstr>
      <vt:lpstr>The Roller-Coaster Effect</vt:lpstr>
      <vt:lpstr>The Roller-Coaster Effect</vt:lpstr>
      <vt:lpstr>The Roller-Coaster Effect</vt:lpstr>
      <vt:lpstr>Building Your Child’s Self-Esteem</vt:lpstr>
      <vt:lpstr>Building Your Child’s Self-Esteem</vt:lpstr>
      <vt:lpstr>Building Your Child’s Self-Esteem</vt:lpstr>
      <vt:lpstr>Building Your Child’s Self-Esteem</vt:lpstr>
      <vt:lpstr>Building Your Child’s Self-Esteem</vt:lpstr>
      <vt:lpstr>Building Your Child’s Self-Esteem</vt:lpstr>
      <vt:lpstr>Dealing With People Who Put Others Down</vt:lpstr>
      <vt:lpstr>Dealing With People Who Put Others Down</vt:lpstr>
      <vt:lpstr>Teach Your Children to Be Mirrors for Others</vt:lpstr>
      <vt:lpstr>Teach Your Children to Be Mirrors for Others</vt:lpstr>
      <vt:lpstr>Teach Your Children to Be Mirrors for Others</vt:lpstr>
      <vt:lpstr>Teach Your Child to Be Mirrors for Others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espejo de la autoestima</dc:title>
  <dc:creator>Janet</dc:creator>
  <cp:lastModifiedBy>Jainie Baltodano</cp:lastModifiedBy>
  <cp:revision>27</cp:revision>
  <dcterms:created xsi:type="dcterms:W3CDTF">2013-11-11T14:48:48Z</dcterms:created>
  <dcterms:modified xsi:type="dcterms:W3CDTF">2014-07-25T03:14:23Z</dcterms:modified>
</cp:coreProperties>
</file>