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4" r:id="rId9"/>
    <p:sldId id="263" r:id="rId10"/>
    <p:sldId id="264" r:id="rId11"/>
    <p:sldId id="265" r:id="rId12"/>
    <p:sldId id="266" r:id="rId13"/>
    <p:sldId id="275" r:id="rId14"/>
    <p:sldId id="267" r:id="rId15"/>
    <p:sldId id="268" r:id="rId16"/>
    <p:sldId id="269" r:id="rId17"/>
    <p:sldId id="270" r:id="rId18"/>
    <p:sldId id="271" r:id="rId19"/>
    <p:sldId id="277" r:id="rId20"/>
    <p:sldId id="276" r:id="rId21"/>
    <p:sldId id="272" r:id="rId22"/>
    <p:sldId id="273" r:id="rId23"/>
    <p:sldId id="278" r:id="rId24"/>
    <p:sldId id="279" r:id="rId25"/>
    <p:sldId id="280" r:id="rId26"/>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2048" y="-2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5D64A88-E71B-4F6C-AF81-123522BC9AD1}" type="datetimeFigureOut">
              <a:rPr lang="es-ES_tradnl" smtClean="0"/>
              <a:pPr/>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42A81A9E-20B4-4A57-99C4-B774790F2B3A}" type="slidenum">
              <a:rPr lang="es-ES_tradnl" smtClean="0"/>
              <a:pPr/>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D64A88-E71B-4F6C-AF81-123522BC9AD1}" type="datetimeFigureOut">
              <a:rPr lang="es-ES_tradnl" smtClean="0"/>
              <a:pPr/>
              <a:t>7/24/14</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A81A9E-20B4-4A57-99C4-B774790F2B3A}" type="slidenum">
              <a:rPr lang="es-ES_tradnl" smtClean="0"/>
              <a:pPr/>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32240" y="1412776"/>
            <a:ext cx="936104" cy="369332"/>
          </a:xfrm>
          <a:prstGeom prst="rect">
            <a:avLst/>
          </a:prstGeom>
          <a:noFill/>
        </p:spPr>
        <p:txBody>
          <a:bodyPr wrap="square" rtlCol="0">
            <a:spAutoFit/>
          </a:bodyPr>
          <a:lstStyle/>
          <a:p>
            <a:r>
              <a:rPr lang="en-US" dirty="0" smtClean="0"/>
              <a:t>18</a:t>
            </a:r>
            <a:endParaRPr lang="en-US" dirty="0"/>
          </a:p>
        </p:txBody>
      </p:sp>
      <p:sp>
        <p:nvSpPr>
          <p:cNvPr id="3" name="Oval 2"/>
          <p:cNvSpPr/>
          <p:nvPr/>
        </p:nvSpPr>
        <p:spPr>
          <a:xfrm>
            <a:off x="6436398" y="908720"/>
            <a:ext cx="1231945"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732240" y="1135777"/>
            <a:ext cx="1080120" cy="923330"/>
          </a:xfrm>
          <a:prstGeom prst="rect">
            <a:avLst/>
          </a:prstGeom>
          <a:noFill/>
        </p:spPr>
        <p:txBody>
          <a:bodyPr wrap="square" rtlCol="0">
            <a:spAutoFit/>
          </a:bodyPr>
          <a:lstStyle/>
          <a:p>
            <a:r>
              <a:rPr lang="en-US" sz="5400" dirty="0" smtClean="0">
                <a:latin typeface="Agency FB" panose="020B0503020202020204" pitchFamily="34" charset="0"/>
              </a:rPr>
              <a:t>52</a:t>
            </a:r>
            <a:endParaRPr lang="en-US" sz="5400" dirty="0">
              <a:latin typeface="Agency FB" panose="020B0503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79712" y="1124744"/>
            <a:ext cx="5544616" cy="3539430"/>
          </a:xfrm>
          <a:prstGeom prst="rect">
            <a:avLst/>
          </a:prstGeom>
          <a:noFill/>
        </p:spPr>
        <p:txBody>
          <a:bodyPr wrap="square" rtlCol="0">
            <a:spAutoFit/>
          </a:bodyPr>
          <a:lstStyle/>
          <a:p>
            <a:pPr algn="ctr"/>
            <a:r>
              <a:rPr lang="es-MX" sz="3200" dirty="0" smtClean="0">
                <a:latin typeface="Arial" pitchFamily="34" charset="0"/>
                <a:cs typeface="Arial" pitchFamily="34" charset="0"/>
              </a:rPr>
              <a:t>As children grow older, parents must teach them that God has a work for them to do. They will continue to feel valuable as they continue to prepare themselves so they can do their best for Jesus.</a:t>
            </a:r>
            <a:endParaRPr lang="es-ES_tradnl" sz="3200"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87624" y="1198493"/>
            <a:ext cx="6336704" cy="646331"/>
          </a:xfrm>
          <a:prstGeom prst="rect">
            <a:avLst/>
          </a:prstGeom>
          <a:noFill/>
        </p:spPr>
        <p:txBody>
          <a:bodyPr wrap="square" rtlCol="0">
            <a:spAutoFit/>
          </a:bodyPr>
          <a:lstStyle/>
          <a:p>
            <a:pPr algn="ctr"/>
            <a:r>
              <a:rPr lang="es-MX" sz="3600" b="1" dirty="0" smtClean="0">
                <a:solidFill>
                  <a:schemeClr val="accent5">
                    <a:lumMod val="50000"/>
                  </a:schemeClr>
                </a:solidFill>
                <a:latin typeface="Arial" pitchFamily="34" charset="0"/>
                <a:cs typeface="Arial" pitchFamily="34" charset="0"/>
              </a:rPr>
              <a:t>God’s value of His children</a:t>
            </a:r>
            <a:endParaRPr lang="es-ES_tradnl" sz="3600" b="1" dirty="0">
              <a:solidFill>
                <a:schemeClr val="accent5">
                  <a:lumMod val="50000"/>
                </a:schemeClr>
              </a:solidFill>
              <a:latin typeface="Arial" pitchFamily="34" charset="0"/>
              <a:cs typeface="Arial" pitchFamily="34" charset="0"/>
            </a:endParaRPr>
          </a:p>
        </p:txBody>
      </p:sp>
      <p:sp>
        <p:nvSpPr>
          <p:cNvPr id="3" name="2 CuadroTexto"/>
          <p:cNvSpPr txBox="1"/>
          <p:nvPr/>
        </p:nvSpPr>
        <p:spPr>
          <a:xfrm>
            <a:off x="2123728" y="1988840"/>
            <a:ext cx="5328592" cy="2677656"/>
          </a:xfrm>
          <a:prstGeom prst="rect">
            <a:avLst/>
          </a:prstGeom>
          <a:noFill/>
        </p:spPr>
        <p:txBody>
          <a:bodyPr wrap="square" rtlCol="0">
            <a:spAutoFit/>
          </a:bodyPr>
          <a:lstStyle/>
          <a:p>
            <a:pPr algn="ctr"/>
            <a:r>
              <a:rPr lang="es-MX" sz="2800" dirty="0" smtClean="0">
                <a:latin typeface="Arial" pitchFamily="34" charset="0"/>
                <a:cs typeface="Arial" pitchFamily="34" charset="0"/>
              </a:rPr>
              <a:t>If, however, children make mistakes in the above areas, there is something that covers it all. It is the protective coating of realizing how much God values each person.</a:t>
            </a:r>
            <a:endParaRPr lang="es-ES_tradnl" sz="28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44" y="1484784"/>
            <a:ext cx="5256584" cy="3046988"/>
          </a:xfrm>
          <a:prstGeom prst="rect">
            <a:avLst/>
          </a:prstGeom>
          <a:noFill/>
        </p:spPr>
        <p:txBody>
          <a:bodyPr wrap="square" rtlCol="0">
            <a:spAutoFit/>
          </a:bodyPr>
          <a:lstStyle/>
          <a:p>
            <a:r>
              <a:rPr lang="es-MX" sz="3200" dirty="0" smtClean="0">
                <a:solidFill>
                  <a:schemeClr val="accent5">
                    <a:lumMod val="50000"/>
                  </a:schemeClr>
                </a:solidFill>
                <a:latin typeface="Arial" pitchFamily="34" charset="0"/>
                <a:cs typeface="Arial" pitchFamily="34" charset="0"/>
              </a:rPr>
              <a:t>When everything else fails, your child can always say, “Because God values me, and I’m God’s kid, I have special value. I am the child of a King!”</a:t>
            </a:r>
            <a:endParaRPr lang="es-ES_tradnl" sz="3200" dirty="0">
              <a:solidFill>
                <a:schemeClr val="accent5">
                  <a:lumMod val="50000"/>
                </a:schemeClr>
              </a:solidFill>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1124744"/>
            <a:ext cx="5832648" cy="3662541"/>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154</a:t>
            </a:r>
            <a:endParaRPr lang="es-ES" sz="4800" b="1" i="1" spc="300" dirty="0" smtClean="0">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a:effectLst>
                <a:outerShdw blurRad="38100" dist="38100" dir="2700000" algn="tl">
                  <a:srgbClr val="000000">
                    <a:alpha val="43137"/>
                  </a:srgbClr>
                </a:outerShdw>
              </a:effectLst>
              <a:latin typeface="+mj-lt"/>
              <a:cs typeface="Arial" pitchFamily="34" charset="0"/>
            </a:endParaRPr>
          </a:p>
          <a:p>
            <a:pPr algn="ctr"/>
            <a:r>
              <a:rPr lang="es-ES" sz="4000" b="1" i="1" spc="300" dirty="0" err="1" smtClean="0">
                <a:latin typeface="+mj-lt"/>
                <a:cs typeface="Arial" pitchFamily="34" charset="0"/>
              </a:rPr>
              <a:t>Children</a:t>
            </a:r>
            <a:r>
              <a:rPr lang="es-ES" sz="4000" b="1" i="1" spc="300" dirty="0" smtClean="0">
                <a:latin typeface="+mj-lt"/>
                <a:cs typeface="Arial" pitchFamily="34" charset="0"/>
              </a:rPr>
              <a:t> </a:t>
            </a:r>
            <a:r>
              <a:rPr lang="es-ES" sz="4000" b="1" i="1" spc="300" dirty="0" err="1" smtClean="0">
                <a:latin typeface="+mj-lt"/>
                <a:cs typeface="Arial" pitchFamily="34" charset="0"/>
              </a:rPr>
              <a:t>feel</a:t>
            </a:r>
            <a:r>
              <a:rPr lang="es-ES" sz="4000" b="1" i="1" spc="300" dirty="0" smtClean="0">
                <a:latin typeface="+mj-lt"/>
                <a:cs typeface="Arial" pitchFamily="34" charset="0"/>
              </a:rPr>
              <a:t> </a:t>
            </a:r>
            <a:r>
              <a:rPr lang="es-ES" sz="4000" b="1" i="1" spc="300" dirty="0" err="1" smtClean="0">
                <a:latin typeface="+mj-lt"/>
                <a:cs typeface="Arial" pitchFamily="34" charset="0"/>
              </a:rPr>
              <a:t>good</a:t>
            </a:r>
            <a:r>
              <a:rPr lang="es-ES" sz="4000" b="1" i="1" spc="300" dirty="0" smtClean="0">
                <a:latin typeface="+mj-lt"/>
                <a:cs typeface="Arial" pitchFamily="34" charset="0"/>
              </a:rPr>
              <a:t> </a:t>
            </a:r>
            <a:r>
              <a:rPr lang="es-ES" sz="4000" b="1" i="1" spc="300" dirty="0" err="1" smtClean="0">
                <a:latin typeface="+mj-lt"/>
                <a:cs typeface="Arial" pitchFamily="34" charset="0"/>
              </a:rPr>
              <a:t>about</a:t>
            </a:r>
            <a:r>
              <a:rPr lang="es-ES" sz="4000" b="1" i="1" spc="300" dirty="0" smtClean="0">
                <a:latin typeface="+mj-lt"/>
                <a:cs typeface="Arial" pitchFamily="34" charset="0"/>
              </a:rPr>
              <a:t> </a:t>
            </a:r>
            <a:r>
              <a:rPr lang="es-ES" sz="4000" b="1" i="1" spc="300" dirty="0" err="1" smtClean="0">
                <a:latin typeface="+mj-lt"/>
                <a:cs typeface="Arial" pitchFamily="34" charset="0"/>
              </a:rPr>
              <a:t>themselves</a:t>
            </a:r>
            <a:r>
              <a:rPr lang="es-ES" sz="4000" b="1" i="1" spc="300" dirty="0" smtClean="0">
                <a:latin typeface="+mj-lt"/>
                <a:cs typeface="Arial" pitchFamily="34" charset="0"/>
              </a:rPr>
              <a:t> </a:t>
            </a:r>
            <a:r>
              <a:rPr lang="es-ES" sz="4000" b="1" i="1" spc="300" dirty="0" err="1" smtClean="0">
                <a:latin typeface="+mj-lt"/>
                <a:cs typeface="Arial" pitchFamily="34" charset="0"/>
              </a:rPr>
              <a:t>when</a:t>
            </a:r>
            <a:r>
              <a:rPr lang="es-ES" sz="4000" b="1" i="1" spc="300" dirty="0" smtClean="0">
                <a:latin typeface="+mj-lt"/>
                <a:cs typeface="Arial" pitchFamily="34" charset="0"/>
              </a:rPr>
              <a:t> </a:t>
            </a:r>
            <a:r>
              <a:rPr lang="es-ES" sz="4000" b="1" i="1" spc="300" dirty="0" err="1" smtClean="0">
                <a:latin typeface="+mj-lt"/>
                <a:cs typeface="Arial" pitchFamily="34" charset="0"/>
              </a:rPr>
              <a:t>they</a:t>
            </a:r>
            <a:r>
              <a:rPr lang="es-ES" sz="4000" b="1" i="1" spc="300" dirty="0" smtClean="0">
                <a:latin typeface="+mj-lt"/>
                <a:cs typeface="Arial" pitchFamily="34" charset="0"/>
              </a:rPr>
              <a:t> </a:t>
            </a:r>
            <a:r>
              <a:rPr lang="es-ES" sz="4000" b="1" i="1" spc="300" dirty="0" err="1" smtClean="0">
                <a:latin typeface="+mj-lt"/>
                <a:cs typeface="Arial" pitchFamily="34" charset="0"/>
              </a:rPr>
              <a:t>reflect</a:t>
            </a:r>
            <a:r>
              <a:rPr lang="es-ES" sz="4000" b="1" i="1" spc="300" dirty="0">
                <a:latin typeface="+mj-lt"/>
                <a:cs typeface="Arial" pitchFamily="34" charset="0"/>
              </a:rPr>
              <a:t> </a:t>
            </a:r>
            <a:r>
              <a:rPr lang="es-ES" sz="4000" b="1" i="1" spc="300" dirty="0" err="1" smtClean="0">
                <a:latin typeface="+mj-lt"/>
                <a:cs typeface="Arial" pitchFamily="34" charset="0"/>
              </a:rPr>
              <a:t>Christ’s</a:t>
            </a:r>
            <a:r>
              <a:rPr lang="es-ES" sz="4000" b="1" i="1" spc="300" dirty="0" smtClean="0">
                <a:latin typeface="+mj-lt"/>
                <a:cs typeface="Arial" pitchFamily="34" charset="0"/>
              </a:rPr>
              <a:t> </a:t>
            </a:r>
            <a:r>
              <a:rPr lang="es-ES" sz="4000" b="1" i="1" spc="300" dirty="0" err="1" smtClean="0">
                <a:latin typeface="+mj-lt"/>
                <a:cs typeface="Arial" pitchFamily="34" charset="0"/>
              </a:rPr>
              <a:t>goodness</a:t>
            </a:r>
            <a:r>
              <a:rPr lang="es-ES" sz="4000" b="1" i="1" spc="300" dirty="0" smtClean="0">
                <a:latin typeface="+mj-lt"/>
                <a:cs typeface="Arial" pitchFamily="34" charset="0"/>
              </a:rPr>
              <a:t>.</a:t>
            </a:r>
            <a:endParaRPr lang="es-ES" sz="4000" b="1" i="1" spc="300" dirty="0" smtClean="0">
              <a:latin typeface="+mj-lt"/>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148551"/>
            <a:ext cx="5256584" cy="830997"/>
          </a:xfrm>
          <a:prstGeom prst="rect">
            <a:avLst/>
          </a:prstGeom>
          <a:noFill/>
        </p:spPr>
        <p:txBody>
          <a:bodyPr wrap="square" rtlCol="0">
            <a:spAutoFit/>
          </a:bodyPr>
          <a:lstStyle/>
          <a:p>
            <a:pPr algn="ctr"/>
            <a:r>
              <a:rPr lang="es-MX" sz="2400" b="1" dirty="0" smtClean="0">
                <a:solidFill>
                  <a:schemeClr val="accent5">
                    <a:lumMod val="50000"/>
                  </a:schemeClr>
                </a:solidFill>
                <a:latin typeface="Arial" pitchFamily="34" charset="0"/>
                <a:cs typeface="Arial" pitchFamily="34" charset="0"/>
              </a:rPr>
              <a:t>Where can children find eveidence of God’s value of them?</a:t>
            </a:r>
            <a:endParaRPr lang="es-ES_tradnl" sz="2400" b="1" dirty="0">
              <a:solidFill>
                <a:schemeClr val="accent5">
                  <a:lumMod val="50000"/>
                </a:schemeClr>
              </a:solidFill>
              <a:latin typeface="Arial" pitchFamily="34" charset="0"/>
              <a:cs typeface="Arial" pitchFamily="34" charset="0"/>
            </a:endParaRPr>
          </a:p>
        </p:txBody>
      </p:sp>
      <p:sp>
        <p:nvSpPr>
          <p:cNvPr id="4" name="3 CuadroTexto"/>
          <p:cNvSpPr txBox="1"/>
          <p:nvPr/>
        </p:nvSpPr>
        <p:spPr>
          <a:xfrm>
            <a:off x="2195736" y="2492896"/>
            <a:ext cx="5184576" cy="2123658"/>
          </a:xfrm>
          <a:prstGeom prst="rect">
            <a:avLst/>
          </a:prstGeom>
          <a:noFill/>
        </p:spPr>
        <p:txBody>
          <a:bodyPr wrap="square" rtlCol="0">
            <a:spAutoFit/>
          </a:bodyPr>
          <a:lstStyle/>
          <a:p>
            <a:pPr algn="ctr"/>
            <a:r>
              <a:rPr lang="es-MX" sz="3300" dirty="0" smtClean="0">
                <a:latin typeface="Arial" pitchFamily="34" charset="0"/>
                <a:cs typeface="Arial" pitchFamily="34" charset="0"/>
              </a:rPr>
              <a:t>God’s Word is filled with texts that can remind a person of his or her ultimate value.</a:t>
            </a:r>
            <a:endParaRPr lang="es-ES_tradnl" sz="33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23728" y="1196752"/>
            <a:ext cx="5328592" cy="3539431"/>
          </a:xfrm>
          <a:prstGeom prst="rect">
            <a:avLst/>
          </a:prstGeom>
        </p:spPr>
        <p:txBody>
          <a:bodyPr wrap="square">
            <a:spAutoFit/>
          </a:bodyPr>
          <a:lstStyle/>
          <a:p>
            <a:pPr algn="ctr"/>
            <a:r>
              <a:rPr lang="es-MX" sz="2800" dirty="0" smtClean="0">
                <a:latin typeface="Arial" pitchFamily="34" charset="0"/>
                <a:cs typeface="Arial" pitchFamily="34" charset="0"/>
              </a:rPr>
              <a:t>Share them with your children, repeat them often, mark them in your children’s Bibles, and encourage your children to memorize the most meaningful ones. They will then become positive texts that will shape your chidlren’s lives.</a:t>
            </a:r>
            <a:endParaRPr lang="es-ES_tradnl"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196752"/>
            <a:ext cx="5256584" cy="954107"/>
          </a:xfrm>
          <a:prstGeom prst="rect">
            <a:avLst/>
          </a:prstGeom>
          <a:noFill/>
        </p:spPr>
        <p:txBody>
          <a:bodyPr wrap="square" rtlCol="0">
            <a:spAutoFit/>
          </a:bodyPr>
          <a:lstStyle/>
          <a:p>
            <a:pPr algn="ctr"/>
            <a:r>
              <a:rPr lang="es-MX" sz="2800" b="1" dirty="0" smtClean="0">
                <a:solidFill>
                  <a:schemeClr val="accent5">
                    <a:lumMod val="50000"/>
                  </a:schemeClr>
                </a:solidFill>
                <a:latin typeface="Arial" pitchFamily="34" charset="0"/>
                <a:cs typeface="Arial" pitchFamily="34" charset="0"/>
              </a:rPr>
              <a:t>How to give your child the gift of personal value</a:t>
            </a:r>
            <a:endParaRPr lang="es-ES_tradnl" sz="2800" b="1" dirty="0">
              <a:solidFill>
                <a:schemeClr val="accent5">
                  <a:lumMod val="50000"/>
                </a:schemeClr>
              </a:solidFill>
              <a:latin typeface="Arial" pitchFamily="34" charset="0"/>
              <a:cs typeface="Arial" pitchFamily="34" charset="0"/>
            </a:endParaRPr>
          </a:p>
        </p:txBody>
      </p:sp>
      <p:sp>
        <p:nvSpPr>
          <p:cNvPr id="3" name="2 CuadroTexto"/>
          <p:cNvSpPr txBox="1"/>
          <p:nvPr/>
        </p:nvSpPr>
        <p:spPr>
          <a:xfrm>
            <a:off x="2051720" y="2636912"/>
            <a:ext cx="5544616" cy="369332"/>
          </a:xfrm>
          <a:prstGeom prst="rect">
            <a:avLst/>
          </a:prstGeom>
          <a:noFill/>
        </p:spPr>
        <p:txBody>
          <a:bodyPr wrap="square" rtlCol="0">
            <a:spAutoFit/>
          </a:bodyPr>
          <a:lstStyle/>
          <a:p>
            <a:endParaRPr lang="es-ES_tradnl"/>
          </a:p>
        </p:txBody>
      </p:sp>
      <p:sp>
        <p:nvSpPr>
          <p:cNvPr id="4" name="3 CuadroTexto"/>
          <p:cNvSpPr txBox="1"/>
          <p:nvPr/>
        </p:nvSpPr>
        <p:spPr>
          <a:xfrm>
            <a:off x="2051720" y="2276872"/>
            <a:ext cx="5400600" cy="2893100"/>
          </a:xfrm>
          <a:prstGeom prst="rect">
            <a:avLst/>
          </a:prstGeom>
          <a:noFill/>
        </p:spPr>
        <p:txBody>
          <a:bodyPr wrap="square" rtlCol="0">
            <a:spAutoFit/>
          </a:bodyPr>
          <a:lstStyle/>
          <a:p>
            <a:pPr algn="ctr"/>
            <a:r>
              <a:rPr lang="es-MX" sz="2600" dirty="0" smtClean="0">
                <a:solidFill>
                  <a:schemeClr val="accent1">
                    <a:lumMod val="75000"/>
                  </a:schemeClr>
                </a:solidFill>
                <a:latin typeface="Arial" pitchFamily="34" charset="0"/>
                <a:cs typeface="Arial" pitchFamily="34" charset="0"/>
              </a:rPr>
              <a:t>“The beauty of children is determined by how they see themselves.” You’ve got to treat your children with lots of value. You have to let them know that they are more important to you than everything around you.</a:t>
            </a:r>
            <a:endParaRPr lang="es-MX" sz="26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196752"/>
            <a:ext cx="5256584" cy="3785652"/>
          </a:xfrm>
          <a:prstGeom prst="rect">
            <a:avLst/>
          </a:prstGeom>
          <a:noFill/>
        </p:spPr>
        <p:txBody>
          <a:bodyPr wrap="square" rtlCol="0">
            <a:spAutoFit/>
          </a:bodyPr>
          <a:lstStyle/>
          <a:p>
            <a:pPr algn="ctr"/>
            <a:r>
              <a:rPr lang="es-MX" sz="3000" dirty="0" smtClean="0">
                <a:solidFill>
                  <a:schemeClr val="accent1">
                    <a:lumMod val="75000"/>
                  </a:schemeClr>
                </a:solidFill>
                <a:latin typeface="Arial" pitchFamily="34" charset="0"/>
                <a:cs typeface="Arial" pitchFamily="34" charset="0"/>
              </a:rPr>
              <a:t>The purpose in being a strong, gentle parent…is to build a secure, bonded relationship with your children that will act as a shield of protection against hurtful and negative remarks or actions from others. </a:t>
            </a:r>
            <a:endParaRPr lang="es-MX" sz="30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95736" y="1329730"/>
            <a:ext cx="5256584" cy="3046988"/>
          </a:xfrm>
          <a:prstGeom prst="rect">
            <a:avLst/>
          </a:prstGeom>
        </p:spPr>
        <p:txBody>
          <a:bodyPr wrap="square">
            <a:spAutoFit/>
          </a:bodyPr>
          <a:lstStyle/>
          <a:p>
            <a:pPr algn="ctr"/>
            <a:r>
              <a:rPr lang="es-MX" sz="3200" dirty="0" smtClean="0">
                <a:solidFill>
                  <a:schemeClr val="accent1">
                    <a:lumMod val="75000"/>
                  </a:schemeClr>
                </a:solidFill>
                <a:latin typeface="Arial" pitchFamily="34" charset="0"/>
                <a:cs typeface="Arial" pitchFamily="34" charset="0"/>
              </a:rPr>
              <a:t>Help your children develop the inner strength of character necessary to listen to others’ points of view without feeling threatened or fighting back.</a:t>
            </a:r>
            <a:endParaRPr lang="es-MX" sz="32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23728" y="1048149"/>
            <a:ext cx="5398254" cy="3778620"/>
            <a:chOff x="1426859" y="908720"/>
            <a:chExt cx="6505289" cy="5244005"/>
          </a:xfrm>
        </p:grpSpPr>
        <p:sp>
          <p:nvSpPr>
            <p:cNvPr id="3" name="2 Rectángulo"/>
            <p:cNvSpPr/>
            <p:nvPr/>
          </p:nvSpPr>
          <p:spPr>
            <a:xfrm>
              <a:off x="5592053" y="5512022"/>
              <a:ext cx="2340095" cy="640703"/>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668</a:t>
              </a:r>
              <a:endParaRPr lang="es-ES" sz="2400" dirty="0">
                <a:solidFill>
                  <a:prstClr val="black"/>
                </a:solidFill>
                <a:latin typeface="Arial" pitchFamily="34" charset="0"/>
                <a:cs typeface="Arial" pitchFamily="34" charset="0"/>
              </a:endParaRPr>
            </a:p>
          </p:txBody>
        </p:sp>
        <p:sp>
          <p:nvSpPr>
            <p:cNvPr id="4" name="3 Rectángulo"/>
            <p:cNvSpPr/>
            <p:nvPr/>
          </p:nvSpPr>
          <p:spPr>
            <a:xfrm>
              <a:off x="1773959" y="2713887"/>
              <a:ext cx="5769321" cy="1324119"/>
            </a:xfrm>
            <a:prstGeom prst="rect">
              <a:avLst/>
            </a:prstGeom>
          </p:spPr>
          <p:txBody>
            <a:bodyPr wrap="square">
              <a:spAutoFit/>
            </a:bodyPr>
            <a:lstStyle/>
            <a:p>
              <a:pPr algn="ctr"/>
              <a:r>
                <a:rPr lang="es-ES" sz="2800" dirty="0" err="1" smtClean="0">
                  <a:latin typeface="Arial" pitchFamily="34" charset="0"/>
                  <a:cs typeface="Arial" pitchFamily="34" charset="0"/>
                </a:rPr>
                <a:t>How</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parents</a:t>
              </a:r>
              <a:r>
                <a:rPr lang="es-ES" sz="2800" dirty="0" smtClean="0">
                  <a:latin typeface="Arial" pitchFamily="34" charset="0"/>
                  <a:cs typeface="Arial" pitchFamily="34" charset="0"/>
                </a:rPr>
                <a:t> can </a:t>
              </a:r>
              <a:r>
                <a:rPr lang="es-ES" sz="2800" dirty="0" err="1" smtClean="0">
                  <a:latin typeface="Arial" pitchFamily="34" charset="0"/>
                  <a:cs typeface="Arial" pitchFamily="34" charset="0"/>
                </a:rPr>
                <a:t>make</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children</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feel</a:t>
              </a:r>
              <a:r>
                <a:rPr lang="es-ES" sz="2800" dirty="0" smtClean="0">
                  <a:latin typeface="Arial" pitchFamily="34" charset="0"/>
                  <a:cs typeface="Arial" pitchFamily="34" charset="0"/>
                </a:rPr>
                <a:t> </a:t>
              </a:r>
              <a:r>
                <a:rPr lang="es-ES" sz="2800" dirty="0" err="1" smtClean="0">
                  <a:latin typeface="Arial" pitchFamily="34" charset="0"/>
                  <a:cs typeface="Arial" pitchFamily="34" charset="0"/>
                </a:rPr>
                <a:t>special</a:t>
              </a:r>
              <a:endParaRPr lang="es-ES" sz="2800" dirty="0" smtClean="0">
                <a:latin typeface="Arial" pitchFamily="34" charset="0"/>
                <a:cs typeface="Arial" pitchFamily="34" charset="0"/>
              </a:endParaRPr>
            </a:p>
          </p:txBody>
        </p:sp>
        <p:sp>
          <p:nvSpPr>
            <p:cNvPr id="5" name="4 CuadroTexto"/>
            <p:cNvSpPr txBox="1"/>
            <p:nvPr/>
          </p:nvSpPr>
          <p:spPr>
            <a:xfrm>
              <a:off x="1426859" y="908720"/>
              <a:ext cx="1474919" cy="640703"/>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2 CuadroTexto"/>
          <p:cNvSpPr txBox="1"/>
          <p:nvPr/>
        </p:nvSpPr>
        <p:spPr>
          <a:xfrm>
            <a:off x="2267744" y="1844824"/>
            <a:ext cx="6408712" cy="1569660"/>
          </a:xfrm>
          <a:prstGeom prst="rect">
            <a:avLst/>
          </a:prstGeom>
          <a:noFill/>
        </p:spPr>
        <p:txBody>
          <a:bodyPr wrap="square" rtlCol="0">
            <a:spAutoFit/>
          </a:bodyPr>
          <a:lstStyle/>
          <a:p>
            <a:pPr algn="ctr"/>
            <a:r>
              <a:rPr lang="es-MX" sz="4800" b="1" dirty="0" smtClean="0">
                <a:effectLst>
                  <a:outerShdw blurRad="38100" dist="38100" dir="2700000" algn="tl">
                    <a:srgbClr val="000000">
                      <a:alpha val="43137"/>
                    </a:srgbClr>
                  </a:outerShdw>
                </a:effectLst>
                <a:latin typeface="Arial" pitchFamily="34" charset="0"/>
                <a:cs typeface="Arial" pitchFamily="34" charset="0"/>
              </a:rPr>
              <a:t>God’s Value of Your Child</a:t>
            </a:r>
            <a:endParaRPr lang="es-MX" sz="4800" b="1" dirty="0">
              <a:effectLst>
                <a:outerShdw blurRad="38100" dist="38100" dir="2700000" algn="tl">
                  <a:srgbClr val="000000">
                    <a:alpha val="43137"/>
                  </a:srgbClr>
                </a:outerShdw>
              </a:effectLst>
              <a:latin typeface="Arial" pitchFamily="34" charset="0"/>
              <a:cs typeface="Arial" pitchFamily="34" charset="0"/>
            </a:endParaRPr>
          </a:p>
        </p:txBody>
      </p:sp>
      <p:sp>
        <p:nvSpPr>
          <p:cNvPr id="5" name="TextBox 4"/>
          <p:cNvSpPr txBox="1"/>
          <p:nvPr/>
        </p:nvSpPr>
        <p:spPr>
          <a:xfrm>
            <a:off x="7380312" y="548680"/>
            <a:ext cx="1152128" cy="923330"/>
          </a:xfrm>
          <a:prstGeom prst="rect">
            <a:avLst/>
          </a:prstGeom>
          <a:noFill/>
        </p:spPr>
        <p:txBody>
          <a:bodyPr wrap="square" rtlCol="0">
            <a:spAutoFit/>
          </a:bodyPr>
          <a:lstStyle/>
          <a:p>
            <a:r>
              <a:rPr lang="en-US" sz="5400" dirty="0" smtClean="0">
                <a:latin typeface="Agency FB" panose="020B0503020202020204" pitchFamily="34" charset="0"/>
              </a:rPr>
              <a:t>52</a:t>
            </a:r>
            <a:endParaRPr lang="en-US" sz="5400" dirty="0">
              <a:latin typeface="Agency FB" panose="020B0503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1124744"/>
            <a:ext cx="5832648" cy="3508653"/>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155</a:t>
            </a:r>
            <a:endParaRPr lang="es-ES" sz="4800" b="1" i="1" spc="300" dirty="0" smtClean="0">
              <a:latin typeface="+mj-lt"/>
              <a:cs typeface="Arial" pitchFamily="34" charset="0"/>
            </a:endParaRPr>
          </a:p>
          <a:p>
            <a:pPr algn="ctr"/>
            <a:endParaRPr lang="es-ES" sz="1400" b="1" i="1" spc="300" dirty="0" smtClean="0">
              <a:latin typeface="+mj-lt"/>
              <a:cs typeface="Arial" pitchFamily="34" charset="0"/>
            </a:endParaRPr>
          </a:p>
          <a:p>
            <a:pPr algn="ctr"/>
            <a:r>
              <a:rPr lang="es-ES" sz="3200" b="1" i="1" spc="300" dirty="0" err="1" smtClean="0">
                <a:latin typeface="+mj-lt"/>
                <a:cs typeface="Arial" pitchFamily="34" charset="0"/>
              </a:rPr>
              <a:t>Giving</a:t>
            </a:r>
            <a:r>
              <a:rPr lang="es-ES" sz="3200" b="1" i="1" spc="300" dirty="0" smtClean="0">
                <a:latin typeface="+mj-lt"/>
                <a:cs typeface="Arial" pitchFamily="34" charset="0"/>
              </a:rPr>
              <a:t> </a:t>
            </a:r>
            <a:r>
              <a:rPr lang="es-ES" sz="3200" b="1" i="1" spc="300" dirty="0" err="1" smtClean="0">
                <a:latin typeface="+mj-lt"/>
                <a:cs typeface="Arial" pitchFamily="34" charset="0"/>
              </a:rPr>
              <a:t>your</a:t>
            </a:r>
            <a:r>
              <a:rPr lang="es-ES" sz="3200" b="1" i="1" spc="300" dirty="0" smtClean="0">
                <a:latin typeface="+mj-lt"/>
                <a:cs typeface="Arial" pitchFamily="34" charset="0"/>
              </a:rPr>
              <a:t> </a:t>
            </a:r>
            <a:r>
              <a:rPr lang="es-ES" sz="3200" b="1" i="1" spc="300" dirty="0" err="1" smtClean="0">
                <a:latin typeface="+mj-lt"/>
                <a:cs typeface="Arial" pitchFamily="34" charset="0"/>
              </a:rPr>
              <a:t>child</a:t>
            </a:r>
            <a:r>
              <a:rPr lang="es-ES" sz="3200" b="1" i="1" spc="300" dirty="0" smtClean="0">
                <a:latin typeface="+mj-lt"/>
                <a:cs typeface="Arial" pitchFamily="34" charset="0"/>
              </a:rPr>
              <a:t> </a:t>
            </a:r>
            <a:r>
              <a:rPr lang="es-ES" sz="3200" b="1" i="1" spc="300" dirty="0" err="1" smtClean="0">
                <a:latin typeface="+mj-lt"/>
                <a:cs typeface="Arial" pitchFamily="34" charset="0"/>
              </a:rPr>
              <a:t>the</a:t>
            </a:r>
            <a:r>
              <a:rPr lang="es-ES" sz="3200" b="1" i="1" spc="300" dirty="0" smtClean="0">
                <a:latin typeface="+mj-lt"/>
                <a:cs typeface="Arial" pitchFamily="34" charset="0"/>
              </a:rPr>
              <a:t> </a:t>
            </a:r>
            <a:r>
              <a:rPr lang="es-ES" sz="3200" b="1" i="1" spc="300" dirty="0" err="1" smtClean="0">
                <a:latin typeface="+mj-lt"/>
                <a:cs typeface="Arial" pitchFamily="34" charset="0"/>
              </a:rPr>
              <a:t>gift</a:t>
            </a:r>
            <a:r>
              <a:rPr lang="es-ES" sz="3200" b="1" i="1" spc="300" dirty="0" smtClean="0">
                <a:latin typeface="+mj-lt"/>
                <a:cs typeface="Arial" pitchFamily="34" charset="0"/>
              </a:rPr>
              <a:t> of personal </a:t>
            </a:r>
            <a:r>
              <a:rPr lang="es-ES" sz="3200" b="1" i="1" spc="300" dirty="0" err="1" smtClean="0">
                <a:latin typeface="+mj-lt"/>
                <a:cs typeface="Arial" pitchFamily="34" charset="0"/>
              </a:rPr>
              <a:t>value</a:t>
            </a:r>
            <a:r>
              <a:rPr lang="es-ES" sz="3200" b="1" i="1" spc="300" dirty="0" smtClean="0">
                <a:latin typeface="+mj-lt"/>
                <a:cs typeface="Arial" pitchFamily="34" charset="0"/>
              </a:rPr>
              <a:t> </a:t>
            </a:r>
            <a:r>
              <a:rPr lang="es-ES" sz="3200" b="1" i="1" spc="300" dirty="0" err="1" smtClean="0">
                <a:latin typeface="+mj-lt"/>
                <a:cs typeface="Arial" pitchFamily="34" charset="0"/>
              </a:rPr>
              <a:t>is</a:t>
            </a:r>
            <a:r>
              <a:rPr lang="es-ES" sz="3200" b="1" i="1" spc="300" dirty="0" smtClean="0">
                <a:latin typeface="+mj-lt"/>
                <a:cs typeface="Arial" pitchFamily="34" charset="0"/>
              </a:rPr>
              <a:t> </a:t>
            </a:r>
            <a:r>
              <a:rPr lang="es-ES" sz="3200" b="1" i="1" spc="300" dirty="0" err="1" smtClean="0">
                <a:latin typeface="+mj-lt"/>
                <a:cs typeface="Arial" pitchFamily="34" charset="0"/>
              </a:rPr>
              <a:t>the</a:t>
            </a:r>
            <a:r>
              <a:rPr lang="es-ES" sz="3200" b="1" i="1" spc="300" dirty="0" smtClean="0">
                <a:latin typeface="+mj-lt"/>
                <a:cs typeface="Arial" pitchFamily="34" charset="0"/>
              </a:rPr>
              <a:t> </a:t>
            </a:r>
            <a:r>
              <a:rPr lang="es-ES" sz="3200" b="1" i="1" spc="300" dirty="0" err="1" smtClean="0">
                <a:latin typeface="+mj-lt"/>
                <a:cs typeface="Arial" pitchFamily="34" charset="0"/>
              </a:rPr>
              <a:t>key</a:t>
            </a:r>
            <a:r>
              <a:rPr lang="es-ES" sz="3200" b="1" i="1" spc="300" dirty="0" smtClean="0">
                <a:latin typeface="+mj-lt"/>
                <a:cs typeface="Arial" pitchFamily="34" charset="0"/>
              </a:rPr>
              <a:t> </a:t>
            </a:r>
            <a:r>
              <a:rPr lang="es-ES" sz="3200" b="1" i="1" spc="300" dirty="0" err="1" smtClean="0">
                <a:latin typeface="+mj-lt"/>
                <a:cs typeface="Arial" pitchFamily="34" charset="0"/>
              </a:rPr>
              <a:t>that</a:t>
            </a:r>
            <a:r>
              <a:rPr lang="es-ES" sz="3200" b="1" i="1" spc="300" dirty="0" smtClean="0">
                <a:latin typeface="+mj-lt"/>
                <a:cs typeface="Arial" pitchFamily="34" charset="0"/>
              </a:rPr>
              <a:t> can </a:t>
            </a:r>
            <a:r>
              <a:rPr lang="es-ES" sz="3200" b="1" i="1" spc="300" dirty="0" err="1" smtClean="0">
                <a:latin typeface="+mj-lt"/>
                <a:cs typeface="Arial" pitchFamily="34" charset="0"/>
              </a:rPr>
              <a:t>unlock</a:t>
            </a:r>
            <a:r>
              <a:rPr lang="es-ES" sz="3200" b="1" i="1" spc="300" dirty="0" smtClean="0">
                <a:latin typeface="+mj-lt"/>
                <a:cs typeface="Arial" pitchFamily="34" charset="0"/>
              </a:rPr>
              <a:t> </a:t>
            </a:r>
            <a:r>
              <a:rPr lang="es-ES" sz="3200" b="1" i="1" spc="300" dirty="0" err="1" smtClean="0">
                <a:latin typeface="+mj-lt"/>
                <a:cs typeface="Arial" pitchFamily="34" charset="0"/>
              </a:rPr>
              <a:t>unlimited</a:t>
            </a:r>
            <a:r>
              <a:rPr lang="es-ES" sz="3200" b="1" i="1" spc="300" dirty="0" smtClean="0">
                <a:latin typeface="+mj-lt"/>
                <a:cs typeface="Arial" pitchFamily="34" charset="0"/>
              </a:rPr>
              <a:t> </a:t>
            </a:r>
            <a:r>
              <a:rPr lang="es-ES" sz="3200" b="1" i="1" spc="300" dirty="0" err="1" smtClean="0">
                <a:latin typeface="+mj-lt"/>
                <a:cs typeface="Arial" pitchFamily="34" charset="0"/>
              </a:rPr>
              <a:t>doors</a:t>
            </a:r>
            <a:r>
              <a:rPr lang="es-ES" sz="3200" b="1" i="1" spc="300" dirty="0" smtClean="0">
                <a:latin typeface="+mj-lt"/>
                <a:cs typeface="Arial" pitchFamily="34" charset="0"/>
              </a:rPr>
              <a:t> of </a:t>
            </a:r>
            <a:r>
              <a:rPr lang="es-ES" sz="3200" b="1" i="1" spc="300" dirty="0" err="1" smtClean="0">
                <a:latin typeface="+mj-lt"/>
                <a:cs typeface="Arial" pitchFamily="34" charset="0"/>
              </a:rPr>
              <a:t>potential</a:t>
            </a:r>
            <a:r>
              <a:rPr lang="es-ES" sz="3200" b="1" i="1" spc="300" dirty="0" smtClean="0">
                <a:latin typeface="+mj-lt"/>
                <a:cs typeface="Arial" pitchFamily="34" charset="0"/>
              </a:rPr>
              <a:t> and </a:t>
            </a:r>
            <a:r>
              <a:rPr lang="es-ES" sz="3200" b="1" i="1" spc="300" dirty="0" err="1" smtClean="0">
                <a:latin typeface="+mj-lt"/>
                <a:cs typeface="Arial" pitchFamily="34" charset="0"/>
              </a:rPr>
              <a:t>opportunity</a:t>
            </a:r>
            <a:r>
              <a:rPr lang="es-ES" sz="3200" b="1" i="1" spc="300" dirty="0" smtClean="0">
                <a:latin typeface="+mj-lt"/>
                <a:cs typeface="Arial" pitchFamily="34" charset="0"/>
              </a:rPr>
              <a:t>.</a:t>
            </a:r>
            <a:endParaRPr lang="es-ES" sz="3200" b="1" i="1" spc="300" dirty="0" smtClean="0">
              <a:latin typeface="+mj-lt"/>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268760"/>
            <a:ext cx="5184576" cy="3970318"/>
          </a:xfrm>
          <a:prstGeom prst="rect">
            <a:avLst/>
          </a:prstGeom>
          <a:noFill/>
        </p:spPr>
        <p:txBody>
          <a:bodyPr wrap="square" rtlCol="0">
            <a:spAutoFit/>
          </a:bodyPr>
          <a:lstStyle/>
          <a:p>
            <a:pPr algn="ctr"/>
            <a:r>
              <a:rPr lang="es-MX" sz="2800" dirty="0" smtClean="0">
                <a:solidFill>
                  <a:schemeClr val="accent5">
                    <a:lumMod val="50000"/>
                  </a:schemeClr>
                </a:solidFill>
                <a:latin typeface="Arial" pitchFamily="34" charset="0"/>
                <a:cs typeface="Arial" pitchFamily="34" charset="0"/>
              </a:rPr>
              <a:t>IN SUMMARY</a:t>
            </a:r>
            <a:endParaRPr lang="es-MX" sz="2800" dirty="0" smtClean="0">
              <a:solidFill>
                <a:schemeClr val="accent5">
                  <a:lumMod val="50000"/>
                </a:schemeClr>
              </a:solidFill>
              <a:latin typeface="Arial" pitchFamily="34" charset="0"/>
              <a:cs typeface="Arial" pitchFamily="34" charset="0"/>
            </a:endParaRPr>
          </a:p>
          <a:p>
            <a:pPr algn="ctr"/>
            <a:r>
              <a:rPr lang="es-MX" sz="2800" dirty="0" smtClean="0">
                <a:solidFill>
                  <a:schemeClr val="accent1">
                    <a:lumMod val="75000"/>
                  </a:schemeClr>
                </a:solidFill>
                <a:latin typeface="Arial" pitchFamily="34" charset="0"/>
                <a:cs typeface="Arial" pitchFamily="34" charset="0"/>
              </a:rPr>
              <a:t>To raise a child for God is an awesome task. To raise up a child in the way he or she should go is a challenge. To give your child the gift of personal value is to give the key that can unlock unlimited doors of opportuity.</a:t>
            </a:r>
            <a:endParaRPr lang="es-MX" sz="28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340768"/>
            <a:ext cx="5184576" cy="3046988"/>
          </a:xfrm>
          <a:prstGeom prst="rect">
            <a:avLst/>
          </a:prstGeom>
          <a:noFill/>
        </p:spPr>
        <p:txBody>
          <a:bodyPr wrap="square" rtlCol="0">
            <a:spAutoFit/>
          </a:bodyPr>
          <a:lstStyle/>
          <a:p>
            <a:pPr algn="ctr"/>
            <a:r>
              <a:rPr lang="es-MX" sz="3200" dirty="0" smtClean="0">
                <a:solidFill>
                  <a:schemeClr val="accent1">
                    <a:lumMod val="75000"/>
                  </a:schemeClr>
                </a:solidFill>
                <a:latin typeface="Arial" pitchFamily="34" charset="0"/>
                <a:cs typeface="Arial" pitchFamily="34" charset="0"/>
              </a:rPr>
              <a:t>Always treat your child as someone you love irrationally…and your child will blossom and become everything God created your child to be. </a:t>
            </a:r>
            <a:endParaRPr lang="es-MX" sz="32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95736" y="1124744"/>
            <a:ext cx="5472608" cy="3774033"/>
            <a:chOff x="1426859" y="908720"/>
            <a:chExt cx="6592576" cy="4834743"/>
          </a:xfrm>
        </p:grpSpPr>
        <p:sp>
          <p:nvSpPr>
            <p:cNvPr id="3" name="2 Rectángulo"/>
            <p:cNvSpPr/>
            <p:nvPr/>
          </p:nvSpPr>
          <p:spPr>
            <a:xfrm>
              <a:off x="5614036" y="5152045"/>
              <a:ext cx="2405399" cy="591418"/>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669</a:t>
              </a:r>
              <a:endParaRPr lang="es-ES" sz="2400" dirty="0">
                <a:solidFill>
                  <a:prstClr val="black"/>
                </a:solidFill>
                <a:latin typeface="Arial" pitchFamily="34" charset="0"/>
                <a:cs typeface="Arial" pitchFamily="34" charset="0"/>
              </a:endParaRPr>
            </a:p>
          </p:txBody>
        </p:sp>
        <p:sp>
          <p:nvSpPr>
            <p:cNvPr id="4" name="3 Rectángulo"/>
            <p:cNvSpPr/>
            <p:nvPr/>
          </p:nvSpPr>
          <p:spPr>
            <a:xfrm>
              <a:off x="1694126" y="2292413"/>
              <a:ext cx="5769321" cy="2247389"/>
            </a:xfrm>
            <a:prstGeom prst="rect">
              <a:avLst/>
            </a:prstGeom>
          </p:spPr>
          <p:txBody>
            <a:bodyPr wrap="square">
              <a:spAutoFit/>
            </a:bodyPr>
            <a:lstStyle/>
            <a:p>
              <a:pPr algn="ctr"/>
              <a:r>
                <a:rPr lang="es-ES" sz="5400" dirty="0" err="1" smtClean="0">
                  <a:latin typeface="Arial" pitchFamily="34" charset="0"/>
                  <a:cs typeface="Arial" pitchFamily="34" charset="0"/>
                </a:rPr>
                <a:t>Dear</a:t>
              </a:r>
              <a:r>
                <a:rPr lang="es-ES" sz="5400" dirty="0" smtClean="0">
                  <a:latin typeface="Arial" pitchFamily="34" charset="0"/>
                  <a:cs typeface="Arial" pitchFamily="34" charset="0"/>
                </a:rPr>
                <a:t> </a:t>
              </a:r>
              <a:r>
                <a:rPr lang="es-ES" sz="5400" dirty="0" err="1" smtClean="0">
                  <a:latin typeface="Arial" pitchFamily="34" charset="0"/>
                  <a:cs typeface="Arial" pitchFamily="34" charset="0"/>
                </a:rPr>
                <a:t>Mom</a:t>
              </a:r>
              <a:r>
                <a:rPr lang="es-ES" sz="5400" dirty="0" smtClean="0">
                  <a:latin typeface="Arial" pitchFamily="34" charset="0"/>
                  <a:cs typeface="Arial" pitchFamily="34" charset="0"/>
                </a:rPr>
                <a:t> and Dad</a:t>
              </a:r>
              <a:endParaRPr lang="es-ES" sz="5400" dirty="0" smtClean="0">
                <a:latin typeface="Arial" pitchFamily="34" charset="0"/>
                <a:cs typeface="Arial" pitchFamily="34" charset="0"/>
              </a:endParaRPr>
            </a:p>
          </p:txBody>
        </p:sp>
        <p:sp>
          <p:nvSpPr>
            <p:cNvPr id="5" name="4 CuadroTexto"/>
            <p:cNvSpPr txBox="1"/>
            <p:nvPr/>
          </p:nvSpPr>
          <p:spPr>
            <a:xfrm>
              <a:off x="1426859" y="908720"/>
              <a:ext cx="1474401" cy="591418"/>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051720" y="1340768"/>
            <a:ext cx="5616624" cy="3630017"/>
            <a:chOff x="1921797" y="878709"/>
            <a:chExt cx="6208541" cy="4650250"/>
          </a:xfrm>
        </p:grpSpPr>
        <p:sp>
          <p:nvSpPr>
            <p:cNvPr id="3" name="2 Rectángulo"/>
            <p:cNvSpPr/>
            <p:nvPr/>
          </p:nvSpPr>
          <p:spPr>
            <a:xfrm>
              <a:off x="5963793" y="4937541"/>
              <a:ext cx="2166545" cy="591418"/>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670</a:t>
              </a:r>
              <a:endParaRPr lang="es-ES" sz="2400" dirty="0">
                <a:solidFill>
                  <a:prstClr val="black"/>
                </a:solidFill>
                <a:latin typeface="Arial" pitchFamily="34" charset="0"/>
                <a:cs typeface="Arial" pitchFamily="34" charset="0"/>
              </a:endParaRPr>
            </a:p>
          </p:txBody>
        </p:sp>
        <p:sp>
          <p:nvSpPr>
            <p:cNvPr id="4" name="3 Rectángulo"/>
            <p:cNvSpPr/>
            <p:nvPr/>
          </p:nvSpPr>
          <p:spPr>
            <a:xfrm>
              <a:off x="2086777" y="2723633"/>
              <a:ext cx="5769321" cy="1379975"/>
            </a:xfrm>
            <a:prstGeom prst="rect">
              <a:avLst/>
            </a:prstGeom>
          </p:spPr>
          <p:txBody>
            <a:bodyPr wrap="square">
              <a:spAutoFit/>
            </a:bodyPr>
            <a:lstStyle/>
            <a:p>
              <a:pPr algn="ctr"/>
              <a:r>
                <a:rPr lang="es-ES" sz="3200" dirty="0" err="1" smtClean="0">
                  <a:latin typeface="Arial" pitchFamily="34" charset="0"/>
                  <a:cs typeface="Arial" pitchFamily="34" charset="0"/>
                </a:rPr>
                <a:t>Make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the</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following</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prayer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your</a:t>
              </a:r>
              <a:r>
                <a:rPr lang="es-ES" sz="3200" dirty="0" smtClean="0">
                  <a:latin typeface="Arial" pitchFamily="34" charset="0"/>
                  <a:cs typeface="Arial" pitchFamily="34" charset="0"/>
                </a:rPr>
                <a:t> </a:t>
              </a:r>
              <a:r>
                <a:rPr lang="es-ES" sz="3200" dirty="0" err="1" smtClean="0">
                  <a:latin typeface="Arial" pitchFamily="34" charset="0"/>
                  <a:cs typeface="Arial" pitchFamily="34" charset="0"/>
                </a:rPr>
                <a:t>own</a:t>
              </a:r>
              <a:endParaRPr lang="es-ES" sz="3200" dirty="0" smtClean="0">
                <a:latin typeface="Arial" pitchFamily="34" charset="0"/>
                <a:cs typeface="Arial" pitchFamily="34" charset="0"/>
              </a:endParaRPr>
            </a:p>
          </p:txBody>
        </p:sp>
        <p:sp>
          <p:nvSpPr>
            <p:cNvPr id="5" name="4 CuadroTexto"/>
            <p:cNvSpPr txBox="1"/>
            <p:nvPr/>
          </p:nvSpPr>
          <p:spPr>
            <a:xfrm>
              <a:off x="1921797" y="878709"/>
              <a:ext cx="1352910" cy="591418"/>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123728" y="1112498"/>
            <a:ext cx="5616624" cy="3858287"/>
            <a:chOff x="1426859" y="908720"/>
            <a:chExt cx="6626711" cy="4662127"/>
          </a:xfrm>
        </p:grpSpPr>
        <p:sp>
          <p:nvSpPr>
            <p:cNvPr id="3" name="2 Rectángulo"/>
            <p:cNvSpPr/>
            <p:nvPr/>
          </p:nvSpPr>
          <p:spPr>
            <a:xfrm>
              <a:off x="5305264" y="5012998"/>
              <a:ext cx="2748306" cy="557849"/>
            </a:xfrm>
            <a:prstGeom prst="rect">
              <a:avLst/>
            </a:prstGeom>
          </p:spPr>
          <p:txBody>
            <a:bodyPr wrap="square">
              <a:spAutoFit/>
            </a:bodyPr>
            <a:lstStyle/>
            <a:p>
              <a:pPr lvl="0" algn="r"/>
              <a:r>
                <a:rPr lang="es-ES" sz="2400" dirty="0" smtClean="0">
                  <a:solidFill>
                    <a:prstClr val="black"/>
                  </a:solidFill>
                  <a:latin typeface="Arial" pitchFamily="34" charset="0"/>
                  <a:cs typeface="Arial" pitchFamily="34" charset="0"/>
                </a:rPr>
                <a:t>Page 671</a:t>
              </a:r>
              <a:endParaRPr lang="es-ES" sz="2400" dirty="0">
                <a:solidFill>
                  <a:prstClr val="black"/>
                </a:solidFill>
                <a:latin typeface="Arial" pitchFamily="34" charset="0"/>
                <a:cs typeface="Arial" pitchFamily="34" charset="0"/>
              </a:endParaRPr>
            </a:p>
          </p:txBody>
        </p:sp>
        <p:sp>
          <p:nvSpPr>
            <p:cNvPr id="4" name="3 Rectángulo"/>
            <p:cNvSpPr/>
            <p:nvPr/>
          </p:nvSpPr>
          <p:spPr>
            <a:xfrm>
              <a:off x="2008620" y="2518468"/>
              <a:ext cx="5769320" cy="1450407"/>
            </a:xfrm>
            <a:prstGeom prst="rect">
              <a:avLst/>
            </a:prstGeom>
          </p:spPr>
          <p:txBody>
            <a:bodyPr wrap="square">
              <a:spAutoFit/>
            </a:bodyPr>
            <a:lstStyle/>
            <a:p>
              <a:pPr algn="ctr"/>
              <a:r>
                <a:rPr lang="es-ES" sz="3600" dirty="0" err="1" smtClean="0">
                  <a:latin typeface="Arial" pitchFamily="34" charset="0"/>
                  <a:cs typeface="Arial" pitchFamily="34" charset="0"/>
                </a:rPr>
                <a:t>Principles</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to</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Apply</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to</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Your</a:t>
              </a:r>
              <a:r>
                <a:rPr lang="es-ES" sz="3600" dirty="0" smtClean="0">
                  <a:latin typeface="Arial" pitchFamily="34" charset="0"/>
                  <a:cs typeface="Arial" pitchFamily="34" charset="0"/>
                </a:rPr>
                <a:t> </a:t>
              </a:r>
              <a:r>
                <a:rPr lang="es-ES" sz="3600" dirty="0" err="1" smtClean="0">
                  <a:latin typeface="Arial" pitchFamily="34" charset="0"/>
                  <a:cs typeface="Arial" pitchFamily="34" charset="0"/>
                </a:rPr>
                <a:t>Family</a:t>
              </a:r>
              <a:endParaRPr lang="es-ES" sz="3600" dirty="0" smtClean="0">
                <a:latin typeface="Arial" pitchFamily="34" charset="0"/>
                <a:cs typeface="Arial" pitchFamily="34" charset="0"/>
              </a:endParaRPr>
            </a:p>
          </p:txBody>
        </p:sp>
        <p:sp>
          <p:nvSpPr>
            <p:cNvPr id="5" name="4 CuadroTexto"/>
            <p:cNvSpPr txBox="1"/>
            <p:nvPr/>
          </p:nvSpPr>
          <p:spPr>
            <a:xfrm>
              <a:off x="1426859" y="908720"/>
              <a:ext cx="1444034" cy="557849"/>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1720" y="1256561"/>
            <a:ext cx="5472608" cy="3108544"/>
          </a:xfrm>
          <a:prstGeom prst="rect">
            <a:avLst/>
          </a:prstGeom>
          <a:noFill/>
        </p:spPr>
        <p:txBody>
          <a:bodyPr wrap="square" rtlCol="0">
            <a:spAutoFit/>
          </a:bodyPr>
          <a:lstStyle/>
          <a:p>
            <a:pPr algn="ctr"/>
            <a:r>
              <a:rPr lang="es-MX" sz="2800" dirty="0" smtClean="0">
                <a:solidFill>
                  <a:schemeClr val="tx2">
                    <a:lumMod val="50000"/>
                  </a:schemeClr>
                </a:solidFill>
                <a:latin typeface="Arial" pitchFamily="34" charset="0"/>
                <a:cs typeface="Arial" pitchFamily="34" charset="0"/>
              </a:rPr>
              <a:t>When nothing seems to be going right, our children’s self-concept can be preserved when they realice how much God values them. This is the protective coating on the outside of the self-concept jawbreaker.</a:t>
            </a:r>
            <a:endParaRPr lang="es-ES_tradnl" sz="2800" dirty="0">
              <a:solidFill>
                <a:schemeClr val="tx2">
                  <a:lumMod val="50000"/>
                </a:schemeClr>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1268760"/>
            <a:ext cx="5256584" cy="3108544"/>
          </a:xfrm>
          <a:prstGeom prst="rect">
            <a:avLst/>
          </a:prstGeom>
          <a:noFill/>
        </p:spPr>
        <p:txBody>
          <a:bodyPr wrap="square" rtlCol="0">
            <a:spAutoFit/>
          </a:bodyPr>
          <a:lstStyle/>
          <a:p>
            <a:pPr algn="ctr"/>
            <a:r>
              <a:rPr lang="es-MX" sz="2800" dirty="0" smtClean="0">
                <a:solidFill>
                  <a:schemeClr val="tx2">
                    <a:lumMod val="50000"/>
                  </a:schemeClr>
                </a:solidFill>
                <a:latin typeface="Arial" pitchFamily="34" charset="0"/>
                <a:cs typeface="Arial" pitchFamily="34" charset="0"/>
              </a:rPr>
              <a:t>Your children can learn to experience the joy of Jesus. God has a plan for your children – a home in heaven. It couldn’t get any better than that. God wouldn’t go to all this trouble if your children weren’t valuable.</a:t>
            </a:r>
            <a:endParaRPr lang="es-ES_tradnl" sz="2800" dirty="0">
              <a:solidFill>
                <a:schemeClr val="tx2">
                  <a:lumMod val="50000"/>
                </a:schemeClr>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1211268"/>
            <a:ext cx="5904656" cy="954107"/>
          </a:xfrm>
          <a:prstGeom prst="rect">
            <a:avLst/>
          </a:prstGeom>
          <a:noFill/>
        </p:spPr>
        <p:txBody>
          <a:bodyPr wrap="square" rtlCol="0">
            <a:spAutoFit/>
          </a:bodyPr>
          <a:lstStyle/>
          <a:p>
            <a:pPr algn="ctr"/>
            <a:r>
              <a:rPr lang="es-MX" sz="2800" b="1" dirty="0" smtClean="0">
                <a:solidFill>
                  <a:schemeClr val="accent5">
                    <a:lumMod val="50000"/>
                  </a:schemeClr>
                </a:solidFill>
              </a:rPr>
              <a:t>Understanding the difference between personal value and arrogance</a:t>
            </a:r>
            <a:endParaRPr lang="es-ES_tradnl" sz="2800" b="1" dirty="0">
              <a:solidFill>
                <a:schemeClr val="accent5">
                  <a:lumMod val="50000"/>
                </a:schemeClr>
              </a:solidFill>
            </a:endParaRPr>
          </a:p>
        </p:txBody>
      </p:sp>
      <p:sp>
        <p:nvSpPr>
          <p:cNvPr id="3" name="2 CuadroTexto"/>
          <p:cNvSpPr txBox="1"/>
          <p:nvPr/>
        </p:nvSpPr>
        <p:spPr>
          <a:xfrm>
            <a:off x="1907704" y="2276872"/>
            <a:ext cx="5544616" cy="2246769"/>
          </a:xfrm>
          <a:prstGeom prst="rect">
            <a:avLst/>
          </a:prstGeom>
          <a:noFill/>
        </p:spPr>
        <p:txBody>
          <a:bodyPr wrap="square" rtlCol="0">
            <a:spAutoFit/>
          </a:bodyPr>
          <a:lstStyle/>
          <a:p>
            <a:pPr algn="ctr"/>
            <a:r>
              <a:rPr lang="es-MX" sz="2800" dirty="0" smtClean="0">
                <a:solidFill>
                  <a:schemeClr val="accent1">
                    <a:lumMod val="75000"/>
                  </a:schemeClr>
                </a:solidFill>
              </a:rPr>
              <a:t>Pride is built on how you look and what you have done. The Bible warns against it: “Pride goes before destruction, and a haughty spirit before a fall.” </a:t>
            </a:r>
            <a:r>
              <a:rPr lang="es-MX" sz="2800" dirty="0" smtClean="0">
                <a:solidFill>
                  <a:schemeClr val="accent1">
                    <a:lumMod val="75000"/>
                  </a:schemeClr>
                </a:solidFill>
              </a:rPr>
              <a:t>(</a:t>
            </a:r>
            <a:r>
              <a:rPr lang="es-MX" sz="2800" dirty="0" smtClean="0">
                <a:solidFill>
                  <a:schemeClr val="accent1">
                    <a:lumMod val="75000"/>
                  </a:schemeClr>
                </a:solidFill>
              </a:rPr>
              <a:t>Proverbs </a:t>
            </a:r>
            <a:r>
              <a:rPr lang="es-MX" sz="2800" dirty="0" smtClean="0">
                <a:solidFill>
                  <a:schemeClr val="accent1">
                    <a:lumMod val="75000"/>
                  </a:schemeClr>
                </a:solidFill>
              </a:rPr>
              <a:t>16:18, </a:t>
            </a:r>
            <a:r>
              <a:rPr lang="es-MX" sz="2800" dirty="0" smtClean="0">
                <a:solidFill>
                  <a:schemeClr val="accent1">
                    <a:lumMod val="75000"/>
                  </a:schemeClr>
                </a:solidFill>
              </a:rPr>
              <a:t>NKJV)</a:t>
            </a:r>
            <a:endParaRPr lang="es-ES_tradnl" sz="2800" dirty="0">
              <a:solidFill>
                <a:schemeClr val="accent1">
                  <a:lumMod val="7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1268760"/>
            <a:ext cx="5184576" cy="3539431"/>
          </a:xfrm>
          <a:prstGeom prst="rect">
            <a:avLst/>
          </a:prstGeom>
          <a:noFill/>
        </p:spPr>
        <p:txBody>
          <a:bodyPr wrap="square" rtlCol="0">
            <a:spAutoFit/>
          </a:bodyPr>
          <a:lstStyle/>
          <a:p>
            <a:pPr algn="ctr"/>
            <a:r>
              <a:rPr lang="es-MX" sz="2800" dirty="0" smtClean="0">
                <a:solidFill>
                  <a:schemeClr val="accent1">
                    <a:lumMod val="75000"/>
                  </a:schemeClr>
                </a:solidFill>
                <a:latin typeface="Arial" pitchFamily="34" charset="0"/>
                <a:cs typeface="Arial" pitchFamily="34" charset="0"/>
              </a:rPr>
              <a:t>There is, however, a second definition of pride that is healthy. It’s having proper respect for yourself; a sense of your own dignity or worth; and taking delight or satisfaction in one’s own or another’s achievements</a:t>
            </a:r>
            <a:r>
              <a:rPr lang="es-MX" sz="2800" dirty="0" smtClean="0">
                <a:solidFill>
                  <a:schemeClr val="accent1">
                    <a:lumMod val="75000"/>
                  </a:schemeClr>
                </a:solidFill>
                <a:latin typeface="Arial" pitchFamily="34" charset="0"/>
                <a:cs typeface="Arial" pitchFamily="34" charset="0"/>
              </a:rPr>
              <a:t>. </a:t>
            </a:r>
            <a:endParaRPr lang="es-ES_tradnl" sz="28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196752"/>
            <a:ext cx="5256584" cy="3323987"/>
          </a:xfrm>
          <a:prstGeom prst="rect">
            <a:avLst/>
          </a:prstGeom>
          <a:noFill/>
        </p:spPr>
        <p:txBody>
          <a:bodyPr wrap="square" rtlCol="0">
            <a:spAutoFit/>
          </a:bodyPr>
          <a:lstStyle/>
          <a:p>
            <a:pPr algn="just"/>
            <a:r>
              <a:rPr lang="es-MX" sz="3000" dirty="0" smtClean="0">
                <a:solidFill>
                  <a:schemeClr val="accent1">
                    <a:lumMod val="75000"/>
                  </a:schemeClr>
                </a:solidFill>
                <a:latin typeface="Arial" pitchFamily="34" charset="0"/>
                <a:cs typeface="Arial" pitchFamily="34" charset="0"/>
              </a:rPr>
              <a:t>When children are surrounded with people who openly love and respect them and openly show them how important they are, they don’t have to act bigger or better than others.</a:t>
            </a:r>
            <a:endParaRPr lang="es-ES_tradnl" sz="30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1052736"/>
            <a:ext cx="5832648" cy="4031873"/>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153</a:t>
            </a:r>
            <a:endParaRPr lang="es-ES" sz="4800" b="1" i="1" spc="300" dirty="0" smtClean="0">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000" b="1" i="1" spc="300" dirty="0" err="1" smtClean="0">
                <a:latin typeface="+mj-lt"/>
                <a:cs typeface="Arial" pitchFamily="34" charset="0"/>
              </a:rPr>
              <a:t>When</a:t>
            </a:r>
            <a:r>
              <a:rPr lang="es-ES" sz="4000" b="1" i="1" spc="300" dirty="0" smtClean="0">
                <a:latin typeface="+mj-lt"/>
                <a:cs typeface="Arial" pitchFamily="34" charset="0"/>
              </a:rPr>
              <a:t> </a:t>
            </a:r>
            <a:r>
              <a:rPr lang="es-ES" sz="4000" b="1" i="1" spc="300" dirty="0" err="1" smtClean="0">
                <a:latin typeface="+mj-lt"/>
                <a:cs typeface="Arial" pitchFamily="34" charset="0"/>
              </a:rPr>
              <a:t>children</a:t>
            </a:r>
            <a:r>
              <a:rPr lang="es-ES" sz="4000" b="1" i="1" spc="300" dirty="0" smtClean="0">
                <a:latin typeface="+mj-lt"/>
                <a:cs typeface="Arial" pitchFamily="34" charset="0"/>
              </a:rPr>
              <a:t> </a:t>
            </a:r>
            <a:r>
              <a:rPr lang="es-ES" sz="4000" b="1" i="1" spc="300" dirty="0" err="1" smtClean="0">
                <a:latin typeface="+mj-lt"/>
                <a:cs typeface="Arial" pitchFamily="34" charset="0"/>
              </a:rPr>
              <a:t>feel</a:t>
            </a:r>
            <a:r>
              <a:rPr lang="es-ES" sz="4000" b="1" i="1" spc="300" dirty="0" smtClean="0">
                <a:latin typeface="+mj-lt"/>
                <a:cs typeface="Arial" pitchFamily="34" charset="0"/>
              </a:rPr>
              <a:t> </a:t>
            </a:r>
            <a:r>
              <a:rPr lang="es-ES" sz="4000" b="1" i="1" spc="300" dirty="0" err="1" smtClean="0">
                <a:latin typeface="+mj-lt"/>
                <a:cs typeface="Arial" pitchFamily="34" charset="0"/>
              </a:rPr>
              <a:t>valuable</a:t>
            </a:r>
            <a:r>
              <a:rPr lang="es-ES" sz="4000" b="1" i="1" spc="300" dirty="0" smtClean="0">
                <a:latin typeface="+mj-lt"/>
                <a:cs typeface="Arial" pitchFamily="34" charset="0"/>
              </a:rPr>
              <a:t>, </a:t>
            </a:r>
            <a:r>
              <a:rPr lang="es-ES" sz="4000" b="1" i="1" spc="300" dirty="0" err="1" smtClean="0">
                <a:latin typeface="+mj-lt"/>
                <a:cs typeface="Arial" pitchFamily="34" charset="0"/>
              </a:rPr>
              <a:t>they</a:t>
            </a:r>
            <a:r>
              <a:rPr lang="es-ES" sz="4000" b="1" i="1" spc="300" dirty="0" smtClean="0">
                <a:latin typeface="+mj-lt"/>
                <a:cs typeface="Arial" pitchFamily="34" charset="0"/>
              </a:rPr>
              <a:t> </a:t>
            </a:r>
            <a:r>
              <a:rPr lang="es-ES" sz="4000" b="1" i="1" spc="300" dirty="0" err="1" smtClean="0">
                <a:latin typeface="+mj-lt"/>
                <a:cs typeface="Arial" pitchFamily="34" charset="0"/>
              </a:rPr>
              <a:t>don’t</a:t>
            </a:r>
            <a:r>
              <a:rPr lang="es-ES" sz="4000" b="1" i="1" spc="300" dirty="0" smtClean="0">
                <a:latin typeface="+mj-lt"/>
                <a:cs typeface="Arial" pitchFamily="34" charset="0"/>
              </a:rPr>
              <a:t> </a:t>
            </a:r>
            <a:r>
              <a:rPr lang="es-ES" sz="4000" b="1" i="1" spc="300" dirty="0" err="1" smtClean="0">
                <a:latin typeface="+mj-lt"/>
                <a:cs typeface="Arial" pitchFamily="34" charset="0"/>
              </a:rPr>
              <a:t>have</a:t>
            </a:r>
            <a:r>
              <a:rPr lang="es-ES" sz="4000" b="1" i="1" spc="300" dirty="0" smtClean="0">
                <a:latin typeface="+mj-lt"/>
                <a:cs typeface="Arial" pitchFamily="34" charset="0"/>
              </a:rPr>
              <a:t> </a:t>
            </a:r>
            <a:r>
              <a:rPr lang="es-ES" sz="4000" b="1" i="1" spc="300" dirty="0" err="1" smtClean="0">
                <a:latin typeface="+mj-lt"/>
                <a:cs typeface="Arial" pitchFamily="34" charset="0"/>
              </a:rPr>
              <a:t>to</a:t>
            </a:r>
            <a:r>
              <a:rPr lang="es-ES" sz="4000" b="1" i="1" spc="300" dirty="0" smtClean="0">
                <a:latin typeface="+mj-lt"/>
                <a:cs typeface="Arial" pitchFamily="34" charset="0"/>
              </a:rPr>
              <a:t> </a:t>
            </a:r>
            <a:r>
              <a:rPr lang="es-ES" sz="4000" b="1" i="1" spc="300" dirty="0" err="1" smtClean="0">
                <a:latin typeface="+mj-lt"/>
                <a:cs typeface="Arial" pitchFamily="34" charset="0"/>
              </a:rPr>
              <a:t>exalt</a:t>
            </a:r>
            <a:r>
              <a:rPr lang="es-ES" sz="4000" b="1" i="1" spc="300" dirty="0" smtClean="0">
                <a:latin typeface="+mj-lt"/>
                <a:cs typeface="Arial" pitchFamily="34" charset="0"/>
              </a:rPr>
              <a:t> </a:t>
            </a:r>
            <a:r>
              <a:rPr lang="es-ES" sz="4000" b="1" i="1" spc="300" dirty="0" err="1" smtClean="0">
                <a:latin typeface="+mj-lt"/>
                <a:cs typeface="Arial" pitchFamily="34" charset="0"/>
              </a:rPr>
              <a:t>themselves</a:t>
            </a:r>
            <a:r>
              <a:rPr lang="es-ES" sz="4000" b="1" i="1" spc="300" dirty="0" smtClean="0">
                <a:latin typeface="+mj-lt"/>
                <a:cs typeface="Arial" pitchFamily="34" charset="0"/>
              </a:rPr>
              <a:t>.</a:t>
            </a:r>
            <a:endParaRPr lang="es-ES" sz="4000" b="1" i="1" spc="300" dirty="0" smtClean="0">
              <a:latin typeface="+mj-lt"/>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1268760"/>
            <a:ext cx="5616624" cy="954107"/>
          </a:xfrm>
          <a:prstGeom prst="rect">
            <a:avLst/>
          </a:prstGeom>
          <a:noFill/>
        </p:spPr>
        <p:txBody>
          <a:bodyPr wrap="square" rtlCol="0">
            <a:spAutoFit/>
          </a:bodyPr>
          <a:lstStyle/>
          <a:p>
            <a:pPr algn="ctr"/>
            <a:r>
              <a:rPr lang="es-MX" sz="2800" b="1" dirty="0" smtClean="0">
                <a:solidFill>
                  <a:schemeClr val="accent5">
                    <a:lumMod val="50000"/>
                  </a:schemeClr>
                </a:solidFill>
                <a:latin typeface="Arial" pitchFamily="34" charset="0"/>
                <a:cs typeface="Arial" pitchFamily="34" charset="0"/>
              </a:rPr>
              <a:t>Personal value comes through and by reflecting Christ</a:t>
            </a:r>
            <a:endParaRPr lang="es-ES_tradnl" sz="2800" b="1" dirty="0">
              <a:solidFill>
                <a:schemeClr val="accent5">
                  <a:lumMod val="50000"/>
                </a:schemeClr>
              </a:solidFill>
              <a:latin typeface="Arial" pitchFamily="34" charset="0"/>
              <a:cs typeface="Arial" pitchFamily="34" charset="0"/>
            </a:endParaRPr>
          </a:p>
        </p:txBody>
      </p:sp>
      <p:sp>
        <p:nvSpPr>
          <p:cNvPr id="3" name="2 CuadroTexto"/>
          <p:cNvSpPr txBox="1"/>
          <p:nvPr/>
        </p:nvSpPr>
        <p:spPr>
          <a:xfrm>
            <a:off x="2051720" y="2420888"/>
            <a:ext cx="5400600" cy="2308324"/>
          </a:xfrm>
          <a:prstGeom prst="rect">
            <a:avLst/>
          </a:prstGeom>
          <a:noFill/>
        </p:spPr>
        <p:txBody>
          <a:bodyPr wrap="square" rtlCol="0">
            <a:spAutoFit/>
          </a:bodyPr>
          <a:lstStyle/>
          <a:p>
            <a:pPr algn="ctr"/>
            <a:r>
              <a:rPr lang="es-MX" sz="2400" dirty="0" smtClean="0">
                <a:solidFill>
                  <a:schemeClr val="accent1">
                    <a:lumMod val="75000"/>
                  </a:schemeClr>
                </a:solidFill>
                <a:latin typeface="Arial" pitchFamily="34" charset="0"/>
                <a:cs typeface="Arial" pitchFamily="34" charset="0"/>
              </a:rPr>
              <a:t>Here’s the good news about personal value: Children are valuable because of Christ. They don’t need to do anything to enhance their own value but to look up to Him and reflect His righteousness.</a:t>
            </a:r>
            <a:endParaRPr lang="es-ES_tradnl" sz="2400" dirty="0">
              <a:solidFill>
                <a:schemeClr val="accent1">
                  <a:lumMod val="75000"/>
                </a:schemeClr>
              </a:solidFill>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1288</TotalTime>
  <Words>726</Words>
  <Application>Microsoft Macintosh PowerPoint</Application>
  <PresentationFormat>On-screen Show (4:3)</PresentationFormat>
  <Paragraphs>51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Windows 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Jainie Baltodano</cp:lastModifiedBy>
  <cp:revision>19</cp:revision>
  <dcterms:created xsi:type="dcterms:W3CDTF">2013-11-13T07:06:31Z</dcterms:created>
  <dcterms:modified xsi:type="dcterms:W3CDTF">2014-07-25T03:10:05Z</dcterms:modified>
</cp:coreProperties>
</file>