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78" r:id="rId15"/>
    <p:sldId id="269" r:id="rId16"/>
    <p:sldId id="277" r:id="rId17"/>
    <p:sldId id="270" r:id="rId18"/>
    <p:sldId id="271" r:id="rId19"/>
    <p:sldId id="279" r:id="rId20"/>
    <p:sldId id="280" r:id="rId21"/>
    <p:sldId id="272" r:id="rId22"/>
    <p:sldId id="273" r:id="rId23"/>
    <p:sldId id="274" r:id="rId24"/>
    <p:sldId id="275" r:id="rId25"/>
    <p:sldId id="276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06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445FB-E4A6-4CD9-A261-DA42EB9A5D48}" type="datetimeFigureOut">
              <a:rPr lang="es-ES_tradnl" smtClean="0"/>
              <a:pPr/>
              <a:t>6/28/14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35932-A52A-4CBF-BCF6-1544128ACFFF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059832" y="980728"/>
            <a:ext cx="58326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How to live a balanced life.</a:t>
            </a:r>
            <a:endParaRPr lang="es-MX" sz="30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es-MX" sz="12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s-MX" sz="3000" b="1" dirty="0" smtClean="0">
                <a:latin typeface="Arial" pitchFamily="34" charset="0"/>
                <a:cs typeface="Arial" pitchFamily="34" charset="0"/>
              </a:rPr>
              <a:t>Make sure your children’s needs are fully met.</a:t>
            </a:r>
            <a:endParaRPr lang="es-MX" sz="3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s-MX" sz="3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Often, if you meet their needs first, they are more willing to allow you to meet your own.</a:t>
            </a:r>
            <a:endParaRPr lang="es-MX" sz="3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03848" y="332656"/>
            <a:ext cx="57606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s-MX" sz="32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Determine what your personal daily needs are.</a:t>
            </a:r>
            <a:endParaRPr lang="es-MX" sz="32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s-MX" sz="32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You may neglect these for a time, but if you keep running on empty, it will begin to show in your attitude toward your children.</a:t>
            </a:r>
            <a:endParaRPr lang="es-MX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131840" y="26064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grpSp>
        <p:nvGrpSpPr>
          <p:cNvPr id="3" name="2 Grupo"/>
          <p:cNvGrpSpPr/>
          <p:nvPr/>
        </p:nvGrpSpPr>
        <p:grpSpPr>
          <a:xfrm>
            <a:off x="3203848" y="332656"/>
            <a:ext cx="5544616" cy="5430217"/>
            <a:chOff x="1167462" y="908720"/>
            <a:chExt cx="7097108" cy="5430217"/>
          </a:xfrm>
        </p:grpSpPr>
        <p:sp>
          <p:nvSpPr>
            <p:cNvPr id="4" name="3 Rectángulo"/>
            <p:cNvSpPr/>
            <p:nvPr/>
          </p:nvSpPr>
          <p:spPr>
            <a:xfrm>
              <a:off x="5879673" y="5877272"/>
              <a:ext cx="23848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73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259632" y="2619489"/>
              <a:ext cx="6820599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A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Weekly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Personal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Need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Inventory</a:t>
              </a:r>
              <a:endParaRPr lang="es-ES" sz="35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167462" y="908720"/>
              <a:ext cx="15666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Activity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03848" y="260648"/>
            <a:ext cx="56886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 err="1" smtClean="0"/>
              <a:t>When</a:t>
            </a:r>
            <a:r>
              <a:rPr lang="es-ES" sz="3000" dirty="0" smtClean="0"/>
              <a:t> </a:t>
            </a:r>
            <a:r>
              <a:rPr lang="es-ES" sz="3000" dirty="0" err="1" smtClean="0"/>
              <a:t>planning</a:t>
            </a:r>
            <a:r>
              <a:rPr lang="es-ES" sz="3000" dirty="0" smtClean="0"/>
              <a:t> </a:t>
            </a:r>
            <a:r>
              <a:rPr lang="es-ES" sz="3000" dirty="0" err="1" smtClean="0"/>
              <a:t>to</a:t>
            </a:r>
            <a:r>
              <a:rPr lang="es-ES" sz="3000" dirty="0" smtClean="0"/>
              <a:t> </a:t>
            </a:r>
            <a:r>
              <a:rPr lang="es-ES" sz="3000" dirty="0" err="1" smtClean="0"/>
              <a:t>meet</a:t>
            </a:r>
            <a:r>
              <a:rPr lang="es-ES" sz="3000" dirty="0" smtClean="0"/>
              <a:t> </a:t>
            </a:r>
            <a:r>
              <a:rPr lang="es-ES" sz="3000" dirty="0" err="1" smtClean="0"/>
              <a:t>your</a:t>
            </a:r>
            <a:r>
              <a:rPr lang="es-ES" sz="3000" dirty="0" smtClean="0"/>
              <a:t> </a:t>
            </a:r>
            <a:r>
              <a:rPr lang="es-ES" sz="3000" dirty="0" err="1" smtClean="0"/>
              <a:t>own</a:t>
            </a:r>
            <a:r>
              <a:rPr lang="es-ES" sz="3000" dirty="0" smtClean="0"/>
              <a:t> </a:t>
            </a:r>
            <a:r>
              <a:rPr lang="es-ES" sz="3000" dirty="0" err="1" smtClean="0"/>
              <a:t>needs</a:t>
            </a:r>
            <a:r>
              <a:rPr lang="es-ES" sz="3000" dirty="0" smtClean="0"/>
              <a:t>, </a:t>
            </a:r>
            <a:r>
              <a:rPr lang="es-ES" sz="3000" dirty="0" err="1" smtClean="0"/>
              <a:t>don’t</a:t>
            </a:r>
            <a:r>
              <a:rPr lang="es-ES" sz="3000" dirty="0" smtClean="0"/>
              <a:t> </a:t>
            </a:r>
            <a:r>
              <a:rPr lang="es-ES" sz="3000" dirty="0" err="1" smtClean="0"/>
              <a:t>forget</a:t>
            </a:r>
            <a:r>
              <a:rPr lang="es-ES" sz="3000" dirty="0" smtClean="0"/>
              <a:t> </a:t>
            </a:r>
            <a:r>
              <a:rPr lang="es-ES" sz="3000" dirty="0" err="1" smtClean="0"/>
              <a:t>to</a:t>
            </a:r>
            <a:r>
              <a:rPr lang="es-ES" sz="3000" dirty="0" smtClean="0"/>
              <a:t> plan </a:t>
            </a:r>
            <a:r>
              <a:rPr lang="es-ES" sz="3000" dirty="0" err="1" smtClean="0"/>
              <a:t>special</a:t>
            </a:r>
            <a:r>
              <a:rPr lang="es-ES" sz="3000" dirty="0" smtClean="0"/>
              <a:t> </a:t>
            </a:r>
            <a:r>
              <a:rPr lang="es-ES" sz="3000" dirty="0" err="1" smtClean="0"/>
              <a:t>ways</a:t>
            </a:r>
            <a:r>
              <a:rPr lang="es-ES" sz="3000" dirty="0" smtClean="0"/>
              <a:t> </a:t>
            </a:r>
            <a:r>
              <a:rPr lang="es-ES" sz="3000" dirty="0" err="1" smtClean="0"/>
              <a:t>to</a:t>
            </a:r>
            <a:r>
              <a:rPr lang="es-ES" sz="3000" dirty="0" smtClean="0"/>
              <a:t> </a:t>
            </a:r>
            <a:r>
              <a:rPr lang="es-ES" sz="3000" dirty="0" err="1" smtClean="0"/>
              <a:t>meet</a:t>
            </a:r>
            <a:r>
              <a:rPr lang="es-ES" sz="3000" dirty="0" smtClean="0"/>
              <a:t> </a:t>
            </a:r>
            <a:r>
              <a:rPr lang="es-ES" sz="30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your</a:t>
            </a:r>
            <a:r>
              <a:rPr lang="es-ES" sz="3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30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marriage</a:t>
            </a:r>
            <a:r>
              <a:rPr lang="es-ES" sz="3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30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needs</a:t>
            </a:r>
            <a:r>
              <a:rPr lang="es-ES" sz="3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es-ES" sz="3000" dirty="0" smtClean="0"/>
          </a:p>
          <a:p>
            <a:pPr algn="ctr"/>
            <a:endParaRPr lang="es-ES" sz="1000" dirty="0" smtClean="0"/>
          </a:p>
          <a:p>
            <a:pPr algn="ctr"/>
            <a:r>
              <a:rPr lang="es-ES" sz="3000" dirty="0" err="1" smtClean="0"/>
              <a:t>On</a:t>
            </a:r>
            <a:r>
              <a:rPr lang="es-ES" sz="3000" dirty="0" smtClean="0"/>
              <a:t> </a:t>
            </a:r>
            <a:r>
              <a:rPr lang="es-ES" sz="3000" dirty="0" err="1" smtClean="0"/>
              <a:t>your</a:t>
            </a:r>
            <a:r>
              <a:rPr lang="es-ES" sz="3000" dirty="0" smtClean="0"/>
              <a:t> date </a:t>
            </a:r>
            <a:r>
              <a:rPr lang="es-ES" sz="3000" dirty="0" err="1" smtClean="0"/>
              <a:t>nights</a:t>
            </a:r>
            <a:r>
              <a:rPr lang="es-ES" sz="3000" dirty="0" smtClean="0"/>
              <a:t>, </a:t>
            </a:r>
            <a:r>
              <a:rPr lang="es-ES" sz="3000" dirty="0" err="1" smtClean="0"/>
              <a:t>take</a:t>
            </a:r>
            <a:r>
              <a:rPr lang="es-ES" sz="3000" dirty="0" smtClean="0"/>
              <a:t> time </a:t>
            </a:r>
            <a:r>
              <a:rPr lang="es-ES" sz="3000" dirty="0" err="1" smtClean="0"/>
              <a:t>to</a:t>
            </a:r>
            <a:r>
              <a:rPr lang="es-ES" sz="3000" dirty="0" smtClean="0"/>
              <a:t> plan a </a:t>
            </a:r>
            <a:r>
              <a:rPr lang="es-ES" sz="3000" dirty="0" err="1" smtClean="0"/>
              <a:t>fun</a:t>
            </a:r>
            <a:r>
              <a:rPr lang="es-ES" sz="3000" dirty="0" smtClean="0"/>
              <a:t> </a:t>
            </a:r>
            <a:r>
              <a:rPr lang="es-ES" sz="3000" dirty="0" err="1" smtClean="0"/>
              <a:t>baby-sitting</a:t>
            </a:r>
            <a:r>
              <a:rPr lang="es-ES" sz="3000" dirty="0" smtClean="0"/>
              <a:t> </a:t>
            </a:r>
            <a:r>
              <a:rPr lang="es-ES" sz="3000" dirty="0" err="1" smtClean="0"/>
              <a:t>evening</a:t>
            </a:r>
            <a:r>
              <a:rPr lang="es-ES" sz="3000" dirty="0" smtClean="0"/>
              <a:t> </a:t>
            </a:r>
            <a:r>
              <a:rPr lang="es-ES" sz="3000" dirty="0" err="1" smtClean="0"/>
              <a:t>for</a:t>
            </a:r>
            <a:r>
              <a:rPr lang="es-ES" sz="3000" dirty="0" smtClean="0"/>
              <a:t> </a:t>
            </a:r>
            <a:r>
              <a:rPr lang="es-ES" sz="3000" dirty="0" err="1" smtClean="0"/>
              <a:t>your</a:t>
            </a:r>
            <a:r>
              <a:rPr lang="es-ES" sz="3000" dirty="0" smtClean="0"/>
              <a:t> </a:t>
            </a:r>
            <a:r>
              <a:rPr lang="es-ES" sz="3000" dirty="0" err="1" smtClean="0"/>
              <a:t>children</a:t>
            </a:r>
            <a:r>
              <a:rPr lang="es-ES" sz="3000" dirty="0" smtClean="0"/>
              <a:t>.</a:t>
            </a:r>
            <a:endParaRPr lang="es-ES" sz="30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3203848" y="332656"/>
            <a:ext cx="5544616" cy="5430217"/>
            <a:chOff x="1167462" y="908720"/>
            <a:chExt cx="7097108" cy="5430217"/>
          </a:xfrm>
        </p:grpSpPr>
        <p:sp>
          <p:nvSpPr>
            <p:cNvPr id="4" name="3 Rectángulo"/>
            <p:cNvSpPr/>
            <p:nvPr/>
          </p:nvSpPr>
          <p:spPr>
            <a:xfrm>
              <a:off x="5879673" y="5877272"/>
              <a:ext cx="23848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74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259632" y="2619489"/>
              <a:ext cx="682059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600" dirty="0" err="1" smtClean="0"/>
                <a:t>Tips</a:t>
              </a:r>
              <a:r>
                <a:rPr lang="es-ES" sz="3600" dirty="0" smtClean="0"/>
                <a:t> </a:t>
              </a:r>
              <a:r>
                <a:rPr lang="es-ES" sz="3600" dirty="0" err="1" smtClean="0"/>
                <a:t>for</a:t>
              </a:r>
              <a:r>
                <a:rPr lang="es-ES" sz="3600" dirty="0" smtClean="0"/>
                <a:t> </a:t>
              </a:r>
              <a:r>
                <a:rPr lang="es-ES" sz="3600" dirty="0" err="1" smtClean="0"/>
                <a:t>Avoiding</a:t>
              </a:r>
              <a:r>
                <a:rPr lang="es-ES" sz="3600" dirty="0" smtClean="0"/>
                <a:t> </a:t>
              </a:r>
              <a:r>
                <a:rPr lang="es-ES" sz="3600" dirty="0" err="1" smtClean="0"/>
                <a:t>Housework</a:t>
              </a:r>
              <a:r>
                <a:rPr lang="es-ES" sz="3600" dirty="0" smtClean="0"/>
                <a:t> </a:t>
              </a:r>
              <a:r>
                <a:rPr lang="es-ES" sz="3600" dirty="0" err="1" smtClean="0"/>
                <a:t>Burnout</a:t>
              </a:r>
              <a:endParaRPr lang="es-ES" sz="3600" dirty="0" smtClean="0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167462" y="908720"/>
              <a:ext cx="15666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Activity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03848" y="476672"/>
            <a:ext cx="5832648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Find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ways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 combine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children’s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needs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latin typeface="Arial" pitchFamily="34" charset="0"/>
                <a:cs typeface="Arial" pitchFamily="34" charset="0"/>
              </a:rPr>
              <a:t>needs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b="1" dirty="0" smtClean="0">
              <a:latin typeface="Arial" pitchFamily="34" charset="0"/>
              <a:cs typeface="Arial" pitchFamily="34" charset="0"/>
            </a:endParaRPr>
          </a:p>
          <a:p>
            <a:endParaRPr lang="es-E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Spiritual </a:t>
            </a:r>
            <a:r>
              <a:rPr lang="es-ES" sz="3600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Needs</a:t>
            </a:r>
            <a:r>
              <a:rPr lang="es-ES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3600" dirty="0" smtClean="0">
              <a:solidFill>
                <a:schemeClr val="accent1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Social </a:t>
            </a:r>
            <a:r>
              <a:rPr lang="es-ES" sz="3600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Needs</a:t>
            </a:r>
            <a:r>
              <a:rPr lang="es-ES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3600" dirty="0" smtClean="0">
              <a:solidFill>
                <a:schemeClr val="accent1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3600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Physical</a:t>
            </a:r>
            <a:r>
              <a:rPr lang="es-ES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Needs</a:t>
            </a:r>
            <a:r>
              <a:rPr lang="es-ES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3600" dirty="0" smtClean="0">
              <a:solidFill>
                <a:schemeClr val="accent1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131840" y="260648"/>
            <a:ext cx="56886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Principle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13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4400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400" i="1" spc="300" dirty="0" err="1" smtClean="0">
                <a:latin typeface="+mj-lt"/>
                <a:cs typeface="Arial" pitchFamily="34" charset="0"/>
              </a:rPr>
              <a:t>Fulfillment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happens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when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needs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are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met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.</a:t>
            </a:r>
            <a:endParaRPr lang="es-ES" sz="4400" i="1" spc="3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03848" y="332656"/>
            <a:ext cx="554461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Balance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income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expenses</a:t>
            </a:r>
            <a:endParaRPr lang="es-ES" sz="3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endParaRPr lang="es-ES" sz="1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Financial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difficulties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debt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have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long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been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associated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family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problems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divorce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131840" y="692696"/>
            <a:ext cx="56886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Seldom</a:t>
            </a:r>
            <a:r>
              <a:rPr lang="es-ES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do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both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husband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wife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agree</a:t>
            </a:r>
            <a:r>
              <a:rPr lang="es-ES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money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should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be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spent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Either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extreme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tips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balance.</a:t>
            </a:r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necessary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seek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financial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counselor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Make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 plan and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at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it!</a:t>
            </a:r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131840" y="260648"/>
            <a:ext cx="5832648" cy="4678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Principle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14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200" i="1" spc="300" dirty="0" err="1" smtClean="0">
                <a:latin typeface="+mj-lt"/>
                <a:cs typeface="Arial" pitchFamily="34" charset="0"/>
              </a:rPr>
              <a:t>Better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to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live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simply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with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less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than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to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live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lavishly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with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more and be a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slave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to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debt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.</a:t>
            </a:r>
            <a:endParaRPr lang="es-ES" sz="4200" i="1" spc="3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483768" y="1299532"/>
            <a:ext cx="61206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Living a </a:t>
            </a:r>
            <a:r>
              <a:rPr lang="es-ES" sz="60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Fulfilled</a:t>
            </a:r>
            <a:r>
              <a:rPr lang="es-E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 and Balance </a:t>
            </a:r>
            <a:r>
              <a:rPr lang="es-ES" sz="60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Lifestyle</a:t>
            </a:r>
            <a:endParaRPr lang="es-ES" sz="6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372200" y="548680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i="1" dirty="0" smtClean="0">
                <a:latin typeface="Birch Std" pitchFamily="66" charset="0"/>
              </a:rPr>
              <a:t>Chapter 5</a:t>
            </a:r>
            <a:endParaRPr lang="es-ES_tradnl" sz="3200" i="1" dirty="0">
              <a:latin typeface="Birch Std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19872" y="1988840"/>
            <a:ext cx="532859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“</a:t>
            </a:r>
            <a:r>
              <a:rPr lang="es-ES" sz="3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Run</a:t>
            </a:r>
            <a:r>
              <a:rPr lang="es-ES" sz="3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3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from</a:t>
            </a:r>
            <a:r>
              <a:rPr lang="es-ES" sz="3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3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debt</a:t>
            </a:r>
            <a:r>
              <a:rPr lang="es-ES" sz="3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3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like</a:t>
            </a:r>
            <a:r>
              <a:rPr lang="es-ES" sz="3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s-ES" sz="3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gazelle</a:t>
            </a:r>
            <a:r>
              <a:rPr lang="es-ES" sz="3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3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from</a:t>
            </a:r>
            <a:r>
              <a:rPr lang="es-ES" sz="3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3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</a:t>
            </a:r>
            <a:r>
              <a:rPr lang="es-ES" sz="3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hunter!”</a:t>
            </a:r>
            <a:endParaRPr lang="es-ES" sz="3600" b="1" i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s-ES" dirty="0" smtClean="0"/>
          </a:p>
          <a:p>
            <a:pPr algn="r"/>
            <a:r>
              <a:rPr lang="es-ES" i="1" dirty="0" smtClean="0"/>
              <a:t>(</a:t>
            </a:r>
            <a:r>
              <a:rPr lang="es-ES" i="1" dirty="0" smtClean="0"/>
              <a:t>Proverbs6</a:t>
            </a:r>
            <a:r>
              <a:rPr lang="es-ES" i="1" dirty="0" smtClean="0"/>
              <a:t>:1,5, </a:t>
            </a:r>
            <a:r>
              <a:rPr lang="es-ES" i="1" dirty="0" err="1" smtClean="0"/>
              <a:t>parafrased</a:t>
            </a:r>
            <a:r>
              <a:rPr lang="es-ES" i="1" dirty="0" smtClean="0"/>
              <a:t>)</a:t>
            </a:r>
            <a:r>
              <a:rPr lang="es-ES" i="1" dirty="0" smtClean="0"/>
              <a:t>.</a:t>
            </a:r>
            <a:endParaRPr lang="es-ES" i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03848" y="156110"/>
            <a:ext cx="5616624" cy="4585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dirty="0" smtClean="0">
                <a:latin typeface="Arial" pitchFamily="34" charset="0"/>
                <a:cs typeface="Arial" pitchFamily="34" charset="0"/>
              </a:rPr>
              <a:t>Dave Ramsey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offers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some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000" dirty="0" err="1" smtClean="0">
                <a:latin typeface="Arial" pitchFamily="34" charset="0"/>
                <a:cs typeface="Arial" pitchFamily="34" charset="0"/>
              </a:rPr>
              <a:t>suggestions</a:t>
            </a:r>
            <a:r>
              <a:rPr lang="es-ES" sz="3000" dirty="0" smtClean="0">
                <a:latin typeface="Arial" pitchFamily="34" charset="0"/>
                <a:cs typeface="Arial" pitchFamily="34" charset="0"/>
              </a:rPr>
              <a:t>:</a:t>
            </a:r>
            <a:endParaRPr lang="es-ES" sz="3000" dirty="0" smtClean="0">
              <a:latin typeface="Arial" pitchFamily="34" charset="0"/>
              <a:cs typeface="Arial" pitchFamily="34" charset="0"/>
            </a:endParaRPr>
          </a:p>
          <a:p>
            <a:endParaRPr lang="es-ES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Establish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emergency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fund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Avoid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debt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Reduce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debt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quickly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paying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off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smallest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loan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Budget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expenditures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Save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Be a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cheerful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giver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Give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tithes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offerings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, and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other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gifts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Don’t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be a miserable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miser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03848" y="548680"/>
            <a:ext cx="5688632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Balancing</a:t>
            </a:r>
            <a:r>
              <a:rPr lang="es-E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your</a:t>
            </a:r>
            <a:r>
              <a:rPr lang="es-E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family</a:t>
            </a:r>
            <a:r>
              <a:rPr lang="es-E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s-E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your</a:t>
            </a:r>
            <a:r>
              <a:rPr lang="es-E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work</a:t>
            </a:r>
            <a:endParaRPr lang="es-ES" sz="2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income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generated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meet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family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needs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no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longer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just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father’s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responsibility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It’s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famil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y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decision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endParaRPr lang="es-ES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1840" y="1742033"/>
            <a:ext cx="56886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Other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factors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present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today’s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culture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make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impact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family’s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decision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abou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who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should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who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should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stay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children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ES" sz="2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s-ES" sz="2000" dirty="0" err="1" smtClean="0">
                <a:latin typeface="Arial" pitchFamily="34" charset="0"/>
                <a:cs typeface="Arial" pitchFamily="34" charset="0"/>
              </a:rPr>
              <a:t>see</a:t>
            </a:r>
            <a:r>
              <a:rPr lang="es-E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latin typeface="Arial" pitchFamily="34" charset="0"/>
                <a:cs typeface="Arial" pitchFamily="34" charset="0"/>
              </a:rPr>
              <a:t>pages</a:t>
            </a:r>
            <a:r>
              <a:rPr lang="es-ES" sz="2000" dirty="0" smtClean="0">
                <a:latin typeface="Arial" pitchFamily="34" charset="0"/>
                <a:cs typeface="Arial" pitchFamily="34" charset="0"/>
              </a:rPr>
              <a:t> 79 and 80)</a:t>
            </a:r>
            <a:r>
              <a:rPr lang="es-ES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3203848" y="332656"/>
            <a:ext cx="5544617" cy="5430217"/>
            <a:chOff x="1167462" y="908720"/>
            <a:chExt cx="7097109" cy="5430217"/>
          </a:xfrm>
        </p:grpSpPr>
        <p:sp>
          <p:nvSpPr>
            <p:cNvPr id="4" name="3 Rectángulo"/>
            <p:cNvSpPr/>
            <p:nvPr/>
          </p:nvSpPr>
          <p:spPr>
            <a:xfrm>
              <a:off x="5499463" y="5877272"/>
              <a:ext cx="27651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Pages</a:t>
              </a:r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80-82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259632" y="2619489"/>
              <a:ext cx="682060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Balancing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family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and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work</a:t>
              </a:r>
              <a:endParaRPr lang="es-ES" sz="35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167462" y="908720"/>
              <a:ext cx="15666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Activity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03848" y="692696"/>
            <a:ext cx="561662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err="1" smtClean="0">
                <a:solidFill>
                  <a:srgbClr val="FFFF00"/>
                </a:solidFill>
              </a:rPr>
              <a:t>Who</a:t>
            </a:r>
            <a:r>
              <a:rPr lang="es-ES" sz="3200" dirty="0" smtClean="0">
                <a:solidFill>
                  <a:srgbClr val="FFFF00"/>
                </a:solidFill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</a:rPr>
              <a:t>should</a:t>
            </a:r>
            <a:r>
              <a:rPr lang="es-ES" sz="3200" dirty="0" smtClean="0">
                <a:solidFill>
                  <a:srgbClr val="FFFF00"/>
                </a:solidFill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</a:rPr>
              <a:t>ideally</a:t>
            </a:r>
            <a:r>
              <a:rPr lang="es-ES" sz="3200" dirty="0" smtClean="0">
                <a:solidFill>
                  <a:srgbClr val="FFFF00"/>
                </a:solidFill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</a:rPr>
              <a:t>take</a:t>
            </a:r>
            <a:r>
              <a:rPr lang="es-ES" sz="3200" dirty="0" smtClean="0">
                <a:solidFill>
                  <a:srgbClr val="FFFF00"/>
                </a:solidFill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</a:rPr>
              <a:t>care</a:t>
            </a:r>
            <a:r>
              <a:rPr lang="es-ES" sz="3200" dirty="0" smtClean="0">
                <a:solidFill>
                  <a:srgbClr val="FFFF00"/>
                </a:solidFill>
              </a:rPr>
              <a:t> of </a:t>
            </a:r>
            <a:r>
              <a:rPr lang="es-ES" sz="3200" dirty="0" err="1" smtClean="0">
                <a:solidFill>
                  <a:srgbClr val="FFFF00"/>
                </a:solidFill>
              </a:rPr>
              <a:t>the</a:t>
            </a:r>
            <a:r>
              <a:rPr lang="es-ES" sz="3200" dirty="0" smtClean="0">
                <a:solidFill>
                  <a:srgbClr val="FFFF00"/>
                </a:solidFill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</a:rPr>
              <a:t>children</a:t>
            </a:r>
            <a:endParaRPr lang="es-ES" sz="3200" dirty="0" smtClean="0">
              <a:solidFill>
                <a:srgbClr val="FFFF00"/>
              </a:solidFill>
            </a:endParaRPr>
          </a:p>
          <a:p>
            <a:endParaRPr lang="es-ES" sz="1200" dirty="0" smtClean="0"/>
          </a:p>
          <a:p>
            <a:pPr algn="just"/>
            <a:r>
              <a:rPr lang="es-ES" sz="2800" dirty="0" smtClean="0"/>
              <a:t>Full-time </a:t>
            </a:r>
            <a:r>
              <a:rPr lang="es-ES" sz="2800" dirty="0" err="1" smtClean="0"/>
              <a:t>child</a:t>
            </a:r>
            <a:r>
              <a:rPr lang="es-ES" sz="2800" dirty="0" smtClean="0"/>
              <a:t> </a:t>
            </a:r>
            <a:r>
              <a:rPr lang="es-ES" sz="2800" dirty="0" err="1" smtClean="0"/>
              <a:t>care</a:t>
            </a:r>
            <a:r>
              <a:rPr lang="es-ES" sz="2800" dirty="0" smtClean="0"/>
              <a:t> </a:t>
            </a:r>
            <a:r>
              <a:rPr lang="es-ES" sz="2800" dirty="0" err="1" smtClean="0"/>
              <a:t>is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most</a:t>
            </a:r>
            <a:r>
              <a:rPr lang="es-ES" sz="2800" dirty="0" smtClean="0"/>
              <a:t> </a:t>
            </a:r>
            <a:r>
              <a:rPr lang="es-ES" sz="2800" dirty="0" err="1" smtClean="0"/>
              <a:t>challenging</a:t>
            </a:r>
            <a:r>
              <a:rPr lang="es-ES" sz="2800" dirty="0" smtClean="0"/>
              <a:t> and </a:t>
            </a:r>
            <a:r>
              <a:rPr lang="es-ES" sz="2800" dirty="0" err="1" smtClean="0"/>
              <a:t>most</a:t>
            </a:r>
            <a:r>
              <a:rPr lang="es-ES" sz="2800" dirty="0" smtClean="0"/>
              <a:t> </a:t>
            </a:r>
            <a:r>
              <a:rPr lang="es-ES" sz="2800" dirty="0" err="1" smtClean="0"/>
              <a:t>eternally</a:t>
            </a:r>
            <a:r>
              <a:rPr lang="es-ES" sz="2800" dirty="0" smtClean="0"/>
              <a:t> </a:t>
            </a:r>
            <a:r>
              <a:rPr lang="es-ES" sz="2800" dirty="0" err="1" smtClean="0"/>
              <a:t>significant</a:t>
            </a:r>
            <a:r>
              <a:rPr lang="es-ES" sz="2800" dirty="0" smtClean="0"/>
              <a:t> </a:t>
            </a:r>
            <a:r>
              <a:rPr lang="es-ES" sz="2800" dirty="0" err="1" smtClean="0"/>
              <a:t>work</a:t>
            </a:r>
            <a:r>
              <a:rPr lang="es-ES" sz="2800" dirty="0" smtClean="0"/>
              <a:t> </a:t>
            </a:r>
            <a:r>
              <a:rPr lang="es-ES" sz="2800" dirty="0" err="1" smtClean="0"/>
              <a:t>any</a:t>
            </a:r>
            <a:r>
              <a:rPr lang="es-ES" sz="2800" dirty="0" err="1" smtClean="0"/>
              <a:t>one</a:t>
            </a:r>
            <a:r>
              <a:rPr lang="es-ES" sz="2800" dirty="0" smtClean="0"/>
              <a:t> </a:t>
            </a:r>
            <a:r>
              <a:rPr lang="es-ES" sz="2800" dirty="0" err="1" smtClean="0"/>
              <a:t>could</a:t>
            </a:r>
            <a:r>
              <a:rPr lang="es-ES" sz="2800" dirty="0" smtClean="0"/>
              <a:t> be </a:t>
            </a:r>
            <a:r>
              <a:rPr lang="es-ES" sz="2800" dirty="0" err="1" smtClean="0"/>
              <a:t>asked</a:t>
            </a:r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do. </a:t>
            </a:r>
            <a:r>
              <a:rPr lang="es-ES" sz="2800" dirty="0" err="1" smtClean="0"/>
              <a:t>That’s</a:t>
            </a:r>
            <a:r>
              <a:rPr lang="es-ES" sz="2800" dirty="0" smtClean="0"/>
              <a:t> </a:t>
            </a:r>
            <a:r>
              <a:rPr lang="es-ES" sz="2800" dirty="0" err="1" smtClean="0"/>
              <a:t>why</a:t>
            </a:r>
            <a:r>
              <a:rPr lang="es-ES" sz="2800" dirty="0" smtClean="0"/>
              <a:t> </a:t>
            </a:r>
            <a:r>
              <a:rPr lang="es-ES" sz="2800" dirty="0" err="1" smtClean="0"/>
              <a:t>every</a:t>
            </a:r>
            <a:r>
              <a:rPr lang="es-ES" sz="2800" dirty="0" smtClean="0"/>
              <a:t> </a:t>
            </a:r>
            <a:r>
              <a:rPr lang="es-ES" sz="2800" dirty="0" err="1" smtClean="0"/>
              <a:t>mother</a:t>
            </a:r>
            <a:r>
              <a:rPr lang="es-ES" sz="2800" dirty="0" smtClean="0"/>
              <a:t> </a:t>
            </a:r>
            <a:r>
              <a:rPr lang="es-ES" sz="2800" dirty="0" err="1" smtClean="0"/>
              <a:t>is</a:t>
            </a:r>
            <a:r>
              <a:rPr lang="es-ES" sz="2800" dirty="0" smtClean="0"/>
              <a:t> a </a:t>
            </a:r>
            <a:r>
              <a:rPr lang="es-ES" sz="2800" dirty="0" err="1" smtClean="0"/>
              <a:t>working</a:t>
            </a:r>
            <a:r>
              <a:rPr lang="es-ES" sz="2800" dirty="0" smtClean="0"/>
              <a:t> </a:t>
            </a:r>
            <a:r>
              <a:rPr lang="es-ES" sz="2800" dirty="0" err="1" smtClean="0"/>
              <a:t>mother</a:t>
            </a:r>
            <a:r>
              <a:rPr lang="es-ES" sz="2800" dirty="0" smtClean="0"/>
              <a:t>.</a:t>
            </a:r>
            <a:endParaRPr lang="es-ES" sz="2800" dirty="0" smtClean="0"/>
          </a:p>
          <a:p>
            <a:pPr algn="just"/>
            <a:r>
              <a:rPr lang="es-ES" sz="2800" dirty="0" err="1" smtClean="0"/>
              <a:t>Some</a:t>
            </a:r>
            <a:r>
              <a:rPr lang="es-ES" sz="2800" dirty="0" smtClean="0"/>
              <a:t> </a:t>
            </a:r>
            <a:r>
              <a:rPr lang="es-ES" sz="2800" dirty="0" err="1" smtClean="0"/>
              <a:t>mothers</a:t>
            </a:r>
            <a:r>
              <a:rPr lang="es-ES" sz="2800" dirty="0" smtClean="0"/>
              <a:t> </a:t>
            </a:r>
            <a:r>
              <a:rPr lang="es-ES" sz="2800" dirty="0" err="1" smtClean="0"/>
              <a:t>work</a:t>
            </a:r>
            <a:r>
              <a:rPr lang="es-ES" sz="2800" dirty="0" smtClean="0"/>
              <a:t> </a:t>
            </a:r>
            <a:r>
              <a:rPr lang="es-ES" sz="2800" dirty="0" err="1" smtClean="0"/>
              <a:t>for</a:t>
            </a:r>
            <a:r>
              <a:rPr lang="es-ES" sz="2800" dirty="0" smtClean="0"/>
              <a:t> </a:t>
            </a:r>
            <a:r>
              <a:rPr lang="es-ES" sz="2800" dirty="0" err="1" smtClean="0"/>
              <a:t>pay</a:t>
            </a:r>
            <a:r>
              <a:rPr lang="es-ES" sz="2800" dirty="0" smtClean="0"/>
              <a:t> </a:t>
            </a:r>
            <a:r>
              <a:rPr lang="es-ES" sz="2800" dirty="0" err="1" smtClean="0"/>
              <a:t>from</a:t>
            </a:r>
            <a:r>
              <a:rPr lang="es-ES" sz="2800" dirty="0" smtClean="0"/>
              <a:t> </a:t>
            </a:r>
            <a:r>
              <a:rPr lang="es-ES" sz="2800" dirty="0" err="1" smtClean="0"/>
              <a:t>their</a:t>
            </a:r>
            <a:r>
              <a:rPr lang="es-ES" sz="2800" dirty="0" smtClean="0"/>
              <a:t> </a:t>
            </a:r>
            <a:r>
              <a:rPr lang="es-ES" sz="2800" dirty="0" err="1" smtClean="0"/>
              <a:t>homes</a:t>
            </a:r>
            <a:r>
              <a:rPr lang="es-ES" sz="2800" dirty="0" smtClean="0"/>
              <a:t>, </a:t>
            </a:r>
            <a:r>
              <a:rPr lang="es-ES" sz="2800" dirty="0" err="1" smtClean="0"/>
              <a:t>dovetailing</a:t>
            </a:r>
            <a:r>
              <a:rPr lang="es-ES" sz="2800" dirty="0" smtClean="0"/>
              <a:t> </a:t>
            </a:r>
            <a:r>
              <a:rPr lang="es-ES" sz="2800" dirty="0" err="1" smtClean="0"/>
              <a:t>job</a:t>
            </a:r>
            <a:r>
              <a:rPr lang="es-ES" sz="2800" dirty="0" smtClean="0"/>
              <a:t> </a:t>
            </a:r>
            <a:r>
              <a:rPr lang="es-ES" sz="2800" dirty="0" err="1" smtClean="0"/>
              <a:t>responsibilities</a:t>
            </a:r>
            <a:r>
              <a:rPr lang="es-ES" sz="2800" dirty="0" smtClean="0"/>
              <a:t> </a:t>
            </a:r>
            <a:r>
              <a:rPr lang="es-ES" sz="2800" dirty="0" err="1" smtClean="0"/>
              <a:t>with</a:t>
            </a:r>
            <a:r>
              <a:rPr lang="es-ES" sz="2800" dirty="0" smtClean="0"/>
              <a:t> </a:t>
            </a:r>
            <a:r>
              <a:rPr lang="es-ES" sz="2800" dirty="0" err="1" smtClean="0"/>
              <a:t>child</a:t>
            </a:r>
            <a:r>
              <a:rPr lang="es-ES" sz="2800" dirty="0" smtClean="0"/>
              <a:t> </a:t>
            </a:r>
            <a:r>
              <a:rPr lang="es-ES" sz="2800" dirty="0" err="1" smtClean="0"/>
              <a:t>care</a:t>
            </a:r>
            <a:r>
              <a:rPr lang="es-ES" sz="2800" dirty="0" smtClean="0"/>
              <a:t>.</a:t>
            </a:r>
            <a:endParaRPr lang="es-ES" sz="2800" dirty="0" smtClean="0"/>
          </a:p>
          <a:p>
            <a:r>
              <a:rPr lang="es-ES" sz="2800" dirty="0" smtClean="0"/>
              <a:t> </a:t>
            </a:r>
            <a:endParaRPr lang="es-ES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19872" y="404664"/>
            <a:ext cx="511256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however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having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Mom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at home full time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means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Dad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rarely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seen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at home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because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his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demanding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schedule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adjustments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should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 be </a:t>
            </a:r>
            <a:r>
              <a:rPr lang="es-ES" sz="3800" dirty="0" err="1" smtClean="0">
                <a:latin typeface="Arial" pitchFamily="34" charset="0"/>
                <a:cs typeface="Arial" pitchFamily="34" charset="0"/>
              </a:rPr>
              <a:t>made</a:t>
            </a:r>
            <a:r>
              <a:rPr lang="es-ES" sz="38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47864" y="404664"/>
            <a:ext cx="5400600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Balancing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life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when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mothers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work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outside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home</a:t>
            </a:r>
            <a:endParaRPr lang="es-ES" sz="3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es-ES" sz="1200" dirty="0" smtClean="0">
              <a:latin typeface="Arial" pitchFamily="34" charset="0"/>
              <a:cs typeface="Arial" pitchFamily="34" charset="0"/>
            </a:endParaRPr>
          </a:p>
          <a:p>
            <a:endParaRPr lang="es-ES" sz="12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When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both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mother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father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outside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home,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child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care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becomes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vital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issue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don’t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want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settle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second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latin typeface="Arial" pitchFamily="34" charset="0"/>
                <a:cs typeface="Arial" pitchFamily="34" charset="0"/>
              </a:rPr>
              <a:t>best</a:t>
            </a:r>
            <a:r>
              <a:rPr lang="es-ES" sz="29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9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75856" y="404664"/>
            <a:ext cx="5472608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 smtClean="0"/>
              <a:t>Care-givers</a:t>
            </a:r>
            <a:r>
              <a:rPr lang="es-ES" sz="2400" dirty="0" smtClean="0"/>
              <a:t>, </a:t>
            </a:r>
            <a:r>
              <a:rPr lang="es-ES" sz="2400" dirty="0" err="1" smtClean="0"/>
              <a:t>if</a:t>
            </a:r>
            <a:r>
              <a:rPr lang="es-ES" sz="2400" dirty="0" smtClean="0"/>
              <a:t> </a:t>
            </a:r>
            <a:r>
              <a:rPr lang="es-ES" sz="2400" dirty="0" err="1" smtClean="0"/>
              <a:t>not</a:t>
            </a:r>
            <a:r>
              <a:rPr lang="es-ES" sz="2400" dirty="0" smtClean="0"/>
              <a:t> </a:t>
            </a:r>
            <a:r>
              <a:rPr lang="es-ES" sz="2400" dirty="0" err="1" smtClean="0"/>
              <a:t>parents</a:t>
            </a:r>
            <a:r>
              <a:rPr lang="es-ES" sz="2400" dirty="0" smtClean="0"/>
              <a:t>, </a:t>
            </a:r>
            <a:r>
              <a:rPr lang="es-ES" sz="2400" dirty="0" err="1" smtClean="0"/>
              <a:t>should</a:t>
            </a:r>
            <a:r>
              <a:rPr lang="es-ES" sz="2400" dirty="0" smtClean="0"/>
              <a:t> be </a:t>
            </a:r>
            <a:r>
              <a:rPr lang="es-ES" sz="2400" dirty="0" err="1" smtClean="0"/>
              <a:t>mature</a:t>
            </a:r>
            <a:r>
              <a:rPr lang="es-ES" sz="2400" dirty="0" smtClean="0"/>
              <a:t>, </a:t>
            </a:r>
            <a:r>
              <a:rPr lang="es-ES" sz="2400" dirty="0" err="1" smtClean="0"/>
              <a:t>attentive</a:t>
            </a:r>
            <a:r>
              <a:rPr lang="es-ES" sz="2400" dirty="0" smtClean="0"/>
              <a:t>, </a:t>
            </a:r>
            <a:r>
              <a:rPr lang="es-ES" sz="2400" dirty="0" err="1" smtClean="0"/>
              <a:t>capable</a:t>
            </a:r>
            <a:r>
              <a:rPr lang="es-ES" sz="2400" dirty="0" smtClean="0"/>
              <a:t>, and </a:t>
            </a:r>
            <a:r>
              <a:rPr lang="es-ES" sz="2400" dirty="0" err="1" smtClean="0"/>
              <a:t>responsible</a:t>
            </a:r>
            <a:r>
              <a:rPr lang="es-ES" sz="2400" dirty="0" smtClean="0"/>
              <a:t>. </a:t>
            </a:r>
            <a:r>
              <a:rPr lang="es-ES" sz="2400" dirty="0" err="1" smtClean="0"/>
              <a:t>Willing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sacrifice</a:t>
            </a:r>
            <a:r>
              <a:rPr lang="es-ES" sz="2400" dirty="0" smtClean="0"/>
              <a:t> personal </a:t>
            </a:r>
            <a:r>
              <a:rPr lang="es-ES" sz="2400" dirty="0" err="1" smtClean="0"/>
              <a:t>desires</a:t>
            </a:r>
            <a:r>
              <a:rPr lang="es-ES" sz="2400" dirty="0" smtClean="0"/>
              <a:t> in </a:t>
            </a:r>
            <a:r>
              <a:rPr lang="es-ES" sz="2400" dirty="0" err="1" smtClean="0"/>
              <a:t>order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meet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child’s</a:t>
            </a:r>
            <a:r>
              <a:rPr lang="es-ES" sz="2400" dirty="0" smtClean="0"/>
              <a:t> </a:t>
            </a:r>
            <a:r>
              <a:rPr lang="es-ES" sz="2400" dirty="0" err="1" smtClean="0"/>
              <a:t>needs</a:t>
            </a:r>
            <a:r>
              <a:rPr lang="es-ES" sz="2400" dirty="0" smtClean="0"/>
              <a:t>.</a:t>
            </a:r>
            <a:endParaRPr lang="es-ES" sz="2400" dirty="0" smtClean="0"/>
          </a:p>
          <a:p>
            <a:endParaRPr lang="es-ES" sz="2400" dirty="0" smtClean="0"/>
          </a:p>
          <a:p>
            <a:r>
              <a:rPr lang="es-ES" sz="2400" dirty="0" err="1" smtClean="0"/>
              <a:t>Some</a:t>
            </a:r>
            <a:r>
              <a:rPr lang="es-ES" sz="2400" dirty="0" smtClean="0"/>
              <a:t> </a:t>
            </a:r>
            <a:r>
              <a:rPr lang="es-ES" sz="2400" dirty="0" err="1" smtClean="0"/>
              <a:t>options</a:t>
            </a:r>
            <a:r>
              <a:rPr lang="es-ES" sz="2400" dirty="0" smtClean="0"/>
              <a:t>:</a:t>
            </a:r>
            <a:endParaRPr lang="es-ES" sz="2400" dirty="0" smtClean="0"/>
          </a:p>
          <a:p>
            <a:endParaRPr lang="es-ES" sz="2400" dirty="0" smtClean="0"/>
          </a:p>
          <a:p>
            <a:pPr>
              <a:buFont typeface="Arial" pitchFamily="34" charset="0"/>
              <a:buChar char="•"/>
            </a:pPr>
            <a:r>
              <a:rPr lang="es-ES" sz="2400" dirty="0" err="1" smtClean="0"/>
              <a:t>Relative</a:t>
            </a:r>
            <a:r>
              <a:rPr lang="es-ES" sz="2400" dirty="0" smtClean="0"/>
              <a:t> </a:t>
            </a:r>
            <a:r>
              <a:rPr lang="es-ES" sz="2400" dirty="0" err="1" smtClean="0"/>
              <a:t>or</a:t>
            </a:r>
            <a:r>
              <a:rPr lang="es-ES" sz="2400" dirty="0" smtClean="0"/>
              <a:t> </a:t>
            </a:r>
            <a:r>
              <a:rPr lang="es-ES" sz="2400" dirty="0" err="1" smtClean="0"/>
              <a:t>close</a:t>
            </a:r>
            <a:r>
              <a:rPr lang="es-ES" sz="2400" dirty="0" smtClean="0"/>
              <a:t> </a:t>
            </a:r>
            <a:r>
              <a:rPr lang="es-ES" sz="2400" dirty="0" err="1" smtClean="0"/>
              <a:t>friend</a:t>
            </a:r>
            <a:endParaRPr lang="es-ES" sz="2400" dirty="0" smtClean="0"/>
          </a:p>
          <a:p>
            <a:pPr>
              <a:buFont typeface="Arial" pitchFamily="34" charset="0"/>
              <a:buChar char="•"/>
            </a:pPr>
            <a:r>
              <a:rPr lang="es-ES" sz="2400" dirty="0" err="1" smtClean="0"/>
              <a:t>Family</a:t>
            </a:r>
            <a:r>
              <a:rPr lang="es-ES" sz="2400" dirty="0" smtClean="0"/>
              <a:t> </a:t>
            </a:r>
            <a:r>
              <a:rPr lang="es-ES" sz="2400" dirty="0" err="1" smtClean="0"/>
              <a:t>day</a:t>
            </a:r>
            <a:r>
              <a:rPr lang="es-ES" sz="2400" dirty="0" smtClean="0"/>
              <a:t> </a:t>
            </a:r>
            <a:r>
              <a:rPr lang="es-ES" sz="2400" dirty="0" err="1" smtClean="0"/>
              <a:t>care</a:t>
            </a:r>
            <a:endParaRPr lang="es-ES" sz="2400" dirty="0" smtClean="0"/>
          </a:p>
          <a:p>
            <a:pPr>
              <a:buFont typeface="Arial" pitchFamily="34" charset="0"/>
              <a:buChar char="•"/>
            </a:pPr>
            <a:r>
              <a:rPr lang="es-ES" sz="2400" dirty="0" err="1" smtClean="0"/>
              <a:t>Child-care</a:t>
            </a:r>
            <a:r>
              <a:rPr lang="es-ES" sz="2400" dirty="0" smtClean="0"/>
              <a:t> center</a:t>
            </a:r>
            <a:endParaRPr lang="es-ES" sz="2400" dirty="0" smtClean="0"/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A </a:t>
            </a:r>
            <a:r>
              <a:rPr lang="es-ES" sz="2400" dirty="0" err="1" smtClean="0"/>
              <a:t>nanny</a:t>
            </a:r>
            <a:r>
              <a:rPr lang="es-ES" sz="2400" dirty="0" smtClean="0"/>
              <a:t> </a:t>
            </a:r>
            <a:r>
              <a:rPr lang="es-ES" sz="2400" dirty="0" err="1" smtClean="0"/>
              <a:t>or</a:t>
            </a:r>
            <a:r>
              <a:rPr lang="es-ES" sz="2400" dirty="0" smtClean="0"/>
              <a:t> full-time, </a:t>
            </a:r>
            <a:r>
              <a:rPr lang="es-ES" sz="2400" dirty="0" err="1" smtClean="0"/>
              <a:t>live</a:t>
            </a:r>
            <a:r>
              <a:rPr lang="es-ES" sz="2400" dirty="0" smtClean="0"/>
              <a:t>-in </a:t>
            </a:r>
            <a:r>
              <a:rPr lang="es-ES" sz="2400" dirty="0" err="1" smtClean="0"/>
              <a:t>caregiver</a:t>
            </a:r>
            <a:endParaRPr lang="es-ES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131840" y="260648"/>
            <a:ext cx="583264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Principle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15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200" i="1" spc="300" dirty="0" err="1" smtClean="0">
                <a:latin typeface="+mj-lt"/>
                <a:cs typeface="Arial" pitchFamily="34" charset="0"/>
              </a:rPr>
              <a:t>When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it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comes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to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child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care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,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don’t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settle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for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second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200" i="1" spc="300" dirty="0" err="1" smtClean="0">
                <a:latin typeface="+mj-lt"/>
                <a:cs typeface="Arial" pitchFamily="34" charset="0"/>
              </a:rPr>
              <a:t>best</a:t>
            </a:r>
            <a:r>
              <a:rPr lang="es-ES" sz="4200" i="1" spc="300" dirty="0" smtClean="0">
                <a:latin typeface="+mj-lt"/>
                <a:cs typeface="Arial" pitchFamily="34" charset="0"/>
              </a:rPr>
              <a:t>!</a:t>
            </a:r>
            <a:endParaRPr lang="es-ES" sz="4200" i="1" spc="3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843808" y="476672"/>
            <a:ext cx="633670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s-ES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en-US" sz="4400" b="1" i="1" dirty="0" smtClean="0">
                <a:latin typeface="Arial"/>
                <a:cs typeface="Arial"/>
              </a:rPr>
              <a:t>“There </a:t>
            </a:r>
            <a:r>
              <a:rPr lang="en-US" sz="4400" b="1" i="1" dirty="0">
                <a:latin typeface="Arial"/>
                <a:cs typeface="Arial"/>
              </a:rPr>
              <a:t>is a friend who sticks closer than a brother</a:t>
            </a:r>
            <a:r>
              <a:rPr lang="en-US" sz="4400" b="1" i="1" dirty="0" smtClean="0">
                <a:latin typeface="Arial"/>
                <a:cs typeface="Arial"/>
              </a:rPr>
              <a:t>.”</a:t>
            </a:r>
            <a:endParaRPr lang="es-ES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r"/>
            <a:r>
              <a:rPr lang="es-E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              </a:t>
            </a:r>
            <a:r>
              <a:rPr lang="es-E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s-ES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Proverbs</a:t>
            </a:r>
            <a:r>
              <a:rPr lang="es-E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18:24).</a:t>
            </a:r>
            <a:endParaRPr lang="es-ES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03848" y="260648"/>
            <a:ext cx="554461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Am I living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balanced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life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God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wants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me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live</a:t>
            </a:r>
            <a:r>
              <a:rPr lang="es-E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es-ES" sz="3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es-ES" i="1" dirty="0" smtClean="0"/>
          </a:p>
          <a:p>
            <a:r>
              <a:rPr lang="es-ES" sz="2400" i="1" dirty="0" err="1" smtClean="0"/>
              <a:t>Activity</a:t>
            </a:r>
            <a:endParaRPr lang="es-ES" sz="2400" i="1" dirty="0" smtClean="0"/>
          </a:p>
          <a:p>
            <a:endParaRPr lang="es-ES" dirty="0" smtClean="0"/>
          </a:p>
          <a:p>
            <a:endParaRPr lang="es-ES" dirty="0" smtClean="0"/>
          </a:p>
          <a:p>
            <a:pPr algn="ctr"/>
            <a:r>
              <a:rPr lang="es-ES" sz="3500" dirty="0" err="1" smtClean="0">
                <a:latin typeface="Arial" pitchFamily="34" charset="0"/>
                <a:cs typeface="Arial" pitchFamily="34" charset="0"/>
              </a:rPr>
              <a:t>Consider</a:t>
            </a:r>
            <a:r>
              <a:rPr lang="es-ES" sz="35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" sz="3500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es-ES" sz="3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5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500" dirty="0" smtClean="0">
                <a:latin typeface="Arial" pitchFamily="34" charset="0"/>
                <a:cs typeface="Arial" pitchFamily="34" charset="0"/>
              </a:rPr>
              <a:t> response</a:t>
            </a:r>
            <a:endParaRPr lang="es-ES" sz="35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ES" sz="2400" dirty="0" smtClean="0">
                <a:latin typeface="Arial" pitchFamily="34" charset="0"/>
                <a:cs typeface="Arial" pitchFamily="34" charset="0"/>
              </a:rPr>
              <a:t>Page 85.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3203848" y="332656"/>
            <a:ext cx="5544617" cy="5430217"/>
            <a:chOff x="1167462" y="908720"/>
            <a:chExt cx="7097109" cy="5430217"/>
          </a:xfrm>
        </p:grpSpPr>
        <p:sp>
          <p:nvSpPr>
            <p:cNvPr id="3" name="2 Rectángulo"/>
            <p:cNvSpPr/>
            <p:nvPr/>
          </p:nvSpPr>
          <p:spPr>
            <a:xfrm>
              <a:off x="5499463" y="5877272"/>
              <a:ext cx="27651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es-ES" sz="2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Page 86</a:t>
              </a:r>
              <a:endParaRPr 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259632" y="2619489"/>
              <a:ext cx="682060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Principles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apply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your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family</a:t>
              </a:r>
              <a:endParaRPr lang="es-ES" sz="35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167462" y="908720"/>
              <a:ext cx="15666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i="1" dirty="0" err="1" smtClean="0">
                  <a:solidFill>
                    <a:schemeClr val="bg2">
                      <a:lumMod val="25000"/>
                    </a:schemeClr>
                  </a:solidFill>
                </a:rPr>
                <a:t>Activity</a:t>
              </a:r>
              <a:endParaRPr lang="es-ES" sz="2400" b="1" i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1840" y="1340768"/>
            <a:ext cx="5832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Living a </a:t>
            </a:r>
            <a:r>
              <a:rPr lang="es-ES" sz="60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Fulfilled</a:t>
            </a:r>
            <a:r>
              <a:rPr lang="es-E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 and </a:t>
            </a:r>
            <a:r>
              <a:rPr lang="es-ES" sz="60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Balanced</a:t>
            </a:r>
            <a:r>
              <a:rPr lang="es-E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 </a:t>
            </a:r>
            <a:r>
              <a:rPr lang="es-ES" sz="60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LIfestyle</a:t>
            </a:r>
            <a:endParaRPr lang="es-ES" sz="6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203848" y="836712"/>
            <a:ext cx="57606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latin typeface="Arial" pitchFamily="34" charset="0"/>
                <a:cs typeface="Arial" pitchFamily="34" charset="0"/>
              </a:rPr>
              <a:t>Balance is essential to fulfillment: balance in relationships, balance in behavior, balance in activities, and balance in time commitments.</a:t>
            </a:r>
            <a:endParaRPr lang="es-ES_tradnl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635896" y="1492329"/>
            <a:ext cx="48965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 smtClean="0">
                <a:latin typeface="Arial" pitchFamily="34" charset="0"/>
                <a:cs typeface="Arial" pitchFamily="34" charset="0"/>
              </a:rPr>
              <a:t>Three areas where balance is essential in a parent’s life</a:t>
            </a:r>
            <a:endParaRPr lang="es-ES_tradnl" sz="4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203848" y="260648"/>
            <a:ext cx="547260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FFFF00"/>
                </a:solidFill>
              </a:rPr>
              <a:t>Balance Parent-Centered and Child-Centered Parenting</a:t>
            </a:r>
          </a:p>
          <a:p>
            <a:endParaRPr lang="es-MX" dirty="0" smtClean="0"/>
          </a:p>
          <a:p>
            <a:pPr algn="just"/>
            <a:r>
              <a:rPr lang="es-MX" sz="3200" dirty="0" smtClean="0"/>
              <a:t>Parenting is, by its very nature, a comprehensive role that will cause a significant change in the way you choose to spend your time, money, and leisure.</a:t>
            </a:r>
            <a:endParaRPr lang="es-MX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47864" y="332656"/>
            <a:ext cx="55446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latin typeface="Arial" pitchFamily="34" charset="0"/>
                <a:cs typeface="Arial" pitchFamily="34" charset="0"/>
              </a:rPr>
              <a:t>Parent-centered parents often </a:t>
            </a:r>
            <a:r>
              <a:rPr lang="es-MX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transfer so much of the parenting role 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to others that they are robbed of the joy of seeing many of their children’s developmental milestones. When that happens, </a:t>
            </a:r>
            <a:r>
              <a:rPr lang="es-MX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parental bonding 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with the baby decreases, and care-giver bonding increases.</a:t>
            </a:r>
            <a:endParaRPr lang="es-MX" sz="3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987824" y="163661"/>
            <a:ext cx="6156176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rial" pitchFamily="34" charset="0"/>
                <a:cs typeface="Arial" pitchFamily="34" charset="0"/>
              </a:rPr>
              <a:t>But at the same time, it’s not good for you to become so child-centered that you </a:t>
            </a:r>
            <a:r>
              <a:rPr lang="es-MX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fail to refuel your own spiritual, physical, and emotional life.</a:t>
            </a:r>
            <a:endParaRPr lang="es-MX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3200" dirty="0" smtClean="0">
                <a:latin typeface="Arial" pitchFamily="34" charset="0"/>
                <a:cs typeface="Arial" pitchFamily="34" charset="0"/>
              </a:rPr>
              <a:t>It is healthy for children to learn that parents do need time for themselves. Children must learn that they </a:t>
            </a:r>
            <a:r>
              <a:rPr lang="es-MX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are not the center of the universe.</a:t>
            </a:r>
            <a:endParaRPr lang="es-ES_tradnl" sz="3200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131840" y="188640"/>
            <a:ext cx="57606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400" dirty="0" smtClean="0">
                <a:latin typeface="Arial" pitchFamily="34" charset="0"/>
                <a:cs typeface="Arial" pitchFamily="34" charset="0"/>
              </a:rPr>
              <a:t>There is a difference between </a:t>
            </a:r>
            <a:r>
              <a:rPr lang="es-MX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needs and wants.</a:t>
            </a:r>
            <a:r>
              <a:rPr lang="es-MX" sz="3400" dirty="0" smtClean="0">
                <a:latin typeface="Arial" pitchFamily="34" charset="0"/>
                <a:cs typeface="Arial" pitchFamily="34" charset="0"/>
              </a:rPr>
              <a:t> Strong, gentle parents are trustworthy and will help meet their child’s legitimate needs. But children must learn that they will </a:t>
            </a:r>
            <a:r>
              <a:rPr lang="es-MX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not always get everything they want.</a:t>
            </a:r>
            <a:endParaRPr lang="es-ES_tradnl" sz="3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803</Words>
  <Application>Microsoft Macintosh PowerPoint</Application>
  <PresentationFormat>On-screen Show (4:3)</PresentationFormat>
  <Paragraphs>107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Windows uE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Jainie Baltodano</cp:lastModifiedBy>
  <cp:revision>62</cp:revision>
  <dcterms:created xsi:type="dcterms:W3CDTF">2013-11-05T06:01:27Z</dcterms:created>
  <dcterms:modified xsi:type="dcterms:W3CDTF">2014-06-29T00:43:19Z</dcterms:modified>
</cp:coreProperties>
</file>