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79" r:id="rId4"/>
    <p:sldId id="259" r:id="rId5"/>
    <p:sldId id="258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9" r:id="rId30"/>
    <p:sldId id="284" r:id="rId31"/>
    <p:sldId id="285" r:id="rId32"/>
    <p:sldId id="286" r:id="rId33"/>
    <p:sldId id="287" r:id="rId34"/>
    <p:sldId id="288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0" r:id="rId45"/>
    <p:sldId id="299" r:id="rId4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208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B4A73-458C-4C70-98EC-26438306036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E30A9-2C2A-410B-8C53-2C94A091972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729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15F97-C95C-4666-B6D7-E8D2E9D37970}" type="datetimeFigureOut">
              <a:rPr lang="es-ES" smtClean="0"/>
              <a:pPr/>
              <a:t>6/27/14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19F6A-B39C-4EFD-992F-C384040C19A3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508104" y="5991671"/>
            <a:ext cx="2600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s-ES" sz="2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Pages</a:t>
            </a:r>
            <a:r>
              <a:rPr 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40 and 41.</a:t>
            </a:r>
            <a:endParaRPr lang="es-E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1259632" y="1868631"/>
            <a:ext cx="6984776" cy="4383202"/>
            <a:chOff x="1259632" y="1868631"/>
            <a:chExt cx="6984776" cy="4383202"/>
          </a:xfrm>
        </p:grpSpPr>
        <p:sp>
          <p:nvSpPr>
            <p:cNvPr id="2" name="1 Rectángulo"/>
            <p:cNvSpPr/>
            <p:nvPr/>
          </p:nvSpPr>
          <p:spPr>
            <a:xfrm>
              <a:off x="1259632" y="1868631"/>
              <a:ext cx="4464496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Some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parents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may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think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they’ve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got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a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pretty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healthy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attitude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about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their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latin typeface="Arial" pitchFamily="34" charset="0"/>
                  <a:cs typeface="Arial" pitchFamily="34" charset="0"/>
                </a:rPr>
                <a:t>children</a:t>
              </a:r>
              <a:r>
                <a:rPr lang="es-ES" sz="35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s-ES" sz="35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331640" y="4005064"/>
              <a:ext cx="6912768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If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fall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in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that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category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ask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yourself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following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questions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and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write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down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usual response.</a:t>
              </a:r>
              <a:endParaRPr lang="es-ES" sz="3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6 CuadroTexto"/>
          <p:cNvSpPr txBox="1"/>
          <p:nvPr/>
        </p:nvSpPr>
        <p:spPr>
          <a:xfrm>
            <a:off x="1763688" y="908720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smtClean="0">
                <a:solidFill>
                  <a:schemeClr val="bg2">
                    <a:lumMod val="25000"/>
                  </a:schemeClr>
                </a:solidFill>
              </a:rPr>
              <a:t>Actividad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1018465"/>
            <a:ext cx="4176464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What’s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Toward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?</a:t>
            </a:r>
            <a:endParaRPr lang="es-ES" sz="3200" dirty="0">
              <a:latin typeface="Arial" pitchFamily="34" charset="0"/>
              <a:cs typeface="Arial" pitchFamily="34" charset="0"/>
            </a:endParaRPr>
          </a:p>
          <a:p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leaning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toward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negative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here’s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bad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news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self-fulfilling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prophecy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32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1475656" y="1052736"/>
            <a:ext cx="6624736" cy="4521988"/>
            <a:chOff x="1475656" y="1052736"/>
            <a:chExt cx="6624736" cy="4521988"/>
          </a:xfrm>
        </p:grpSpPr>
        <p:sp>
          <p:nvSpPr>
            <p:cNvPr id="2" name="1 CuadroTexto"/>
            <p:cNvSpPr txBox="1"/>
            <p:nvPr/>
          </p:nvSpPr>
          <p:spPr>
            <a:xfrm>
              <a:off x="1475656" y="1052736"/>
              <a:ext cx="4176464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can’t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keep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true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feelings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hidden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for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long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Kids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sense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when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they’re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not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wanted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and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not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loved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. And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if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don’t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do</a:t>
              </a:r>
              <a:endParaRPr lang="es-ES" sz="32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2 Rectángulo"/>
            <p:cNvSpPr/>
            <p:nvPr/>
          </p:nvSpPr>
          <p:spPr>
            <a:xfrm>
              <a:off x="1475656" y="4005064"/>
              <a:ext cx="6624736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Something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about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it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2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2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rejection</a:t>
              </a:r>
              <a:r>
                <a:rPr lang="es-ES" sz="32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feel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will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cycle</a:t>
              </a:r>
              <a:r>
                <a:rPr lang="es-ES" sz="32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around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one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more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generation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s-ES" sz="32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1403648" y="1700808"/>
            <a:ext cx="6696744" cy="3750225"/>
            <a:chOff x="1475656" y="1764685"/>
            <a:chExt cx="6696744" cy="3750225"/>
          </a:xfrm>
        </p:grpSpPr>
        <p:sp>
          <p:nvSpPr>
            <p:cNvPr id="2" name="1 Rectángulo"/>
            <p:cNvSpPr/>
            <p:nvPr/>
          </p:nvSpPr>
          <p:spPr>
            <a:xfrm>
              <a:off x="1475656" y="1764685"/>
              <a:ext cx="4572000" cy="21852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don’t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have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let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past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attitudes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sabotage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possibilities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for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an</a:t>
              </a:r>
              <a:endParaRPr lang="es-ES" sz="3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2 Rectángulo"/>
            <p:cNvSpPr/>
            <p:nvPr/>
          </p:nvSpPr>
          <p:spPr>
            <a:xfrm>
              <a:off x="1475656" y="3852917"/>
              <a:ext cx="6696744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400" dirty="0" err="1">
                  <a:latin typeface="Arial" pitchFamily="34" charset="0"/>
                  <a:cs typeface="Arial" pitchFamily="34" charset="0"/>
                </a:rPr>
                <a:t>i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ncredibly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exciting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future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as a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parent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With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God’s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help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must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have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a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change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 of </a:t>
              </a:r>
              <a:r>
                <a:rPr lang="es-ES" sz="3400" dirty="0" err="1" smtClean="0">
                  <a:latin typeface="Arial" pitchFamily="34" charset="0"/>
                  <a:cs typeface="Arial" pitchFamily="34" charset="0"/>
                </a:rPr>
                <a:t>attitude</a:t>
              </a:r>
              <a:r>
                <a:rPr lang="es-ES" sz="34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s-ES" sz="34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547664" y="119675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835696" y="1700808"/>
            <a:ext cx="56886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7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400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4400" i="1" spc="300" dirty="0" err="1" smtClean="0">
                <a:latin typeface="+mj-lt"/>
                <a:cs typeface="Arial" pitchFamily="34" charset="0"/>
              </a:rPr>
              <a:t>Happiness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is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a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product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of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knowing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what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to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do, and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doing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400" i="1" spc="300" dirty="0" err="1" smtClean="0">
                <a:latin typeface="+mj-lt"/>
                <a:cs typeface="Arial" pitchFamily="34" charset="0"/>
              </a:rPr>
              <a:t>it</a:t>
            </a:r>
            <a:r>
              <a:rPr lang="es-ES" sz="4400" i="1" spc="300" dirty="0" smtClean="0">
                <a:latin typeface="+mj-lt"/>
                <a:cs typeface="Arial" pitchFamily="34" charset="0"/>
              </a:rPr>
              <a:t>.</a:t>
            </a:r>
            <a:endParaRPr lang="es-ES" sz="44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75656" y="1340768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spc="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HOW TO POSITIVE ABOUT PARENTING</a:t>
            </a:r>
            <a:endParaRPr lang="es-ES" sz="3200" b="1" spc="3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619672" y="3887177"/>
            <a:ext cx="68407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you’ve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got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In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fact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you’ve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got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badly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enough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you’re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willing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make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committment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874455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Start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considering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following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questions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: </a:t>
            </a:r>
            <a:endParaRPr lang="es-ES" sz="4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87624" y="3933056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AutoNum type="arabicPeriod"/>
            </a:pP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What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changes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are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necessary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my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life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be a more positive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parent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s-ES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>
              <a:buAutoNum type="arabicPeriod"/>
            </a:pP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What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am I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going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week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encourage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change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s-ES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2426112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Three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-Step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Plan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Initiating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Attitude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</a:t>
            </a:r>
            <a:endParaRPr lang="es-ES" sz="4000" b="1" spc="3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436096" y="616530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 err="1" smtClean="0"/>
              <a:t>Exercise</a:t>
            </a:r>
            <a:r>
              <a:rPr lang="es-ES" sz="2400" dirty="0" smtClean="0"/>
              <a:t> page 43</a:t>
            </a:r>
            <a:endParaRPr lang="es-ES" sz="24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1286758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devil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would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nothing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better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than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keep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wallowing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in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your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own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self-pity</a:t>
            </a:r>
            <a:endParaRPr lang="es-ES" sz="36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09936" y="4000996"/>
            <a:ext cx="667848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next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eighteen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years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because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he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knows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destroy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family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5696" y="1340768"/>
            <a:ext cx="56886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8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3200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5400" i="1" spc="300" dirty="0" err="1" smtClean="0">
                <a:latin typeface="+mj-lt"/>
                <a:cs typeface="Arial" pitchFamily="34" charset="0"/>
              </a:rPr>
              <a:t>With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5400" i="1" spc="300" dirty="0" err="1" smtClean="0">
                <a:latin typeface="+mj-lt"/>
                <a:cs typeface="Arial" pitchFamily="34" charset="0"/>
              </a:rPr>
              <a:t>God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, </a:t>
            </a:r>
            <a:r>
              <a:rPr lang="es-ES" sz="5400" i="1" spc="300" dirty="0" err="1" smtClean="0">
                <a:latin typeface="+mj-lt"/>
                <a:cs typeface="Arial" pitchFamily="34" charset="0"/>
              </a:rPr>
              <a:t>all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5400" i="1" spc="300" dirty="0" err="1" smtClean="0">
                <a:latin typeface="+mj-lt"/>
                <a:cs typeface="Arial" pitchFamily="34" charset="0"/>
              </a:rPr>
              <a:t>things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 are </a:t>
            </a:r>
            <a:r>
              <a:rPr lang="es-ES" sz="5400" i="1" spc="300" dirty="0" err="1" smtClean="0">
                <a:latin typeface="+mj-lt"/>
                <a:cs typeface="Arial" pitchFamily="34" charset="0"/>
              </a:rPr>
              <a:t>possible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.</a:t>
            </a:r>
            <a:endParaRPr lang="es-ES" sz="54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9752" y="1988840"/>
            <a:ext cx="583264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Cultivate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an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Attitude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of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Awe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Even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on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Awful</a:t>
            </a:r>
            <a:r>
              <a:rPr lang="es-ES" sz="40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0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Days</a:t>
            </a:r>
            <a:endParaRPr lang="es-ES" sz="4000" b="1" i="1" cap="none" spc="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7524328" y="1052736"/>
            <a:ext cx="72008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40352" y="111603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</a:t>
            </a: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995244"/>
            <a:ext cx="432048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Changing</a:t>
            </a:r>
            <a:r>
              <a:rPr lang="es-ES" sz="32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Your</a:t>
            </a:r>
            <a:r>
              <a:rPr lang="es-ES" sz="32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About</a:t>
            </a:r>
            <a:endParaRPr lang="es-ES" sz="3200" b="1" spc="3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44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Parenting</a:t>
            </a:r>
            <a:endParaRPr lang="es-ES" sz="4800" b="1" spc="3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59632" y="3838396"/>
            <a:ext cx="69127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job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Here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techniques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do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should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result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in a more positive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toward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PARENTING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259632" y="2852937"/>
            <a:ext cx="4608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longer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can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afford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think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negatively</a:t>
            </a:r>
            <a:endParaRPr lang="es-ES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1700808"/>
            <a:ext cx="482453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a positive script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yourself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repeat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begin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feel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down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87624" y="3861048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need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new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self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-concept – a positive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one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Remember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if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think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you’re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negative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person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be.</a:t>
            </a:r>
            <a:endParaRPr lang="es-ES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1988840"/>
            <a:ext cx="46805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err="1" smtClean="0">
                <a:latin typeface="Arial" pitchFamily="34" charset="0"/>
                <a:cs typeface="Arial" pitchFamily="34" charset="0"/>
              </a:rPr>
              <a:t>Here</a:t>
            </a:r>
            <a:r>
              <a:rPr lang="es-ES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800" b="1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800" b="1" dirty="0" err="1" smtClean="0">
                <a:latin typeface="Arial" pitchFamily="34" charset="0"/>
                <a:cs typeface="Arial" pitchFamily="34" charset="0"/>
              </a:rPr>
              <a:t>my</a:t>
            </a:r>
            <a:r>
              <a:rPr lang="es-ES" sz="4800" b="1" dirty="0" smtClean="0">
                <a:latin typeface="Arial" pitchFamily="34" charset="0"/>
                <a:cs typeface="Arial" pitchFamily="34" charset="0"/>
              </a:rPr>
              <a:t> positive </a:t>
            </a:r>
            <a:r>
              <a:rPr lang="es-ES" sz="4800" b="1" dirty="0" err="1" smtClean="0">
                <a:latin typeface="Arial" pitchFamily="34" charset="0"/>
                <a:cs typeface="Arial" pitchFamily="34" charset="0"/>
              </a:rPr>
              <a:t>parenting</a:t>
            </a:r>
            <a:r>
              <a:rPr lang="es-ES" sz="4800" b="1" dirty="0" smtClean="0">
                <a:latin typeface="Arial" pitchFamily="34" charset="0"/>
                <a:cs typeface="Arial" pitchFamily="34" charset="0"/>
              </a:rPr>
              <a:t> script</a:t>
            </a:r>
            <a:endParaRPr lang="es-ES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436096" y="616530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 err="1" smtClean="0"/>
              <a:t>Exercise</a:t>
            </a:r>
            <a:r>
              <a:rPr lang="es-ES" sz="2400" dirty="0" smtClean="0"/>
              <a:t> page 45</a:t>
            </a:r>
            <a:endParaRPr lang="es-ES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763688" y="908720"/>
            <a:ext cx="12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err="1" smtClean="0">
                <a:solidFill>
                  <a:schemeClr val="bg2">
                    <a:lumMod val="25000"/>
                  </a:schemeClr>
                </a:solidFill>
              </a:rPr>
              <a:t>Activity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1772816"/>
            <a:ext cx="49685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2.- 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Look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positive. 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1259632" y="2420888"/>
            <a:ext cx="6912768" cy="3574271"/>
            <a:chOff x="1259632" y="2420888"/>
            <a:chExt cx="6912768" cy="3574271"/>
          </a:xfrm>
        </p:grpSpPr>
        <p:sp>
          <p:nvSpPr>
            <p:cNvPr id="3" name="2 Rectángulo"/>
            <p:cNvSpPr/>
            <p:nvPr/>
          </p:nvSpPr>
          <p:spPr>
            <a:xfrm>
              <a:off x="1259632" y="3933056"/>
              <a:ext cx="6912768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can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see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them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as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potential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lessons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learn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opportunities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practice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new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parenting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skills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and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blessings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in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disguise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es-ES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259632" y="2420888"/>
              <a:ext cx="4297536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Change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way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view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bad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things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that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happen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es-ES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1628800"/>
            <a:ext cx="4536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3.-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take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yourself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so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seriously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1187624" y="3071862"/>
            <a:ext cx="6912768" cy="2574870"/>
            <a:chOff x="1259632" y="2639814"/>
            <a:chExt cx="6912768" cy="2574870"/>
          </a:xfrm>
        </p:grpSpPr>
        <p:sp>
          <p:nvSpPr>
            <p:cNvPr id="4" name="3 Rectángulo"/>
            <p:cNvSpPr/>
            <p:nvPr/>
          </p:nvSpPr>
          <p:spPr>
            <a:xfrm>
              <a:off x="1259632" y="3645024"/>
              <a:ext cx="6912768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2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ong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as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your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heart’s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desire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become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better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parent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don’t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worry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about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an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occasional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stumble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es-ES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259632" y="2639814"/>
              <a:ext cx="429753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Dwell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on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positive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things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do, and as</a:t>
              </a:r>
              <a:endParaRPr lang="es-ES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259632" y="1556792"/>
            <a:ext cx="4536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4.-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Lighten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load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laugh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187624" y="3068960"/>
            <a:ext cx="6912768" cy="2143983"/>
            <a:chOff x="1259632" y="2639814"/>
            <a:chExt cx="6912768" cy="2143983"/>
          </a:xfrm>
        </p:grpSpPr>
        <p:sp>
          <p:nvSpPr>
            <p:cNvPr id="5" name="4 Rectángulo"/>
            <p:cNvSpPr/>
            <p:nvPr/>
          </p:nvSpPr>
          <p:spPr>
            <a:xfrm>
              <a:off x="1259632" y="3645024"/>
              <a:ext cx="6912768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roduces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happy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endorphins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which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help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keep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feeling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positive.</a:t>
              </a:r>
              <a:endParaRPr lang="es-ES" sz="3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259632" y="2639814"/>
              <a:ext cx="4297536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Laughing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is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like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internal</a:t>
              </a:r>
              <a:r>
                <a:rPr lang="es-ES" sz="3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jogging </a:t>
              </a:r>
              <a:r>
                <a:rPr lang="es-ES" sz="34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that</a:t>
              </a:r>
              <a:endParaRPr lang="es-ES" sz="34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3799314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>
                <a:latin typeface="Arial" pitchFamily="34" charset="0"/>
                <a:cs typeface="Arial" pitchFamily="34" charset="0"/>
              </a:rPr>
              <a:t>t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hings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do and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say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Positive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parents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generate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lot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laughter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homes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6" y="1628800"/>
            <a:ext cx="44820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laughing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yourself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when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make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mistakes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Laugh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cute</a:t>
            </a:r>
            <a:endParaRPr lang="es-ES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547664" y="836712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5.-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Avoid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negative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PARENT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talk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259632" y="2780928"/>
            <a:ext cx="6840760" cy="3870434"/>
            <a:chOff x="1187624" y="2780928"/>
            <a:chExt cx="6912768" cy="3870434"/>
          </a:xfrm>
        </p:grpSpPr>
        <p:sp>
          <p:nvSpPr>
            <p:cNvPr id="5" name="4 Rectángulo"/>
            <p:cNvSpPr/>
            <p:nvPr/>
          </p:nvSpPr>
          <p:spPr>
            <a:xfrm>
              <a:off x="1187624" y="3789040"/>
              <a:ext cx="6912768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0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alk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0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Avoid</a:t>
              </a:r>
              <a:r>
                <a:rPr lang="es-ES" sz="30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it</a:t>
              </a:r>
              <a:r>
                <a:rPr lang="es-ES" sz="30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!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Negative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jokes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and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comments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about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parenting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are so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much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part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of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our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culture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that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without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thinking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may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find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yourself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guilty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of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saying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something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don’t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really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mean.</a:t>
              </a:r>
              <a:endParaRPr lang="es-ES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187624" y="2780928"/>
              <a:ext cx="45365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Nothing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is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quite as </a:t>
              </a:r>
              <a:r>
                <a:rPr lang="es-ES" sz="30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contagious</a:t>
              </a:r>
              <a:r>
                <a:rPr lang="es-ES" sz="3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as </a:t>
              </a:r>
              <a:r>
                <a:rPr lang="es-ES" sz="30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negative</a:t>
              </a:r>
              <a:endParaRPr lang="es-ES" sz="30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47664" y="1340768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6.-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compare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yourself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1259632" y="2996952"/>
            <a:ext cx="6840760" cy="2759537"/>
            <a:chOff x="1187624" y="3068960"/>
            <a:chExt cx="6912768" cy="2759537"/>
          </a:xfrm>
        </p:grpSpPr>
        <p:sp>
          <p:nvSpPr>
            <p:cNvPr id="6" name="5 Rectángulo"/>
            <p:cNvSpPr/>
            <p:nvPr/>
          </p:nvSpPr>
          <p:spPr>
            <a:xfrm>
              <a:off x="1187624" y="4074170"/>
              <a:ext cx="6912768" cy="17543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6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lse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appear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worse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than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other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and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usually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it’s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yourself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Just</a:t>
              </a:r>
              <a:r>
                <a:rPr lang="es-ES" sz="36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don’t</a:t>
              </a:r>
              <a:r>
                <a:rPr lang="es-ES" sz="36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give</a:t>
              </a:r>
              <a:r>
                <a:rPr lang="es-ES" sz="36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up!</a:t>
              </a:r>
              <a:endParaRPr lang="es-ES" sz="3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1187624" y="3068960"/>
              <a:ext cx="453650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Comparing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always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makes</a:t>
              </a:r>
              <a:r>
                <a:rPr lang="es-ES" sz="3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6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somebody</a:t>
              </a:r>
              <a:endParaRPr lang="es-ES" sz="36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1115616" y="1484784"/>
            <a:ext cx="6768752" cy="5078313"/>
            <a:chOff x="1115616" y="1484784"/>
            <a:chExt cx="6768752" cy="5078313"/>
          </a:xfrm>
        </p:grpSpPr>
        <p:sp>
          <p:nvSpPr>
            <p:cNvPr id="2" name="1 CuadroTexto"/>
            <p:cNvSpPr txBox="1"/>
            <p:nvPr/>
          </p:nvSpPr>
          <p:spPr>
            <a:xfrm>
              <a:off x="1115616" y="1484784"/>
              <a:ext cx="6768752" cy="5078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example</a:t>
              </a:r>
              <a:endParaRPr lang="es-ES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s-ES" sz="54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of 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raming</a:t>
              </a:r>
              <a:endParaRPr lang="es-ES" sz="5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hildren</a:t>
              </a:r>
              <a:endParaRPr lang="es-ES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s-ES" sz="54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	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 a</a:t>
              </a:r>
            </a:p>
            <a:p>
              <a:r>
                <a:rPr lang="es-ES" sz="54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		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egative</a:t>
              </a:r>
              <a:endParaRPr lang="es-ES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s-ES" sz="54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es-ES" sz="5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			</a:t>
              </a:r>
              <a:r>
                <a:rPr lang="es-ES" sz="54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way</a:t>
              </a:r>
              <a:endParaRPr lang="es-ES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1187624" y="6093296"/>
              <a:ext cx="1656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dirty="0" smtClean="0"/>
                <a:t>Page 47</a:t>
              </a:r>
              <a:endParaRPr lang="es-ES" sz="24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1700808"/>
            <a:ext cx="432048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“Now </a:t>
            </a:r>
            <a:r>
              <a:rPr lang="en-US" sz="4400" dirty="0"/>
              <a:t>that you know these things, you will be blessed if you do them</a:t>
            </a:r>
            <a:r>
              <a:rPr lang="en-US" sz="4400" dirty="0" smtClean="0"/>
              <a:t>.”</a:t>
            </a:r>
          </a:p>
          <a:p>
            <a:pPr algn="ctr"/>
            <a:r>
              <a:rPr lang="es-ES" sz="4400" b="1" dirty="0" smtClean="0"/>
              <a:t>(John </a:t>
            </a:r>
            <a:r>
              <a:rPr lang="es-ES" sz="4400" b="1" dirty="0" smtClean="0"/>
              <a:t>13:17).</a:t>
            </a: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547664" y="1124744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7.-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Learn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more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parenting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job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259632" y="2996952"/>
            <a:ext cx="6840760" cy="3251979"/>
            <a:chOff x="1187624" y="3068960"/>
            <a:chExt cx="6912768" cy="3251979"/>
          </a:xfrm>
        </p:grpSpPr>
        <p:sp>
          <p:nvSpPr>
            <p:cNvPr id="5" name="4 Rectángulo"/>
            <p:cNvSpPr/>
            <p:nvPr/>
          </p:nvSpPr>
          <p:spPr>
            <a:xfrm>
              <a:off x="1187624" y="4074170"/>
              <a:ext cx="6912768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should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feel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Put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past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rest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It’s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not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easy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give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up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bad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habits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like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getting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impatient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or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blaming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but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500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can</a:t>
              </a:r>
              <a:r>
                <a:rPr lang="es-ES" sz="3500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!</a:t>
              </a:r>
              <a:endParaRPr lang="es-ES" sz="35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1187624" y="3068960"/>
              <a:ext cx="465702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more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you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learn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more </a:t>
              </a:r>
              <a:r>
                <a:rPr lang="es-ES" sz="3300" b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confident</a:t>
              </a:r>
              <a:endParaRPr lang="es-ES" sz="35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1772816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Arial" pitchFamily="34" charset="0"/>
                <a:cs typeface="Arial" pitchFamily="34" charset="0"/>
              </a:rPr>
              <a:t>8.-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thinking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patterns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1259632" y="2924944"/>
            <a:ext cx="6840760" cy="3262432"/>
            <a:chOff x="1187624" y="2996952"/>
            <a:chExt cx="6912768" cy="3262432"/>
          </a:xfrm>
        </p:grpSpPr>
        <p:sp>
          <p:nvSpPr>
            <p:cNvPr id="4" name="3 Rectángulo"/>
            <p:cNvSpPr/>
            <p:nvPr/>
          </p:nvSpPr>
          <p:spPr>
            <a:xfrm>
              <a:off x="1187624" y="4074170"/>
              <a:ext cx="6912768" cy="2185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Philippians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: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“</a:t>
              </a:r>
              <a:r>
                <a:rPr lang="en-US" sz="3600" dirty="0"/>
                <a:t>I</a:t>
              </a:r>
              <a:r>
                <a:rPr lang="en-US" sz="3600" dirty="0" smtClean="0"/>
                <a:t>f </a:t>
              </a:r>
              <a:r>
                <a:rPr lang="en-US" sz="3600" dirty="0"/>
                <a:t>anything is excellent or praiseworthy—think about such things</a:t>
              </a:r>
              <a:r>
                <a:rPr lang="en-US" sz="3600" dirty="0" smtClean="0"/>
                <a:t>.” </a:t>
              </a:r>
              <a:r>
                <a:rPr lang="es-ES" sz="2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s-ES" sz="28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Philippians</a:t>
              </a:r>
              <a:r>
                <a:rPr lang="es-ES" sz="2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2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4:8, </a:t>
              </a:r>
              <a:r>
                <a:rPr lang="es-ES" sz="2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NIV)</a:t>
              </a:r>
              <a:endParaRPr lang="es-ES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187624" y="2996952"/>
              <a:ext cx="465702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Follow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apostle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Paul’s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advice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to</a:t>
              </a:r>
              <a:r>
                <a:rPr lang="es-ES" sz="35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500" dirty="0" err="1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</a:t>
              </a:r>
              <a:endParaRPr lang="es-ES" sz="3500" dirty="0"/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1628800"/>
            <a:ext cx="568863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i="1" spc="300" dirty="0" err="1" smtClean="0">
                <a:latin typeface="+mj-lt"/>
                <a:cs typeface="Arial" pitchFamily="34" charset="0"/>
              </a:rPr>
              <a:t>Principle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4800" b="1" i="1" spc="300" dirty="0" smtClean="0">
                <a:latin typeface="+mj-lt"/>
                <a:cs typeface="Arial" pitchFamily="34" charset="0"/>
              </a:rPr>
              <a:t>9</a:t>
            </a:r>
          </a:p>
          <a:p>
            <a:pPr algn="ctr"/>
            <a:endParaRPr lang="es-ES" sz="40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sz="3600" b="1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i="1" spc="300" dirty="0" smtClean="0">
              <a:latin typeface="+mj-lt"/>
              <a:cs typeface="Arial" pitchFamily="34" charset="0"/>
            </a:endParaRPr>
          </a:p>
          <a:p>
            <a:pPr algn="ctr"/>
            <a:endParaRPr lang="es-ES" i="1" spc="300" dirty="0" smtClean="0">
              <a:latin typeface="+mj-lt"/>
              <a:cs typeface="Arial" pitchFamily="34" charset="0"/>
            </a:endParaRPr>
          </a:p>
          <a:p>
            <a:pPr algn="ctr"/>
            <a:r>
              <a:rPr lang="es-ES" sz="5400" i="1" spc="300" dirty="0" err="1" smtClean="0">
                <a:latin typeface="+mj-lt"/>
                <a:cs typeface="Arial" pitchFamily="34" charset="0"/>
              </a:rPr>
              <a:t>Attitudes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5400" i="1" spc="300" dirty="0" err="1" smtClean="0">
                <a:latin typeface="+mj-lt"/>
                <a:cs typeface="Arial" pitchFamily="34" charset="0"/>
              </a:rPr>
              <a:t>shape</a:t>
            </a:r>
            <a:r>
              <a:rPr lang="es-ES" sz="5400" i="1" spc="300" dirty="0" smtClean="0">
                <a:latin typeface="+mj-lt"/>
                <a:cs typeface="Arial" pitchFamily="34" charset="0"/>
              </a:rPr>
              <a:t> </a:t>
            </a:r>
            <a:r>
              <a:rPr lang="es-ES" sz="5400" i="1" spc="300" dirty="0" err="1" smtClean="0">
                <a:latin typeface="+mj-lt"/>
                <a:cs typeface="Arial" pitchFamily="34" charset="0"/>
              </a:rPr>
              <a:t>behavior</a:t>
            </a:r>
            <a:r>
              <a:rPr lang="es-ES" sz="5400" i="1" spc="300" dirty="0">
                <a:latin typeface="+mj-lt"/>
                <a:cs typeface="Arial" pitchFamily="34" charset="0"/>
              </a:rPr>
              <a:t>.</a:t>
            </a:r>
            <a:endParaRPr lang="es-ES" sz="5400" i="1" spc="3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980728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key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developing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attitude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awe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toward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God’s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creation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first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47664" y="3789040"/>
            <a:ext cx="66967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Develop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a personal, vital, and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growing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relationship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Christ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Creator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Christ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very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best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example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I mean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strong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gentle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spc="-150" dirty="0" err="1" smtClean="0">
                <a:latin typeface="Arial" pitchFamily="34" charset="0"/>
                <a:cs typeface="Arial" pitchFamily="34" charset="0"/>
              </a:rPr>
              <a:t>parent</a:t>
            </a:r>
            <a:r>
              <a:rPr lang="es-ES" sz="3600" spc="-15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spc="-15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31640" y="1268760"/>
            <a:ext cx="446449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picture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of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Christ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as a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parent</a:t>
            </a:r>
            <a:endParaRPr lang="es-ES" sz="5400" b="1" spc="3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87624" y="3959185"/>
            <a:ext cx="6840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latin typeface="Arial" pitchFamily="34" charset="0"/>
                <a:cs typeface="Arial" pitchFamily="34" charset="0"/>
              </a:rPr>
              <a:t>y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ears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ago.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middle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day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…,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these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mothers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desire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…a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blessing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Rabbi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pronounces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blessing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God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honors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blessing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87624" y="3023081"/>
            <a:ext cx="4424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Picture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scene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almost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two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thousand</a:t>
            </a:r>
            <a:endParaRPr lang="es-ES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3861048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Let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little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children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come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me, and do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hinder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them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kingdom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heaven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belongs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such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as </a:t>
            </a:r>
            <a:r>
              <a:rPr lang="es-ES" sz="3600" b="1" i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these</a:t>
            </a:r>
            <a:r>
              <a:rPr lang="es-ES" sz="36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.”</a:t>
            </a:r>
            <a:r>
              <a:rPr lang="en-US" sz="3600" dirty="0"/>
              <a:t> 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(Mathew 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19:14 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NIV)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03648" y="1700808"/>
            <a:ext cx="4464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disciples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attempt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shoo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children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away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but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Jesus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says</a:t>
            </a:r>
            <a:r>
              <a:rPr lang="es-ES" sz="3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s-ES" sz="20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2204864"/>
            <a:ext cx="48245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latin typeface="Arial" pitchFamily="34" charset="0"/>
                <a:cs typeface="Arial" pitchFamily="34" charset="0"/>
              </a:rPr>
              <a:t>He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then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gathers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around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Him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blesses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each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as He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reaches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out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touches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then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He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prays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40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es-ES" sz="40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1556792"/>
            <a:ext cx="532859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Arial" pitchFamily="34" charset="0"/>
                <a:cs typeface="Arial" pitchFamily="34" charset="0"/>
              </a:rPr>
              <a:t>Are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Jesus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es-ES" sz="3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200" b="1" dirty="0" smtClean="0">
                <a:latin typeface="Arial" pitchFamily="34" charset="0"/>
                <a:cs typeface="Arial" pitchFamily="34" charset="0"/>
              </a:rPr>
              <a:t>Do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be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around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?</a:t>
            </a:r>
            <a:endParaRPr lang="es-ES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often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do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conscientiously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touch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child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as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expression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love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?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31640" y="1582921"/>
            <a:ext cx="446449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Keeping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awe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alive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awful</a:t>
            </a:r>
            <a:r>
              <a:rPr lang="es-ES" sz="3600" b="1" spc="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spc="3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days</a:t>
            </a:r>
            <a:endParaRPr lang="es-ES" sz="5400" b="1" spc="3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47664" y="4221088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Sometimes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expectations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wonderful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going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be…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shatter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reality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everyday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life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15616" y="1700808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Kids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kids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mean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cause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problems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They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are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just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children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Allow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freedom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what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God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created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them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gently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nudge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toward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maturity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83159" y="1406967"/>
            <a:ext cx="421297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400" dirty="0" smtClean="0">
                <a:latin typeface="Arial" pitchFamily="34" charset="0"/>
                <a:cs typeface="Arial" pitchFamily="34" charset="0"/>
              </a:rPr>
              <a:t>Once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clear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purpose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want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and a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good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bit of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knowledge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get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there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next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step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ATTITUDE</a:t>
            </a:r>
            <a:r>
              <a:rPr lang="es-ES" sz="34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400" dirty="0" err="1" smtClean="0">
                <a:latin typeface="Arial" pitchFamily="34" charset="0"/>
                <a:cs typeface="Arial" pitchFamily="34" charset="0"/>
              </a:rPr>
              <a:t>check</a:t>
            </a:r>
            <a:r>
              <a:rPr lang="es-ES" sz="3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4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63688" y="908720"/>
            <a:ext cx="138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i="1" dirty="0" smtClean="0">
                <a:solidFill>
                  <a:schemeClr val="bg2">
                    <a:lumMod val="25000"/>
                  </a:schemeClr>
                </a:solidFill>
              </a:rPr>
              <a:t>Actividad</a:t>
            </a:r>
            <a:endParaRPr lang="es-ES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75656" y="2204864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example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of </a:t>
            </a:r>
            <a:r>
              <a:rPr lang="es-E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understanding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that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children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are </a:t>
            </a:r>
            <a:r>
              <a:rPr lang="es-E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children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72200" y="609329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 smtClean="0">
                <a:latin typeface="Arial" pitchFamily="34" charset="0"/>
                <a:cs typeface="Arial" pitchFamily="34" charset="0"/>
              </a:rPr>
              <a:t>Page 51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1628800"/>
            <a:ext cx="43924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Children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learn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love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being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loved</a:t>
            </a:r>
            <a:r>
              <a:rPr lang="es-E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3600" dirty="0" smtClean="0">
              <a:latin typeface="Arial" pitchFamily="34" charset="0"/>
              <a:cs typeface="Arial" pitchFamily="34" charset="0"/>
            </a:endParaRP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endParaRPr lang="es-ES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4005064"/>
            <a:ext cx="691276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pat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caress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hug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kiss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and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say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es-ES" sz="2800" b="1" dirty="0" err="1" smtClean="0">
                <a:latin typeface="Arial" pitchFamily="34" charset="0"/>
                <a:cs typeface="Arial" pitchFamily="34" charset="0"/>
              </a:rPr>
              <a:t>love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only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that’s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treatment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they’ve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given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’ role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meet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children’s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rather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than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children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meeting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parents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8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31640" y="3356992"/>
            <a:ext cx="65527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7472"/>
            <a:r>
              <a:rPr lang="es-ES" sz="32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Lower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expectations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much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can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get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done, and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enjoy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moment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/>
            <a:r>
              <a:rPr lang="es-ES" sz="32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Ask </a:t>
            </a:r>
            <a:r>
              <a:rPr lang="es-ES" sz="3200" b="1" dirty="0" err="1" smtClean="0">
                <a:latin typeface="Arial" pitchFamily="34" charset="0"/>
                <a:cs typeface="Arial" pitchFamily="34" charset="0"/>
              </a:rPr>
              <a:t>yourself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does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really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matter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What’s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really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life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47664" y="1124744"/>
            <a:ext cx="424847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err="1">
                <a:latin typeface="Arial" pitchFamily="34" charset="0"/>
                <a:cs typeface="Arial" pitchFamily="34" charset="0"/>
              </a:rPr>
              <a:t>How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cope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child-rearing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day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after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>
                <a:latin typeface="Arial" pitchFamily="34" charset="0"/>
                <a:cs typeface="Arial" pitchFamily="34" charset="0"/>
              </a:rPr>
              <a:t>day</a:t>
            </a:r>
            <a:r>
              <a:rPr lang="es-ES" sz="32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1446450"/>
            <a:ext cx="640871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ES" sz="31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s-ES" sz="3100" b="1" dirty="0" err="1" smtClean="0">
                <a:latin typeface="Arial" pitchFamily="34" charset="0"/>
                <a:cs typeface="Arial" pitchFamily="34" charset="0"/>
              </a:rPr>
              <a:t>Expect</a:t>
            </a:r>
            <a:r>
              <a:rPr lang="es-E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dirty="0" err="1" smtClean="0">
                <a:latin typeface="Arial" pitchFamily="34" charset="0"/>
                <a:cs typeface="Arial" pitchFamily="34" charset="0"/>
              </a:rPr>
              <a:t>unexpected</a:t>
            </a:r>
            <a:r>
              <a:rPr lang="es-ES" sz="3100" b="1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lang="es-E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roll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challenge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moment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1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31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Finally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, look at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wonderfully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child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has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designed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b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God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paraphrase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Psalm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193:14: “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praise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my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child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fearfully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wonderfully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b="1" i="1" dirty="0" err="1" smtClean="0">
                <a:latin typeface="Arial" pitchFamily="34" charset="0"/>
                <a:cs typeface="Arial" pitchFamily="34" charset="0"/>
              </a:rPr>
              <a:t>made</a:t>
            </a:r>
            <a:r>
              <a:rPr lang="es-ES" sz="3100" b="1" i="1" dirty="0" smtClean="0">
                <a:latin typeface="Arial" pitchFamily="34" charset="0"/>
                <a:cs typeface="Arial" pitchFamily="34" charset="0"/>
              </a:rPr>
              <a:t>!”.</a:t>
            </a:r>
          </a:p>
          <a:p>
            <a:pPr marL="342900" indent="-342900"/>
            <a:endParaRPr lang="es-ES" sz="31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That’s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100" dirty="0" err="1" smtClean="0">
                <a:latin typeface="Arial" pitchFamily="34" charset="0"/>
                <a:cs typeface="Arial" pitchFamily="34" charset="0"/>
              </a:rPr>
              <a:t>awesome</a:t>
            </a:r>
            <a:r>
              <a:rPr lang="es-ES" sz="3100" dirty="0" smtClean="0">
                <a:latin typeface="Arial" pitchFamily="34" charset="0"/>
                <a:cs typeface="Arial" pitchFamily="34" charset="0"/>
              </a:rPr>
              <a:t>!</a:t>
            </a:r>
            <a:endParaRPr lang="es-ES" sz="31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2348880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 err="1" smtClean="0"/>
              <a:t>Principles</a:t>
            </a:r>
            <a:r>
              <a:rPr lang="es-ES" sz="5400" b="1" dirty="0" smtClean="0"/>
              <a:t> </a:t>
            </a:r>
            <a:r>
              <a:rPr lang="es-ES" sz="5400" b="1" dirty="0" err="1" smtClean="0"/>
              <a:t>to</a:t>
            </a:r>
            <a:r>
              <a:rPr lang="es-ES" sz="5400" b="1" dirty="0" smtClean="0"/>
              <a:t> </a:t>
            </a:r>
            <a:r>
              <a:rPr lang="es-ES" sz="5400" b="1" dirty="0" err="1" smtClean="0"/>
              <a:t>Apply</a:t>
            </a:r>
            <a:r>
              <a:rPr lang="es-ES" sz="5400" b="1" dirty="0" smtClean="0"/>
              <a:t> </a:t>
            </a:r>
            <a:r>
              <a:rPr lang="es-ES" sz="5400" b="1" dirty="0" err="1" smtClean="0"/>
              <a:t>to</a:t>
            </a:r>
            <a:r>
              <a:rPr lang="es-ES" sz="5400" b="1" dirty="0" smtClean="0"/>
              <a:t> </a:t>
            </a:r>
            <a:r>
              <a:rPr lang="es-ES" sz="5400" b="1" dirty="0" err="1" smtClean="0"/>
              <a:t>Your</a:t>
            </a:r>
            <a:r>
              <a:rPr lang="es-ES" sz="5400" b="1" dirty="0" smtClean="0"/>
              <a:t> </a:t>
            </a:r>
            <a:r>
              <a:rPr lang="es-ES" sz="5400" b="1" dirty="0" err="1" smtClean="0"/>
              <a:t>Family</a:t>
            </a:r>
            <a:endParaRPr lang="es-ES" sz="54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1619672" y="87910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i="1" dirty="0" smtClean="0"/>
              <a:t>Actividad</a:t>
            </a:r>
            <a:endParaRPr lang="es-ES" sz="2400" b="1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372200" y="609329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Page 53</a:t>
            </a:r>
            <a:endParaRPr lang="es-ES" sz="28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35696" y="1772816"/>
            <a:ext cx="36004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Cultivating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an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Attitude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of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Awe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Even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on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Awful</a:t>
            </a:r>
            <a:r>
              <a:rPr lang="es-ES" sz="4400" b="1" i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s-ES" sz="4400" b="1" i="1" cap="none" spc="3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Days</a:t>
            </a:r>
            <a:endParaRPr lang="es-ES" sz="4400" b="1" i="1" cap="none" spc="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1484784"/>
            <a:ext cx="4464496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Attitudes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shape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behavior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going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be 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successful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must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positive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being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parent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, and a </a:t>
            </a:r>
            <a:r>
              <a:rPr lang="es-ES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positive </a:t>
            </a:r>
            <a:r>
              <a:rPr lang="es-ES" sz="32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attitude</a:t>
            </a:r>
            <a:r>
              <a:rPr lang="es-ES" sz="3200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child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God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has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created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raise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latin typeface="Arial" pitchFamily="34" charset="0"/>
                <a:cs typeface="Arial" pitchFamily="34" charset="0"/>
              </a:rPr>
              <a:t>Him</a:t>
            </a:r>
            <a:r>
              <a:rPr lang="es-ES" sz="3200" dirty="0">
                <a:latin typeface="Arial" pitchFamily="34" charset="0"/>
                <a:cs typeface="Arial" pitchFamily="34" charset="0"/>
              </a:rPr>
              <a:t>.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1628800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spc="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BE HONEST ABOUT YOUR ATTITUDE TOWARD PARENTING</a:t>
            </a:r>
            <a:endParaRPr lang="es-ES" sz="3200" b="1" spc="3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6" y="3933056"/>
            <a:ext cx="66967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Some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people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take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parenting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like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fleas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flock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fur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them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being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mother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being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father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greatest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job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world</a:t>
            </a:r>
            <a:r>
              <a:rPr lang="es-ES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They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have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arrived</a:t>
            </a:r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endParaRPr lang="es-E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1340768"/>
            <a:ext cx="4392488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But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let’s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face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everyone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becomes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parent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enthusiastic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prospects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downright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scared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!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task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seems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enormous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1259632" y="980728"/>
            <a:ext cx="6984776" cy="5999316"/>
            <a:chOff x="1619672" y="1052736"/>
            <a:chExt cx="6624736" cy="5999316"/>
          </a:xfrm>
        </p:grpSpPr>
        <p:sp>
          <p:nvSpPr>
            <p:cNvPr id="2" name="1 CuadroTexto"/>
            <p:cNvSpPr txBox="1"/>
            <p:nvPr/>
          </p:nvSpPr>
          <p:spPr>
            <a:xfrm>
              <a:off x="1619672" y="1052736"/>
              <a:ext cx="4032448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Sometimes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it’s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loss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of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freedom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that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people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fear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Others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may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have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had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painfully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unhappy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childhoods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s-ES" sz="32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2 Rectángulo"/>
            <p:cNvSpPr/>
            <p:nvPr/>
          </p:nvSpPr>
          <p:spPr>
            <a:xfrm>
              <a:off x="1619672" y="4005064"/>
              <a:ext cx="6624736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Others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may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have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wanted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kids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someday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but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find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themselves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with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a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child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and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timing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is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off.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find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themselves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thrust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into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parenting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before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they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feel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3200" dirty="0" err="1" smtClean="0">
                  <a:latin typeface="Arial" pitchFamily="34" charset="0"/>
                  <a:cs typeface="Arial" pitchFamily="34" charset="0"/>
                </a:rPr>
                <a:t>ready</a:t>
              </a:r>
              <a:r>
                <a:rPr lang="es-ES" sz="32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s-ES" sz="3200" dirty="0" smtClean="0">
                <a:latin typeface="Arial" pitchFamily="34" charset="0"/>
                <a:cs typeface="Arial" pitchFamily="34" charset="0"/>
              </a:endParaRPr>
            </a:p>
            <a:p>
              <a:endParaRPr lang="es-ES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9" y="1844824"/>
            <a:ext cx="446449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key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be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honest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attitud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Then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 be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made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, be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willing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submit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Lord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an</a:t>
            </a:r>
            <a:r>
              <a:rPr lang="es-ES" sz="3600" dirty="0">
                <a:latin typeface="Arial" pitchFamily="34" charset="0"/>
                <a:cs typeface="Arial" pitchFamily="34" charset="0"/>
              </a:rPr>
              <a:t> extreme </a:t>
            </a:r>
            <a:r>
              <a:rPr lang="es-ES" sz="3600" dirty="0" err="1">
                <a:latin typeface="Arial" pitchFamily="34" charset="0"/>
                <a:cs typeface="Arial" pitchFamily="34" charset="0"/>
              </a:rPr>
              <a:t>makeover</a:t>
            </a:r>
            <a:r>
              <a:rPr lang="es-E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3600" dirty="0"/>
          </a:p>
        </p:txBody>
      </p:sp>
    </p:spTree>
  </p:cSld>
  <p:clrMapOvr>
    <a:masterClrMapping/>
  </p:clrMapOvr>
  <p:transition xmlns:p14="http://schemas.microsoft.com/office/powerpoint/2010/main">
    <p:pull dir="l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1392</Words>
  <Application>Microsoft Macintosh PowerPoint</Application>
  <PresentationFormat>On-screen Show (4:3)</PresentationFormat>
  <Paragraphs>121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Radio4</dc:creator>
  <cp:lastModifiedBy>Jainie Baltodano</cp:lastModifiedBy>
  <cp:revision>114</cp:revision>
  <dcterms:created xsi:type="dcterms:W3CDTF">2013-11-01T01:04:50Z</dcterms:created>
  <dcterms:modified xsi:type="dcterms:W3CDTF">2014-06-28T02:17:23Z</dcterms:modified>
</cp:coreProperties>
</file>