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2" r:id="rId15"/>
    <p:sldId id="269" r:id="rId16"/>
    <p:sldId id="270" r:id="rId17"/>
    <p:sldId id="271" r:id="rId18"/>
    <p:sldId id="273" r:id="rId19"/>
    <p:sldId id="274" r:id="rId20"/>
    <p:sldId id="275" r:id="rId21"/>
    <p:sldId id="276" r:id="rId22"/>
    <p:sldId id="277" r:id="rId23"/>
    <p:sldId id="282" r:id="rId24"/>
    <p:sldId id="278" r:id="rId25"/>
    <p:sldId id="279" r:id="rId26"/>
    <p:sldId id="280" r:id="rId27"/>
    <p:sldId id="281" r:id="rId28"/>
    <p:sldId id="283" r:id="rId29"/>
  </p:sldIdLst>
  <p:sldSz cx="9144000" cy="6858000" type="screen4x3"/>
  <p:notesSz cx="6858000" cy="9144000"/>
  <p:defaultText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3366"/>
    <a:srgbClr val="6600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2048" y="-2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interSettings" Target="printerSettings/printerSettings1.bin"/><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_tradnl"/>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_tradnl"/>
          </a:p>
        </p:txBody>
      </p:sp>
      <p:sp>
        <p:nvSpPr>
          <p:cNvPr id="4" name="3 Marcador de fecha"/>
          <p:cNvSpPr>
            <a:spLocks noGrp="1"/>
          </p:cNvSpPr>
          <p:nvPr>
            <p:ph type="dt" sz="half" idx="10"/>
          </p:nvPr>
        </p:nvSpPr>
        <p:spPr/>
        <p:txBody>
          <a:bodyPr/>
          <a:lstStyle/>
          <a:p>
            <a:fld id="{5A0AAD31-B641-4098-A867-867D7392207F}" type="datetimeFigureOut">
              <a:rPr lang="es-ES_tradnl" smtClean="0"/>
              <a:t>7/24/14</a:t>
            </a:fld>
            <a:endParaRPr lang="es-ES_tradnl"/>
          </a:p>
        </p:txBody>
      </p:sp>
      <p:sp>
        <p:nvSpPr>
          <p:cNvPr id="5" name="4 Marcador de pie de página"/>
          <p:cNvSpPr>
            <a:spLocks noGrp="1"/>
          </p:cNvSpPr>
          <p:nvPr>
            <p:ph type="ftr" sz="quarter" idx="11"/>
          </p:nvPr>
        </p:nvSpPr>
        <p:spPr/>
        <p:txBody>
          <a:bodyPr/>
          <a:lstStyle/>
          <a:p>
            <a:endParaRPr lang="es-ES_tradnl"/>
          </a:p>
        </p:txBody>
      </p:sp>
      <p:sp>
        <p:nvSpPr>
          <p:cNvPr id="6" name="5 Marcador de número de diapositiva"/>
          <p:cNvSpPr>
            <a:spLocks noGrp="1"/>
          </p:cNvSpPr>
          <p:nvPr>
            <p:ph type="sldNum" sz="quarter" idx="12"/>
          </p:nvPr>
        </p:nvSpPr>
        <p:spPr/>
        <p:txBody>
          <a:bodyPr/>
          <a:lstStyle/>
          <a:p>
            <a:fld id="{80EE0796-2676-4897-B144-B38C63B88AA3}" type="slidenum">
              <a:rPr lang="es-ES_tradnl" smtClean="0"/>
              <a:t>‹#›</a:t>
            </a:fld>
            <a:endParaRPr lang="es-ES_trad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10"/>
          </p:nvPr>
        </p:nvSpPr>
        <p:spPr/>
        <p:txBody>
          <a:bodyPr/>
          <a:lstStyle/>
          <a:p>
            <a:fld id="{5A0AAD31-B641-4098-A867-867D7392207F}" type="datetimeFigureOut">
              <a:rPr lang="es-ES_tradnl" smtClean="0"/>
              <a:t>7/24/14</a:t>
            </a:fld>
            <a:endParaRPr lang="es-ES_tradnl"/>
          </a:p>
        </p:txBody>
      </p:sp>
      <p:sp>
        <p:nvSpPr>
          <p:cNvPr id="5" name="4 Marcador de pie de página"/>
          <p:cNvSpPr>
            <a:spLocks noGrp="1"/>
          </p:cNvSpPr>
          <p:nvPr>
            <p:ph type="ftr" sz="quarter" idx="11"/>
          </p:nvPr>
        </p:nvSpPr>
        <p:spPr/>
        <p:txBody>
          <a:bodyPr/>
          <a:lstStyle/>
          <a:p>
            <a:endParaRPr lang="es-ES_tradnl"/>
          </a:p>
        </p:txBody>
      </p:sp>
      <p:sp>
        <p:nvSpPr>
          <p:cNvPr id="6" name="5 Marcador de número de diapositiva"/>
          <p:cNvSpPr>
            <a:spLocks noGrp="1"/>
          </p:cNvSpPr>
          <p:nvPr>
            <p:ph type="sldNum" sz="quarter" idx="12"/>
          </p:nvPr>
        </p:nvSpPr>
        <p:spPr/>
        <p:txBody>
          <a:bodyPr/>
          <a:lstStyle/>
          <a:p>
            <a:fld id="{80EE0796-2676-4897-B144-B38C63B88AA3}" type="slidenum">
              <a:rPr lang="es-ES_tradnl" smtClean="0"/>
              <a:t>‹#›</a:t>
            </a:fld>
            <a:endParaRPr lang="es-ES_trad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_tradnl"/>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10"/>
          </p:nvPr>
        </p:nvSpPr>
        <p:spPr/>
        <p:txBody>
          <a:bodyPr/>
          <a:lstStyle/>
          <a:p>
            <a:fld id="{5A0AAD31-B641-4098-A867-867D7392207F}" type="datetimeFigureOut">
              <a:rPr lang="es-ES_tradnl" smtClean="0"/>
              <a:t>7/24/14</a:t>
            </a:fld>
            <a:endParaRPr lang="es-ES_tradnl"/>
          </a:p>
        </p:txBody>
      </p:sp>
      <p:sp>
        <p:nvSpPr>
          <p:cNvPr id="5" name="4 Marcador de pie de página"/>
          <p:cNvSpPr>
            <a:spLocks noGrp="1"/>
          </p:cNvSpPr>
          <p:nvPr>
            <p:ph type="ftr" sz="quarter" idx="11"/>
          </p:nvPr>
        </p:nvSpPr>
        <p:spPr/>
        <p:txBody>
          <a:bodyPr/>
          <a:lstStyle/>
          <a:p>
            <a:endParaRPr lang="es-ES_tradnl"/>
          </a:p>
        </p:txBody>
      </p:sp>
      <p:sp>
        <p:nvSpPr>
          <p:cNvPr id="6" name="5 Marcador de número de diapositiva"/>
          <p:cNvSpPr>
            <a:spLocks noGrp="1"/>
          </p:cNvSpPr>
          <p:nvPr>
            <p:ph type="sldNum" sz="quarter" idx="12"/>
          </p:nvPr>
        </p:nvSpPr>
        <p:spPr/>
        <p:txBody>
          <a:bodyPr/>
          <a:lstStyle/>
          <a:p>
            <a:fld id="{80EE0796-2676-4897-B144-B38C63B88AA3}" type="slidenum">
              <a:rPr lang="es-ES_tradnl" smtClean="0"/>
              <a:t>‹#›</a:t>
            </a:fld>
            <a:endParaRPr lang="es-ES_trad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10"/>
          </p:nvPr>
        </p:nvSpPr>
        <p:spPr/>
        <p:txBody>
          <a:bodyPr/>
          <a:lstStyle/>
          <a:p>
            <a:fld id="{5A0AAD31-B641-4098-A867-867D7392207F}" type="datetimeFigureOut">
              <a:rPr lang="es-ES_tradnl" smtClean="0"/>
              <a:t>7/24/14</a:t>
            </a:fld>
            <a:endParaRPr lang="es-ES_tradnl"/>
          </a:p>
        </p:txBody>
      </p:sp>
      <p:sp>
        <p:nvSpPr>
          <p:cNvPr id="5" name="4 Marcador de pie de página"/>
          <p:cNvSpPr>
            <a:spLocks noGrp="1"/>
          </p:cNvSpPr>
          <p:nvPr>
            <p:ph type="ftr" sz="quarter" idx="11"/>
          </p:nvPr>
        </p:nvSpPr>
        <p:spPr/>
        <p:txBody>
          <a:bodyPr/>
          <a:lstStyle/>
          <a:p>
            <a:endParaRPr lang="es-ES_tradnl"/>
          </a:p>
        </p:txBody>
      </p:sp>
      <p:sp>
        <p:nvSpPr>
          <p:cNvPr id="6" name="5 Marcador de número de diapositiva"/>
          <p:cNvSpPr>
            <a:spLocks noGrp="1"/>
          </p:cNvSpPr>
          <p:nvPr>
            <p:ph type="sldNum" sz="quarter" idx="12"/>
          </p:nvPr>
        </p:nvSpPr>
        <p:spPr/>
        <p:txBody>
          <a:bodyPr/>
          <a:lstStyle/>
          <a:p>
            <a:fld id="{80EE0796-2676-4897-B144-B38C63B88AA3}" type="slidenum">
              <a:rPr lang="es-ES_tradnl" smtClean="0"/>
              <a:t>‹#›</a:t>
            </a:fld>
            <a:endParaRPr lang="es-ES_trad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5A0AAD31-B641-4098-A867-867D7392207F}" type="datetimeFigureOut">
              <a:rPr lang="es-ES_tradnl" smtClean="0"/>
              <a:t>7/24/14</a:t>
            </a:fld>
            <a:endParaRPr lang="es-ES_tradnl"/>
          </a:p>
        </p:txBody>
      </p:sp>
      <p:sp>
        <p:nvSpPr>
          <p:cNvPr id="5" name="4 Marcador de pie de página"/>
          <p:cNvSpPr>
            <a:spLocks noGrp="1"/>
          </p:cNvSpPr>
          <p:nvPr>
            <p:ph type="ftr" sz="quarter" idx="11"/>
          </p:nvPr>
        </p:nvSpPr>
        <p:spPr/>
        <p:txBody>
          <a:bodyPr/>
          <a:lstStyle/>
          <a:p>
            <a:endParaRPr lang="es-ES_tradnl"/>
          </a:p>
        </p:txBody>
      </p:sp>
      <p:sp>
        <p:nvSpPr>
          <p:cNvPr id="6" name="5 Marcador de número de diapositiva"/>
          <p:cNvSpPr>
            <a:spLocks noGrp="1"/>
          </p:cNvSpPr>
          <p:nvPr>
            <p:ph type="sldNum" sz="quarter" idx="12"/>
          </p:nvPr>
        </p:nvSpPr>
        <p:spPr/>
        <p:txBody>
          <a:bodyPr/>
          <a:lstStyle/>
          <a:p>
            <a:fld id="{80EE0796-2676-4897-B144-B38C63B88AA3}" type="slidenum">
              <a:rPr lang="es-ES_tradnl" smtClean="0"/>
              <a:t>‹#›</a:t>
            </a:fld>
            <a:endParaRPr lang="es-ES_trad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4 Marcador de fecha"/>
          <p:cNvSpPr>
            <a:spLocks noGrp="1"/>
          </p:cNvSpPr>
          <p:nvPr>
            <p:ph type="dt" sz="half" idx="10"/>
          </p:nvPr>
        </p:nvSpPr>
        <p:spPr/>
        <p:txBody>
          <a:bodyPr/>
          <a:lstStyle/>
          <a:p>
            <a:fld id="{5A0AAD31-B641-4098-A867-867D7392207F}" type="datetimeFigureOut">
              <a:rPr lang="es-ES_tradnl" smtClean="0"/>
              <a:t>7/24/14</a:t>
            </a:fld>
            <a:endParaRPr lang="es-ES_tradnl"/>
          </a:p>
        </p:txBody>
      </p:sp>
      <p:sp>
        <p:nvSpPr>
          <p:cNvPr id="6" name="5 Marcador de pie de página"/>
          <p:cNvSpPr>
            <a:spLocks noGrp="1"/>
          </p:cNvSpPr>
          <p:nvPr>
            <p:ph type="ftr" sz="quarter" idx="11"/>
          </p:nvPr>
        </p:nvSpPr>
        <p:spPr/>
        <p:txBody>
          <a:bodyPr/>
          <a:lstStyle/>
          <a:p>
            <a:endParaRPr lang="es-ES_tradnl"/>
          </a:p>
        </p:txBody>
      </p:sp>
      <p:sp>
        <p:nvSpPr>
          <p:cNvPr id="7" name="6 Marcador de número de diapositiva"/>
          <p:cNvSpPr>
            <a:spLocks noGrp="1"/>
          </p:cNvSpPr>
          <p:nvPr>
            <p:ph type="sldNum" sz="quarter" idx="12"/>
          </p:nvPr>
        </p:nvSpPr>
        <p:spPr/>
        <p:txBody>
          <a:bodyPr/>
          <a:lstStyle/>
          <a:p>
            <a:fld id="{80EE0796-2676-4897-B144-B38C63B88AA3}" type="slidenum">
              <a:rPr lang="es-ES_tradnl" smtClean="0"/>
              <a:t>‹#›</a:t>
            </a:fld>
            <a:endParaRPr lang="es-ES_trad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7" name="6 Marcador de fecha"/>
          <p:cNvSpPr>
            <a:spLocks noGrp="1"/>
          </p:cNvSpPr>
          <p:nvPr>
            <p:ph type="dt" sz="half" idx="10"/>
          </p:nvPr>
        </p:nvSpPr>
        <p:spPr/>
        <p:txBody>
          <a:bodyPr/>
          <a:lstStyle/>
          <a:p>
            <a:fld id="{5A0AAD31-B641-4098-A867-867D7392207F}" type="datetimeFigureOut">
              <a:rPr lang="es-ES_tradnl" smtClean="0"/>
              <a:t>7/24/14</a:t>
            </a:fld>
            <a:endParaRPr lang="es-ES_tradnl"/>
          </a:p>
        </p:txBody>
      </p:sp>
      <p:sp>
        <p:nvSpPr>
          <p:cNvPr id="8" name="7 Marcador de pie de página"/>
          <p:cNvSpPr>
            <a:spLocks noGrp="1"/>
          </p:cNvSpPr>
          <p:nvPr>
            <p:ph type="ftr" sz="quarter" idx="11"/>
          </p:nvPr>
        </p:nvSpPr>
        <p:spPr/>
        <p:txBody>
          <a:bodyPr/>
          <a:lstStyle/>
          <a:p>
            <a:endParaRPr lang="es-ES_tradnl"/>
          </a:p>
        </p:txBody>
      </p:sp>
      <p:sp>
        <p:nvSpPr>
          <p:cNvPr id="9" name="8 Marcador de número de diapositiva"/>
          <p:cNvSpPr>
            <a:spLocks noGrp="1"/>
          </p:cNvSpPr>
          <p:nvPr>
            <p:ph type="sldNum" sz="quarter" idx="12"/>
          </p:nvPr>
        </p:nvSpPr>
        <p:spPr/>
        <p:txBody>
          <a:bodyPr/>
          <a:lstStyle/>
          <a:p>
            <a:fld id="{80EE0796-2676-4897-B144-B38C63B88AA3}" type="slidenum">
              <a:rPr lang="es-ES_tradnl" smtClean="0"/>
              <a:t>‹#›</a:t>
            </a:fld>
            <a:endParaRPr lang="es-ES_trad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fecha"/>
          <p:cNvSpPr>
            <a:spLocks noGrp="1"/>
          </p:cNvSpPr>
          <p:nvPr>
            <p:ph type="dt" sz="half" idx="10"/>
          </p:nvPr>
        </p:nvSpPr>
        <p:spPr/>
        <p:txBody>
          <a:bodyPr/>
          <a:lstStyle/>
          <a:p>
            <a:fld id="{5A0AAD31-B641-4098-A867-867D7392207F}" type="datetimeFigureOut">
              <a:rPr lang="es-ES_tradnl" smtClean="0"/>
              <a:t>7/24/14</a:t>
            </a:fld>
            <a:endParaRPr lang="es-ES_tradnl"/>
          </a:p>
        </p:txBody>
      </p:sp>
      <p:sp>
        <p:nvSpPr>
          <p:cNvPr id="4" name="3 Marcador de pie de página"/>
          <p:cNvSpPr>
            <a:spLocks noGrp="1"/>
          </p:cNvSpPr>
          <p:nvPr>
            <p:ph type="ftr" sz="quarter" idx="11"/>
          </p:nvPr>
        </p:nvSpPr>
        <p:spPr/>
        <p:txBody>
          <a:bodyPr/>
          <a:lstStyle/>
          <a:p>
            <a:endParaRPr lang="es-ES_tradnl"/>
          </a:p>
        </p:txBody>
      </p:sp>
      <p:sp>
        <p:nvSpPr>
          <p:cNvPr id="5" name="4 Marcador de número de diapositiva"/>
          <p:cNvSpPr>
            <a:spLocks noGrp="1"/>
          </p:cNvSpPr>
          <p:nvPr>
            <p:ph type="sldNum" sz="quarter" idx="12"/>
          </p:nvPr>
        </p:nvSpPr>
        <p:spPr/>
        <p:txBody>
          <a:bodyPr/>
          <a:lstStyle/>
          <a:p>
            <a:fld id="{80EE0796-2676-4897-B144-B38C63B88AA3}" type="slidenum">
              <a:rPr lang="es-ES_tradnl" smtClean="0"/>
              <a:t>‹#›</a:t>
            </a:fld>
            <a:endParaRPr lang="es-ES_trad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5A0AAD31-B641-4098-A867-867D7392207F}" type="datetimeFigureOut">
              <a:rPr lang="es-ES_tradnl" smtClean="0"/>
              <a:t>7/24/14</a:t>
            </a:fld>
            <a:endParaRPr lang="es-ES_tradnl"/>
          </a:p>
        </p:txBody>
      </p:sp>
      <p:sp>
        <p:nvSpPr>
          <p:cNvPr id="3" name="2 Marcador de pie de página"/>
          <p:cNvSpPr>
            <a:spLocks noGrp="1"/>
          </p:cNvSpPr>
          <p:nvPr>
            <p:ph type="ftr" sz="quarter" idx="11"/>
          </p:nvPr>
        </p:nvSpPr>
        <p:spPr/>
        <p:txBody>
          <a:bodyPr/>
          <a:lstStyle/>
          <a:p>
            <a:endParaRPr lang="es-ES_tradnl"/>
          </a:p>
        </p:txBody>
      </p:sp>
      <p:sp>
        <p:nvSpPr>
          <p:cNvPr id="4" name="3 Marcador de número de diapositiva"/>
          <p:cNvSpPr>
            <a:spLocks noGrp="1"/>
          </p:cNvSpPr>
          <p:nvPr>
            <p:ph type="sldNum" sz="quarter" idx="12"/>
          </p:nvPr>
        </p:nvSpPr>
        <p:spPr/>
        <p:txBody>
          <a:bodyPr/>
          <a:lstStyle/>
          <a:p>
            <a:fld id="{80EE0796-2676-4897-B144-B38C63B88AA3}" type="slidenum">
              <a:rPr lang="es-ES_tradnl" smtClean="0"/>
              <a:t>‹#›</a:t>
            </a:fld>
            <a:endParaRPr lang="es-ES_trad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_tradn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5A0AAD31-B641-4098-A867-867D7392207F}" type="datetimeFigureOut">
              <a:rPr lang="es-ES_tradnl" smtClean="0"/>
              <a:t>7/24/14</a:t>
            </a:fld>
            <a:endParaRPr lang="es-ES_tradnl"/>
          </a:p>
        </p:txBody>
      </p:sp>
      <p:sp>
        <p:nvSpPr>
          <p:cNvPr id="6" name="5 Marcador de pie de página"/>
          <p:cNvSpPr>
            <a:spLocks noGrp="1"/>
          </p:cNvSpPr>
          <p:nvPr>
            <p:ph type="ftr" sz="quarter" idx="11"/>
          </p:nvPr>
        </p:nvSpPr>
        <p:spPr/>
        <p:txBody>
          <a:bodyPr/>
          <a:lstStyle/>
          <a:p>
            <a:endParaRPr lang="es-ES_tradnl"/>
          </a:p>
        </p:txBody>
      </p:sp>
      <p:sp>
        <p:nvSpPr>
          <p:cNvPr id="7" name="6 Marcador de número de diapositiva"/>
          <p:cNvSpPr>
            <a:spLocks noGrp="1"/>
          </p:cNvSpPr>
          <p:nvPr>
            <p:ph type="sldNum" sz="quarter" idx="12"/>
          </p:nvPr>
        </p:nvSpPr>
        <p:spPr/>
        <p:txBody>
          <a:bodyPr/>
          <a:lstStyle/>
          <a:p>
            <a:fld id="{80EE0796-2676-4897-B144-B38C63B88AA3}" type="slidenum">
              <a:rPr lang="es-ES_tradnl" smtClean="0"/>
              <a:t>‹#›</a:t>
            </a:fld>
            <a:endParaRPr lang="es-ES_trad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_tradn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_tradnl"/>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5A0AAD31-B641-4098-A867-867D7392207F}" type="datetimeFigureOut">
              <a:rPr lang="es-ES_tradnl" smtClean="0"/>
              <a:t>7/24/14</a:t>
            </a:fld>
            <a:endParaRPr lang="es-ES_tradnl"/>
          </a:p>
        </p:txBody>
      </p:sp>
      <p:sp>
        <p:nvSpPr>
          <p:cNvPr id="6" name="5 Marcador de pie de página"/>
          <p:cNvSpPr>
            <a:spLocks noGrp="1"/>
          </p:cNvSpPr>
          <p:nvPr>
            <p:ph type="ftr" sz="quarter" idx="11"/>
          </p:nvPr>
        </p:nvSpPr>
        <p:spPr/>
        <p:txBody>
          <a:bodyPr/>
          <a:lstStyle/>
          <a:p>
            <a:endParaRPr lang="es-ES_tradnl"/>
          </a:p>
        </p:txBody>
      </p:sp>
      <p:sp>
        <p:nvSpPr>
          <p:cNvPr id="7" name="6 Marcador de número de diapositiva"/>
          <p:cNvSpPr>
            <a:spLocks noGrp="1"/>
          </p:cNvSpPr>
          <p:nvPr>
            <p:ph type="sldNum" sz="quarter" idx="12"/>
          </p:nvPr>
        </p:nvSpPr>
        <p:spPr/>
        <p:txBody>
          <a:bodyPr/>
          <a:lstStyle/>
          <a:p>
            <a:fld id="{80EE0796-2676-4897-B144-B38C63B88AA3}" type="slidenum">
              <a:rPr lang="es-ES_tradnl" smtClean="0"/>
              <a:t>‹#›</a:t>
            </a:fld>
            <a:endParaRPr lang="es-ES_tradnl"/>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t="-3000" b="-3000"/>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0AAD31-B641-4098-A867-867D7392207F}" type="datetimeFigureOut">
              <a:rPr lang="es-ES_tradnl" smtClean="0"/>
              <a:t>7/24/14</a:t>
            </a:fld>
            <a:endParaRPr lang="es-ES_tradnl"/>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_tradnl"/>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EE0796-2676-4897-B144-B38C63B88AA3}" type="slidenum">
              <a:rPr lang="es-ES_tradnl" smtClean="0"/>
              <a:t>‹#›</a:t>
            </a:fld>
            <a:endParaRPr lang="es-ES_trad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Oval 1"/>
          <p:cNvSpPr/>
          <p:nvPr/>
        </p:nvSpPr>
        <p:spPr>
          <a:xfrm>
            <a:off x="7236296" y="908720"/>
            <a:ext cx="1296144" cy="122413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7497655" y="1225512"/>
            <a:ext cx="1044116" cy="646331"/>
          </a:xfrm>
          <a:prstGeom prst="rect">
            <a:avLst/>
          </a:prstGeom>
          <a:noFill/>
        </p:spPr>
        <p:txBody>
          <a:bodyPr wrap="square" rtlCol="0">
            <a:spAutoFit/>
          </a:bodyPr>
          <a:lstStyle/>
          <a:p>
            <a:r>
              <a:rPr lang="en-US" sz="3600" dirty="0" smtClean="0"/>
              <a:t>51</a:t>
            </a:r>
            <a:endParaRPr lang="en-US" sz="36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547664" y="335558"/>
            <a:ext cx="5904656" cy="1077218"/>
          </a:xfrm>
          <a:prstGeom prst="rect">
            <a:avLst/>
          </a:prstGeom>
          <a:noFill/>
        </p:spPr>
        <p:txBody>
          <a:bodyPr wrap="square" rtlCol="0">
            <a:spAutoFit/>
          </a:bodyPr>
          <a:lstStyle/>
          <a:p>
            <a:pPr algn="ctr"/>
            <a:r>
              <a:rPr lang="es-MX" sz="3200" b="1" dirty="0" smtClean="0">
                <a:latin typeface="Arial" pitchFamily="34" charset="0"/>
                <a:cs typeface="Arial" pitchFamily="34" charset="0"/>
              </a:rPr>
              <a:t>Modeling: Doing what you know you should do</a:t>
            </a:r>
            <a:endParaRPr lang="es-ES_tradnl" sz="3200" b="1" dirty="0">
              <a:latin typeface="Arial" pitchFamily="34" charset="0"/>
              <a:cs typeface="Arial" pitchFamily="34" charset="0"/>
            </a:endParaRPr>
          </a:p>
        </p:txBody>
      </p:sp>
      <p:sp>
        <p:nvSpPr>
          <p:cNvPr id="3" name="2 CuadroTexto"/>
          <p:cNvSpPr txBox="1"/>
          <p:nvPr/>
        </p:nvSpPr>
        <p:spPr>
          <a:xfrm>
            <a:off x="2123728" y="1740872"/>
            <a:ext cx="5544616" cy="1754327"/>
          </a:xfrm>
          <a:prstGeom prst="rect">
            <a:avLst/>
          </a:prstGeom>
          <a:noFill/>
        </p:spPr>
        <p:txBody>
          <a:bodyPr wrap="square" rtlCol="0">
            <a:spAutoFit/>
          </a:bodyPr>
          <a:lstStyle/>
          <a:p>
            <a:r>
              <a:rPr lang="es-MX" sz="3600" dirty="0" smtClean="0">
                <a:solidFill>
                  <a:srgbClr val="993366"/>
                </a:solidFill>
                <a:latin typeface="Arial" pitchFamily="34" charset="0"/>
                <a:cs typeface="Arial" pitchFamily="34" charset="0"/>
              </a:rPr>
              <a:t>One of the best ways parents can teach self-respect is to model it.</a:t>
            </a:r>
            <a:endParaRPr lang="es-ES_tradnl" sz="3600" dirty="0">
              <a:solidFill>
                <a:srgbClr val="993366"/>
              </a:solidFill>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907704" y="836712"/>
            <a:ext cx="5688632" cy="3539430"/>
          </a:xfrm>
          <a:prstGeom prst="rect">
            <a:avLst/>
          </a:prstGeom>
          <a:noFill/>
        </p:spPr>
        <p:txBody>
          <a:bodyPr wrap="square" rtlCol="0">
            <a:spAutoFit/>
          </a:bodyPr>
          <a:lstStyle/>
          <a:p>
            <a:r>
              <a:rPr lang="es-MX" sz="3200" b="1" dirty="0" smtClean="0">
                <a:solidFill>
                  <a:srgbClr val="993366"/>
                </a:solidFill>
                <a:latin typeface="Arial" pitchFamily="34" charset="0"/>
                <a:cs typeface="Arial" pitchFamily="34" charset="0"/>
              </a:rPr>
              <a:t>Model being honest.</a:t>
            </a:r>
            <a:r>
              <a:rPr lang="es-MX" sz="3200" dirty="0" smtClean="0">
                <a:solidFill>
                  <a:srgbClr val="993366"/>
                </a:solidFill>
                <a:latin typeface="Arial" pitchFamily="34" charset="0"/>
                <a:cs typeface="Arial" pitchFamily="34" charset="0"/>
              </a:rPr>
              <a:t> </a:t>
            </a:r>
          </a:p>
          <a:p>
            <a:pPr marL="268288"/>
            <a:r>
              <a:rPr lang="es-MX" sz="3200" dirty="0" smtClean="0">
                <a:solidFill>
                  <a:srgbClr val="993366"/>
                </a:solidFill>
                <a:latin typeface="Arial" pitchFamily="34" charset="0"/>
                <a:cs typeface="Arial" pitchFamily="34" charset="0"/>
              </a:rPr>
              <a:t>Be a model in regards to other persons and things. It’s important to have a clear conscience. You can’t expect your children to say and do kind things if you don’t do it.</a:t>
            </a:r>
            <a:endParaRPr lang="es-ES_tradnl" sz="3200" b="1" dirty="0">
              <a:solidFill>
                <a:srgbClr val="993366"/>
              </a:solidFill>
              <a:latin typeface="Arial" pitchFamily="34" charset="0"/>
              <a:cs typeface="Arial"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979712" y="548680"/>
            <a:ext cx="5688632" cy="4708981"/>
          </a:xfrm>
          <a:prstGeom prst="rect">
            <a:avLst/>
          </a:prstGeom>
          <a:noFill/>
        </p:spPr>
        <p:txBody>
          <a:bodyPr wrap="square" rtlCol="0">
            <a:spAutoFit/>
          </a:bodyPr>
          <a:lstStyle/>
          <a:p>
            <a:r>
              <a:rPr lang="es-MX" sz="3000" b="1" dirty="0" smtClean="0">
                <a:solidFill>
                  <a:srgbClr val="993366"/>
                </a:solidFill>
                <a:latin typeface="Arial" pitchFamily="34" charset="0"/>
                <a:cs typeface="Arial" pitchFamily="34" charset="0"/>
              </a:rPr>
              <a:t>Model making wholesome choices.</a:t>
            </a:r>
          </a:p>
          <a:p>
            <a:pPr marL="174625"/>
            <a:r>
              <a:rPr lang="es-MX" sz="3000" dirty="0" smtClean="0">
                <a:solidFill>
                  <a:srgbClr val="993366"/>
                </a:solidFill>
                <a:latin typeface="Arial" pitchFamily="34" charset="0"/>
                <a:cs typeface="Arial" pitchFamily="34" charset="0"/>
              </a:rPr>
              <a:t>You must live by the same code of ethics you are trying to instill in your children. You can’t expect them to resist lying, cheating, or watching questionable movies or television programs if you do any of these things yourself.</a:t>
            </a:r>
            <a:endParaRPr lang="es-ES_tradnl" sz="3000" dirty="0">
              <a:solidFill>
                <a:srgbClr val="993366"/>
              </a:solidFill>
              <a:latin typeface="Arial" pitchFamily="34" charset="0"/>
              <a:cs typeface="Arial"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835696" y="332656"/>
            <a:ext cx="5832648" cy="584776"/>
          </a:xfrm>
          <a:prstGeom prst="rect">
            <a:avLst/>
          </a:prstGeom>
          <a:noFill/>
        </p:spPr>
        <p:txBody>
          <a:bodyPr wrap="square" rtlCol="0">
            <a:spAutoFit/>
          </a:bodyPr>
          <a:lstStyle/>
          <a:p>
            <a:pPr algn="ctr"/>
            <a:r>
              <a:rPr lang="es-MX" sz="3200" b="1" dirty="0" smtClean="0">
                <a:latin typeface="Arial" pitchFamily="34" charset="0"/>
                <a:cs typeface="Arial" pitchFamily="34" charset="0"/>
              </a:rPr>
              <a:t>Catch children being good</a:t>
            </a:r>
            <a:endParaRPr lang="es-ES_tradnl" sz="3200" b="1" dirty="0">
              <a:latin typeface="Arial" pitchFamily="34" charset="0"/>
              <a:cs typeface="Arial" pitchFamily="34" charset="0"/>
            </a:endParaRPr>
          </a:p>
        </p:txBody>
      </p:sp>
      <p:sp>
        <p:nvSpPr>
          <p:cNvPr id="3" name="2 CuadroTexto"/>
          <p:cNvSpPr txBox="1"/>
          <p:nvPr/>
        </p:nvSpPr>
        <p:spPr>
          <a:xfrm>
            <a:off x="2051720" y="1484784"/>
            <a:ext cx="5472608" cy="3693318"/>
          </a:xfrm>
          <a:prstGeom prst="rect">
            <a:avLst/>
          </a:prstGeom>
          <a:noFill/>
        </p:spPr>
        <p:txBody>
          <a:bodyPr wrap="square" rtlCol="0">
            <a:spAutoFit/>
          </a:bodyPr>
          <a:lstStyle/>
          <a:p>
            <a:r>
              <a:rPr lang="es-MX" sz="2600" dirty="0" smtClean="0">
                <a:solidFill>
                  <a:srgbClr val="993366"/>
                </a:solidFill>
                <a:latin typeface="Arial" pitchFamily="34" charset="0"/>
                <a:cs typeface="Arial" pitchFamily="34" charset="0"/>
              </a:rPr>
              <a:t>Another way you can teach children the value of self-respect is to catch them being good…and let them know how proud you are of them.</a:t>
            </a:r>
          </a:p>
          <a:p>
            <a:endParaRPr lang="es-MX" sz="2600" dirty="0">
              <a:solidFill>
                <a:srgbClr val="993366"/>
              </a:solidFill>
              <a:latin typeface="Arial" pitchFamily="34" charset="0"/>
              <a:cs typeface="Arial" pitchFamily="34" charset="0"/>
            </a:endParaRPr>
          </a:p>
          <a:p>
            <a:r>
              <a:rPr lang="es-MX" sz="2600" dirty="0" smtClean="0">
                <a:solidFill>
                  <a:srgbClr val="993366"/>
                </a:solidFill>
                <a:latin typeface="Arial" pitchFamily="34" charset="0"/>
                <a:cs typeface="Arial" pitchFamily="34" charset="0"/>
              </a:rPr>
              <a:t>Let them know that being trustworthy, making good decisions, and being responsible means a lot to you – and to God.</a:t>
            </a:r>
            <a:endParaRPr lang="es-ES_tradnl" sz="2600" dirty="0">
              <a:solidFill>
                <a:srgbClr val="993366"/>
              </a:solidFill>
              <a:latin typeface="Arial" pitchFamily="34" charset="0"/>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907704" y="305936"/>
            <a:ext cx="5832648" cy="4955203"/>
          </a:xfrm>
          <a:prstGeom prst="rect">
            <a:avLst/>
          </a:prstGeom>
          <a:noFill/>
        </p:spPr>
        <p:txBody>
          <a:bodyPr wrap="square" rtlCol="0">
            <a:spAutoFit/>
          </a:bodyPr>
          <a:lstStyle/>
          <a:p>
            <a:r>
              <a:rPr lang="es-ES" sz="4800" b="1" i="1" spc="300" dirty="0" err="1" smtClean="0">
                <a:latin typeface="+mj-lt"/>
                <a:cs typeface="Arial" pitchFamily="34" charset="0"/>
              </a:rPr>
              <a:t>Principle</a:t>
            </a:r>
            <a:r>
              <a:rPr lang="es-ES" sz="4800" b="1" i="1" spc="300" dirty="0" smtClean="0">
                <a:latin typeface="+mj-lt"/>
                <a:cs typeface="Arial" pitchFamily="34" charset="0"/>
              </a:rPr>
              <a:t> 151</a:t>
            </a:r>
          </a:p>
          <a:p>
            <a:pPr algn="r"/>
            <a:endParaRPr lang="es-ES" sz="1200" b="1" i="1" spc="300" dirty="0" smtClean="0">
              <a:effectLst>
                <a:outerShdw blurRad="38100" dist="38100" dir="2700000" algn="tl">
                  <a:srgbClr val="000000">
                    <a:alpha val="43137"/>
                  </a:srgbClr>
                </a:outerShdw>
              </a:effectLst>
              <a:latin typeface="+mj-lt"/>
              <a:cs typeface="Arial" pitchFamily="34" charset="0"/>
            </a:endParaRPr>
          </a:p>
          <a:p>
            <a:pPr algn="r"/>
            <a:endParaRPr lang="es-ES" sz="1200" b="1" i="1" spc="300" dirty="0">
              <a:effectLst>
                <a:outerShdw blurRad="38100" dist="38100" dir="2700000" algn="tl">
                  <a:srgbClr val="000000">
                    <a:alpha val="43137"/>
                  </a:srgbClr>
                </a:outerShdw>
              </a:effectLst>
              <a:latin typeface="+mj-lt"/>
              <a:cs typeface="Arial" pitchFamily="34" charset="0"/>
            </a:endParaRPr>
          </a:p>
          <a:p>
            <a:pPr algn="r"/>
            <a:endParaRPr lang="es-ES" sz="1200" b="1" i="1" spc="300" dirty="0" smtClean="0">
              <a:effectLst>
                <a:outerShdw blurRad="38100" dist="38100" dir="2700000" algn="tl">
                  <a:srgbClr val="000000">
                    <a:alpha val="43137"/>
                  </a:srgbClr>
                </a:outerShdw>
              </a:effectLst>
              <a:latin typeface="+mj-lt"/>
              <a:cs typeface="Arial" pitchFamily="34" charset="0"/>
            </a:endParaRPr>
          </a:p>
          <a:p>
            <a:pPr algn="r"/>
            <a:endParaRPr lang="es-ES" sz="1200" b="1" i="1" spc="300" dirty="0" smtClean="0">
              <a:effectLst>
                <a:outerShdw blurRad="38100" dist="38100" dir="2700000" algn="tl">
                  <a:srgbClr val="000000">
                    <a:alpha val="43137"/>
                  </a:srgbClr>
                </a:outerShdw>
              </a:effectLst>
              <a:latin typeface="+mj-lt"/>
              <a:cs typeface="Arial" pitchFamily="34" charset="0"/>
            </a:endParaRPr>
          </a:p>
          <a:p>
            <a:pPr algn="ctr"/>
            <a:r>
              <a:rPr lang="es-ES" sz="4400" b="1" i="1" spc="300" dirty="0" err="1" smtClean="0">
                <a:latin typeface="+mj-lt"/>
                <a:cs typeface="Arial" pitchFamily="34" charset="0"/>
              </a:rPr>
              <a:t>Recognizing</a:t>
            </a:r>
            <a:r>
              <a:rPr lang="es-ES" sz="4400" b="1" i="1" spc="300" dirty="0" smtClean="0">
                <a:latin typeface="+mj-lt"/>
                <a:cs typeface="Arial" pitchFamily="34" charset="0"/>
              </a:rPr>
              <a:t> </a:t>
            </a:r>
            <a:r>
              <a:rPr lang="es-ES" sz="4400" b="1" i="1" spc="300" dirty="0" err="1" smtClean="0">
                <a:latin typeface="+mj-lt"/>
                <a:cs typeface="Arial" pitchFamily="34" charset="0"/>
              </a:rPr>
              <a:t>the</a:t>
            </a:r>
            <a:r>
              <a:rPr lang="es-ES" sz="4400" b="1" i="1" spc="300" dirty="0" smtClean="0">
                <a:latin typeface="+mj-lt"/>
                <a:cs typeface="Arial" pitchFamily="34" charset="0"/>
              </a:rPr>
              <a:t> </a:t>
            </a:r>
            <a:r>
              <a:rPr lang="es-ES" sz="4400" b="1" i="1" spc="300" dirty="0" err="1" smtClean="0">
                <a:latin typeface="+mj-lt"/>
                <a:cs typeface="Arial" pitchFamily="34" charset="0"/>
              </a:rPr>
              <a:t>good</a:t>
            </a:r>
            <a:r>
              <a:rPr lang="es-ES" sz="4400" b="1" i="1" spc="300" dirty="0" smtClean="0">
                <a:latin typeface="+mj-lt"/>
                <a:cs typeface="Arial" pitchFamily="34" charset="0"/>
              </a:rPr>
              <a:t> in </a:t>
            </a:r>
            <a:r>
              <a:rPr lang="es-ES" sz="4400" b="1" i="1" spc="300" dirty="0" err="1" smtClean="0">
                <a:latin typeface="+mj-lt"/>
                <a:cs typeface="Arial" pitchFamily="34" charset="0"/>
              </a:rPr>
              <a:t>our</a:t>
            </a:r>
            <a:r>
              <a:rPr lang="es-ES" sz="4400" b="1" i="1" spc="300" dirty="0" smtClean="0">
                <a:latin typeface="+mj-lt"/>
                <a:cs typeface="Arial" pitchFamily="34" charset="0"/>
              </a:rPr>
              <a:t> </a:t>
            </a:r>
            <a:r>
              <a:rPr lang="es-ES" sz="4400" b="1" i="1" spc="300" dirty="0" err="1" smtClean="0">
                <a:latin typeface="+mj-lt"/>
                <a:cs typeface="Arial" pitchFamily="34" charset="0"/>
              </a:rPr>
              <a:t>children</a:t>
            </a:r>
            <a:r>
              <a:rPr lang="es-ES" sz="4400" b="1" i="1" spc="300" dirty="0" smtClean="0">
                <a:latin typeface="+mj-lt"/>
                <a:cs typeface="Arial" pitchFamily="34" charset="0"/>
              </a:rPr>
              <a:t> </a:t>
            </a:r>
            <a:r>
              <a:rPr lang="es-ES" sz="4400" b="1" i="1" spc="300" dirty="0" err="1" smtClean="0">
                <a:latin typeface="+mj-lt"/>
                <a:cs typeface="Arial" pitchFamily="34" charset="0"/>
              </a:rPr>
              <a:t>is</a:t>
            </a:r>
            <a:r>
              <a:rPr lang="es-ES" sz="4400" b="1" i="1" spc="300" dirty="0" smtClean="0">
                <a:latin typeface="+mj-lt"/>
                <a:cs typeface="Arial" pitchFamily="34" charset="0"/>
              </a:rPr>
              <a:t> </a:t>
            </a:r>
            <a:r>
              <a:rPr lang="es-ES" sz="4400" b="1" i="1" spc="300" dirty="0" err="1" smtClean="0">
                <a:latin typeface="+mj-lt"/>
                <a:cs typeface="Arial" pitchFamily="34" charset="0"/>
              </a:rPr>
              <a:t>one</a:t>
            </a:r>
            <a:r>
              <a:rPr lang="es-ES" sz="4400" b="1" i="1" spc="300" dirty="0" smtClean="0">
                <a:latin typeface="+mj-lt"/>
                <a:cs typeface="Arial" pitchFamily="34" charset="0"/>
              </a:rPr>
              <a:t> of </a:t>
            </a:r>
            <a:r>
              <a:rPr lang="es-ES" sz="4400" b="1" i="1" spc="300" dirty="0" err="1" smtClean="0">
                <a:latin typeface="+mj-lt"/>
                <a:cs typeface="Arial" pitchFamily="34" charset="0"/>
              </a:rPr>
              <a:t>the</a:t>
            </a:r>
            <a:r>
              <a:rPr lang="es-ES" sz="4400" b="1" i="1" spc="300" dirty="0" smtClean="0">
                <a:latin typeface="+mj-lt"/>
                <a:cs typeface="Arial" pitchFamily="34" charset="0"/>
              </a:rPr>
              <a:t> </a:t>
            </a:r>
            <a:r>
              <a:rPr lang="es-ES" sz="4400" b="1" i="1" spc="300" dirty="0" err="1" smtClean="0">
                <a:latin typeface="+mj-lt"/>
                <a:cs typeface="Arial" pitchFamily="34" charset="0"/>
              </a:rPr>
              <a:t>greatest</a:t>
            </a:r>
            <a:r>
              <a:rPr lang="es-ES" sz="4400" b="1" i="1" spc="300" dirty="0" smtClean="0">
                <a:latin typeface="+mj-lt"/>
                <a:cs typeface="Arial" pitchFamily="34" charset="0"/>
              </a:rPr>
              <a:t> </a:t>
            </a:r>
            <a:r>
              <a:rPr lang="es-ES" sz="4400" b="1" i="1" spc="300" dirty="0" err="1" smtClean="0">
                <a:latin typeface="+mj-lt"/>
                <a:cs typeface="Arial" pitchFamily="34" charset="0"/>
              </a:rPr>
              <a:t>gifts</a:t>
            </a:r>
            <a:r>
              <a:rPr lang="es-ES" sz="4400" b="1" i="1" spc="300" dirty="0" smtClean="0">
                <a:latin typeface="+mj-lt"/>
                <a:cs typeface="Arial" pitchFamily="34" charset="0"/>
              </a:rPr>
              <a:t> </a:t>
            </a:r>
            <a:r>
              <a:rPr lang="es-ES" sz="4400" b="1" i="1" spc="300" dirty="0" err="1" smtClean="0">
                <a:latin typeface="+mj-lt"/>
                <a:cs typeface="Arial" pitchFamily="34" charset="0"/>
              </a:rPr>
              <a:t>we</a:t>
            </a:r>
            <a:r>
              <a:rPr lang="es-ES" sz="4400" b="1" i="1" spc="300" dirty="0" smtClean="0">
                <a:latin typeface="+mj-lt"/>
                <a:cs typeface="Arial" pitchFamily="34" charset="0"/>
              </a:rPr>
              <a:t> can </a:t>
            </a:r>
            <a:r>
              <a:rPr lang="es-ES" sz="4400" b="1" i="1" spc="300" dirty="0" err="1" smtClean="0">
                <a:latin typeface="+mj-lt"/>
                <a:cs typeface="Arial" pitchFamily="34" charset="0"/>
              </a:rPr>
              <a:t>give</a:t>
            </a:r>
            <a:r>
              <a:rPr lang="es-ES" sz="4400" b="1" i="1" spc="300" dirty="0" smtClean="0">
                <a:latin typeface="+mj-lt"/>
                <a:cs typeface="Arial" pitchFamily="34" charset="0"/>
              </a:rPr>
              <a:t> </a:t>
            </a:r>
            <a:r>
              <a:rPr lang="es-ES" sz="4400" b="1" i="1" spc="300" dirty="0" err="1" smtClean="0">
                <a:latin typeface="+mj-lt"/>
                <a:cs typeface="Arial" pitchFamily="34" charset="0"/>
              </a:rPr>
              <a:t>them</a:t>
            </a:r>
            <a:r>
              <a:rPr lang="es-ES" sz="4400" b="1" i="1" spc="300" dirty="0" smtClean="0">
                <a:latin typeface="+mj-lt"/>
                <a:cs typeface="Arial" pitchFamily="34" charset="0"/>
              </a:rPr>
              <a: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835696" y="404664"/>
            <a:ext cx="5544616" cy="1200328"/>
          </a:xfrm>
          <a:prstGeom prst="rect">
            <a:avLst/>
          </a:prstGeom>
          <a:noFill/>
        </p:spPr>
        <p:txBody>
          <a:bodyPr wrap="square" rtlCol="0">
            <a:spAutoFit/>
          </a:bodyPr>
          <a:lstStyle/>
          <a:p>
            <a:pPr algn="ctr"/>
            <a:r>
              <a:rPr lang="es-MX" sz="2400" b="1" dirty="0" smtClean="0">
                <a:latin typeface="Arial" pitchFamily="34" charset="0"/>
                <a:cs typeface="Arial" pitchFamily="34" charset="0"/>
              </a:rPr>
              <a:t>Teach children that the choices they make will determine their self-respect</a:t>
            </a:r>
            <a:endParaRPr lang="es-ES_tradnl" sz="2400" b="1" dirty="0">
              <a:latin typeface="Arial" pitchFamily="34" charset="0"/>
              <a:cs typeface="Arial" pitchFamily="34" charset="0"/>
            </a:endParaRPr>
          </a:p>
        </p:txBody>
      </p:sp>
      <p:sp>
        <p:nvSpPr>
          <p:cNvPr id="3" name="2 CuadroTexto"/>
          <p:cNvSpPr txBox="1"/>
          <p:nvPr/>
        </p:nvSpPr>
        <p:spPr>
          <a:xfrm>
            <a:off x="2123728" y="1772816"/>
            <a:ext cx="5400600" cy="3539430"/>
          </a:xfrm>
          <a:prstGeom prst="rect">
            <a:avLst/>
          </a:prstGeom>
          <a:noFill/>
        </p:spPr>
        <p:txBody>
          <a:bodyPr wrap="square" rtlCol="0">
            <a:spAutoFit/>
          </a:bodyPr>
          <a:lstStyle/>
          <a:p>
            <a:r>
              <a:rPr lang="es-MX" sz="3200" dirty="0" smtClean="0">
                <a:solidFill>
                  <a:srgbClr val="993366"/>
                </a:solidFill>
                <a:latin typeface="Arial" pitchFamily="34" charset="0"/>
                <a:cs typeface="Arial" pitchFamily="34" charset="0"/>
              </a:rPr>
              <a:t>If they make positive choices, their self-respect grows. If they go against their consciences and make choices they know are wrong, their self-respect decreases.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123728" y="692696"/>
            <a:ext cx="5328592" cy="3970318"/>
          </a:xfrm>
          <a:prstGeom prst="rect">
            <a:avLst/>
          </a:prstGeom>
        </p:spPr>
        <p:txBody>
          <a:bodyPr wrap="square">
            <a:spAutoFit/>
          </a:bodyPr>
          <a:lstStyle/>
          <a:p>
            <a:r>
              <a:rPr lang="es-MX" sz="2800" dirty="0" smtClean="0">
                <a:solidFill>
                  <a:srgbClr val="993366"/>
                </a:solidFill>
                <a:latin typeface="Arial" pitchFamily="34" charset="0"/>
                <a:cs typeface="Arial" pitchFamily="34" charset="0"/>
              </a:rPr>
              <a:t>The fourth level of self-concept, that of self-respect, that children have the most control. </a:t>
            </a:r>
            <a:r>
              <a:rPr lang="es-MX" sz="2800" i="1" dirty="0" smtClean="0">
                <a:solidFill>
                  <a:srgbClr val="993366"/>
                </a:solidFill>
                <a:latin typeface="Arial" pitchFamily="34" charset="0"/>
                <a:cs typeface="Arial" pitchFamily="34" charset="0"/>
              </a:rPr>
              <a:t>They can choose to say “NO” to temptation. They can choose to obey their consciences…and stand for the fight. </a:t>
            </a:r>
          </a:p>
          <a:p>
            <a:pPr algn="ctr"/>
            <a:r>
              <a:rPr lang="es-MX" sz="2800" i="1" dirty="0" smtClean="0">
                <a:solidFill>
                  <a:srgbClr val="993366"/>
                </a:solidFill>
                <a:latin typeface="Arial" pitchFamily="34" charset="0"/>
                <a:cs typeface="Arial" pitchFamily="34" charset="0"/>
              </a:rPr>
              <a:t>IT MAY NOT BE EASY, BUT IT IS THEIR CHOICE.</a:t>
            </a:r>
            <a:endParaRPr lang="es-ES_tradnl" sz="2800" i="1" dirty="0">
              <a:solidFill>
                <a:srgbClr val="993366"/>
              </a:solidFill>
              <a:latin typeface="Arial" pitchFamily="34" charset="0"/>
              <a:cs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763688" y="476672"/>
            <a:ext cx="5832648" cy="1569660"/>
          </a:xfrm>
          <a:prstGeom prst="rect">
            <a:avLst/>
          </a:prstGeom>
          <a:noFill/>
        </p:spPr>
        <p:txBody>
          <a:bodyPr wrap="square" rtlCol="0">
            <a:spAutoFit/>
          </a:bodyPr>
          <a:lstStyle/>
          <a:p>
            <a:pPr algn="ctr"/>
            <a:r>
              <a:rPr lang="es-MX" sz="3200" b="1" dirty="0" smtClean="0">
                <a:latin typeface="Arial" pitchFamily="34" charset="0"/>
                <a:cs typeface="Arial" pitchFamily="34" charset="0"/>
              </a:rPr>
              <a:t>Encourage children to make choices that build self-respect</a:t>
            </a:r>
            <a:endParaRPr lang="es-ES_tradnl" sz="3200" b="1" dirty="0">
              <a:latin typeface="Arial" pitchFamily="34" charset="0"/>
              <a:cs typeface="Arial" pitchFamily="34" charset="0"/>
            </a:endParaRPr>
          </a:p>
        </p:txBody>
      </p:sp>
      <p:sp>
        <p:nvSpPr>
          <p:cNvPr id="4" name="3 CuadroTexto"/>
          <p:cNvSpPr txBox="1"/>
          <p:nvPr/>
        </p:nvSpPr>
        <p:spPr>
          <a:xfrm>
            <a:off x="2123728" y="2204864"/>
            <a:ext cx="5544616" cy="3046988"/>
          </a:xfrm>
          <a:prstGeom prst="rect">
            <a:avLst/>
          </a:prstGeom>
          <a:noFill/>
        </p:spPr>
        <p:txBody>
          <a:bodyPr wrap="square" rtlCol="0">
            <a:spAutoFit/>
          </a:bodyPr>
          <a:lstStyle/>
          <a:p>
            <a:r>
              <a:rPr lang="es-MX" sz="3200" b="1" dirty="0" smtClean="0">
                <a:solidFill>
                  <a:srgbClr val="993366"/>
                </a:solidFill>
                <a:latin typeface="Arial" pitchFamily="34" charset="0"/>
                <a:cs typeface="Arial" pitchFamily="34" charset="0"/>
              </a:rPr>
              <a:t>1. Cut temptations to a minimum</a:t>
            </a:r>
            <a:r>
              <a:rPr lang="es-MX" sz="3200" dirty="0" smtClean="0">
                <a:solidFill>
                  <a:srgbClr val="993366"/>
                </a:solidFill>
                <a:latin typeface="Arial" pitchFamily="34" charset="0"/>
                <a:cs typeface="Arial" pitchFamily="34" charset="0"/>
              </a:rPr>
              <a:t>. Anticipate potential areas where your children could be tempted to go against the values you’ve taught them.</a:t>
            </a:r>
            <a:endParaRPr lang="es-ES_tradnl" sz="3200" dirty="0">
              <a:solidFill>
                <a:srgbClr val="993366"/>
              </a:solidFill>
              <a:latin typeface="Arial" pitchFamily="34" charset="0"/>
              <a:cs typeface="Arial"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051720" y="1052736"/>
            <a:ext cx="5400600" cy="3539430"/>
          </a:xfrm>
          <a:prstGeom prst="rect">
            <a:avLst/>
          </a:prstGeom>
          <a:noFill/>
        </p:spPr>
        <p:txBody>
          <a:bodyPr wrap="square" rtlCol="0">
            <a:spAutoFit/>
          </a:bodyPr>
          <a:lstStyle/>
          <a:p>
            <a:r>
              <a:rPr lang="es-MX" sz="3200" b="1" dirty="0" smtClean="0">
                <a:solidFill>
                  <a:srgbClr val="993366"/>
                </a:solidFill>
                <a:latin typeface="Arial" pitchFamily="34" charset="0"/>
                <a:cs typeface="Arial" pitchFamily="34" charset="0"/>
              </a:rPr>
              <a:t>2. Make sure your children develop healthy consciences. </a:t>
            </a:r>
            <a:r>
              <a:rPr lang="es-MX" sz="3200" dirty="0" smtClean="0">
                <a:solidFill>
                  <a:srgbClr val="993366"/>
                </a:solidFill>
                <a:latin typeface="Arial" pitchFamily="34" charset="0"/>
                <a:cs typeface="Arial" pitchFamily="34" charset="0"/>
              </a:rPr>
              <a:t>It’s necessary that their consciences are based on God’s love and biblical principles that can stand the test of time.</a:t>
            </a:r>
            <a:endParaRPr lang="es-ES_tradnl" sz="3200" dirty="0">
              <a:solidFill>
                <a:srgbClr val="993366"/>
              </a:solidFill>
              <a:latin typeface="Arial" pitchFamily="34" charset="0"/>
              <a:cs typeface="Arial"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267744" y="1185714"/>
            <a:ext cx="5472608" cy="3539430"/>
          </a:xfrm>
          <a:prstGeom prst="rect">
            <a:avLst/>
          </a:prstGeom>
          <a:noFill/>
        </p:spPr>
        <p:txBody>
          <a:bodyPr wrap="square" rtlCol="0">
            <a:spAutoFit/>
          </a:bodyPr>
          <a:lstStyle/>
          <a:p>
            <a:r>
              <a:rPr lang="es-MX" sz="3200" b="1" dirty="0" smtClean="0">
                <a:solidFill>
                  <a:srgbClr val="993366"/>
                </a:solidFill>
                <a:latin typeface="Arial" pitchFamily="34" charset="0"/>
                <a:cs typeface="Arial" pitchFamily="34" charset="0"/>
              </a:rPr>
              <a:t>3. Allow your children to make age-appropriate moral decisions.</a:t>
            </a:r>
          </a:p>
          <a:p>
            <a:r>
              <a:rPr lang="es-MX" sz="3200" dirty="0" smtClean="0">
                <a:solidFill>
                  <a:srgbClr val="993366"/>
                </a:solidFill>
                <a:latin typeface="Arial" pitchFamily="34" charset="0"/>
                <a:cs typeface="Arial" pitchFamily="34" charset="0"/>
              </a:rPr>
              <a:t>Trust your children to make choices based on their developing conscience.</a:t>
            </a:r>
          </a:p>
          <a:p>
            <a:endParaRPr lang="es-ES_tradnl" sz="3200" dirty="0">
              <a:solidFill>
                <a:srgbClr val="993366"/>
              </a:solidFill>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3000" b="-3000"/>
          </a:stretch>
        </a:blipFill>
        <a:effectLst/>
      </p:bgPr>
    </p:bg>
    <p:spTree>
      <p:nvGrpSpPr>
        <p:cNvPr id="1" name=""/>
        <p:cNvGrpSpPr/>
        <p:nvPr/>
      </p:nvGrpSpPr>
      <p:grpSpPr>
        <a:xfrm>
          <a:off x="0" y="0"/>
          <a:ext cx="0" cy="0"/>
          <a:chOff x="0" y="0"/>
          <a:chExt cx="0" cy="0"/>
        </a:xfrm>
      </p:grpSpPr>
      <p:grpSp>
        <p:nvGrpSpPr>
          <p:cNvPr id="2" name="1 Grupo"/>
          <p:cNvGrpSpPr/>
          <p:nvPr/>
        </p:nvGrpSpPr>
        <p:grpSpPr>
          <a:xfrm>
            <a:off x="2267744" y="548680"/>
            <a:ext cx="6624736" cy="2865804"/>
            <a:chOff x="2267744" y="548680"/>
            <a:chExt cx="6624736" cy="2865804"/>
          </a:xfrm>
        </p:grpSpPr>
        <p:sp>
          <p:nvSpPr>
            <p:cNvPr id="3" name="2 CuadroTexto"/>
            <p:cNvSpPr txBox="1"/>
            <p:nvPr/>
          </p:nvSpPr>
          <p:spPr>
            <a:xfrm>
              <a:off x="2267744" y="1844824"/>
              <a:ext cx="6408712" cy="1569660"/>
            </a:xfrm>
            <a:prstGeom prst="rect">
              <a:avLst/>
            </a:prstGeom>
            <a:noFill/>
          </p:spPr>
          <p:txBody>
            <a:bodyPr wrap="square" rtlCol="0">
              <a:spAutoFit/>
            </a:bodyPr>
            <a:lstStyle/>
            <a:p>
              <a:pPr algn="ctr"/>
              <a:r>
                <a:rPr lang="es-MX" sz="4800" b="1" dirty="0" smtClean="0">
                  <a:effectLst>
                    <a:outerShdw blurRad="38100" dist="38100" dir="2700000" algn="tl">
                      <a:srgbClr val="000000">
                        <a:alpha val="43137"/>
                      </a:srgbClr>
                    </a:outerShdw>
                  </a:effectLst>
                  <a:latin typeface="Arial" pitchFamily="34" charset="0"/>
                  <a:cs typeface="Arial" pitchFamily="34" charset="0"/>
                </a:rPr>
                <a:t>Keeping Self-Respect Healthy</a:t>
              </a:r>
              <a:endParaRPr lang="es-MX" sz="4800" b="1" dirty="0">
                <a:effectLst>
                  <a:outerShdw blurRad="38100" dist="38100" dir="2700000" algn="tl">
                    <a:srgbClr val="000000">
                      <a:alpha val="43137"/>
                    </a:srgbClr>
                  </a:outerShdw>
                </a:effectLst>
                <a:latin typeface="Arial" pitchFamily="34" charset="0"/>
                <a:cs typeface="Arial" pitchFamily="34" charset="0"/>
              </a:endParaRPr>
            </a:p>
          </p:txBody>
        </p:sp>
        <p:sp>
          <p:nvSpPr>
            <p:cNvPr id="4" name="3 CuadroTexto"/>
            <p:cNvSpPr txBox="1"/>
            <p:nvPr/>
          </p:nvSpPr>
          <p:spPr>
            <a:xfrm>
              <a:off x="7452320" y="548680"/>
              <a:ext cx="1440160" cy="369332"/>
            </a:xfrm>
            <a:prstGeom prst="rect">
              <a:avLst/>
            </a:prstGeom>
            <a:noFill/>
          </p:spPr>
          <p:txBody>
            <a:bodyPr wrap="square" rtlCol="0">
              <a:spAutoFit/>
            </a:bodyPr>
            <a:lstStyle/>
            <a:p>
              <a:r>
                <a:rPr lang="es-MX" dirty="0" smtClean="0">
                  <a:latin typeface="AntigoniBd" pitchFamily="34" charset="0"/>
                </a:rPr>
                <a:t>Chapter 51</a:t>
              </a:r>
              <a:endParaRPr lang="es-MX" dirty="0">
                <a:latin typeface="AntigoniBd" pitchFamily="34" charset="0"/>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123728" y="1502787"/>
            <a:ext cx="5472608" cy="2246769"/>
          </a:xfrm>
          <a:prstGeom prst="rect">
            <a:avLst/>
          </a:prstGeom>
          <a:noFill/>
        </p:spPr>
        <p:txBody>
          <a:bodyPr wrap="square" rtlCol="0">
            <a:spAutoFit/>
          </a:bodyPr>
          <a:lstStyle/>
          <a:p>
            <a:r>
              <a:rPr lang="es-MX" sz="2800" dirty="0" smtClean="0">
                <a:solidFill>
                  <a:srgbClr val="993366"/>
                </a:solidFill>
                <a:latin typeface="Arial" pitchFamily="34" charset="0"/>
                <a:cs typeface="Arial" pitchFamily="34" charset="0"/>
              </a:rPr>
              <a:t>Instill in them that even if they mess up, they are still loved by you – and God. But there are consequences that they need to accept.</a:t>
            </a:r>
            <a:endParaRPr lang="es-ES_tradnl" sz="2800" dirty="0">
              <a:solidFill>
                <a:srgbClr val="993366"/>
              </a:solidFill>
              <a:latin typeface="Arial" pitchFamily="34" charset="0"/>
              <a:cs typeface="Arial" pitchFamily="34" charset="0"/>
            </a:endParaRPr>
          </a:p>
        </p:txBody>
      </p:sp>
      <p:sp>
        <p:nvSpPr>
          <p:cNvPr id="3" name="2 Rectángulo"/>
          <p:cNvSpPr/>
          <p:nvPr/>
        </p:nvSpPr>
        <p:spPr>
          <a:xfrm>
            <a:off x="1619672" y="692696"/>
            <a:ext cx="5688632" cy="954107"/>
          </a:xfrm>
          <a:prstGeom prst="rect">
            <a:avLst/>
          </a:prstGeom>
        </p:spPr>
        <p:txBody>
          <a:bodyPr wrap="square">
            <a:spAutoFit/>
          </a:bodyPr>
          <a:lstStyle/>
          <a:p>
            <a:r>
              <a:rPr lang="es-MX" sz="2800" b="1" dirty="0" smtClean="0">
                <a:solidFill>
                  <a:srgbClr val="993366"/>
                </a:solidFill>
                <a:latin typeface="Arial" pitchFamily="34" charset="0"/>
                <a:cs typeface="Arial" pitchFamily="34" charset="0"/>
              </a:rPr>
              <a:t>4. Instill in them that they are loved by you and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123728" y="404664"/>
            <a:ext cx="5544616" cy="4524316"/>
          </a:xfrm>
          <a:prstGeom prst="rect">
            <a:avLst/>
          </a:prstGeom>
          <a:noFill/>
        </p:spPr>
        <p:txBody>
          <a:bodyPr wrap="square" rtlCol="0">
            <a:spAutoFit/>
          </a:bodyPr>
          <a:lstStyle/>
          <a:p>
            <a:r>
              <a:rPr lang="es-MX" sz="3600" b="1" dirty="0" smtClean="0">
                <a:solidFill>
                  <a:srgbClr val="993366"/>
                </a:solidFill>
                <a:latin typeface="Arial" pitchFamily="34" charset="0"/>
                <a:cs typeface="Arial" pitchFamily="34" charset="0"/>
              </a:rPr>
              <a:t>5. Motivate the development of a strong self-concept. </a:t>
            </a:r>
            <a:r>
              <a:rPr lang="es-MX" sz="3600" dirty="0" smtClean="0">
                <a:solidFill>
                  <a:srgbClr val="993366"/>
                </a:solidFill>
                <a:latin typeface="Arial" pitchFamily="34" charset="0"/>
                <a:cs typeface="Arial" pitchFamily="34" charset="0"/>
              </a:rPr>
              <a:t>Teach children how to cope with cutting or demeaning statements so these hurtful words don’t destroy their self-concept.</a:t>
            </a:r>
            <a:endParaRPr lang="es-ES_tradnl" sz="3600" dirty="0">
              <a:solidFill>
                <a:srgbClr val="993366"/>
              </a:solidFill>
              <a:latin typeface="Arial" pitchFamily="34" charset="0"/>
              <a:cs typeface="Arial"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195736" y="1798945"/>
            <a:ext cx="5616624" cy="2062103"/>
          </a:xfrm>
          <a:prstGeom prst="rect">
            <a:avLst/>
          </a:prstGeom>
          <a:noFill/>
        </p:spPr>
        <p:txBody>
          <a:bodyPr wrap="square" rtlCol="0">
            <a:spAutoFit/>
          </a:bodyPr>
          <a:lstStyle/>
          <a:p>
            <a:r>
              <a:rPr lang="es-MX" sz="3200" b="1" dirty="0" smtClean="0">
                <a:solidFill>
                  <a:srgbClr val="993366"/>
                </a:solidFill>
                <a:latin typeface="Arial" pitchFamily="34" charset="0"/>
                <a:cs typeface="Arial" pitchFamily="34" charset="0"/>
              </a:rPr>
              <a:t>6. Encourage</a:t>
            </a:r>
            <a:r>
              <a:rPr lang="es-MX" sz="3200" dirty="0" smtClean="0">
                <a:solidFill>
                  <a:srgbClr val="993366"/>
                </a:solidFill>
                <a:latin typeface="Arial" pitchFamily="34" charset="0"/>
                <a:cs typeface="Arial" pitchFamily="34" charset="0"/>
              </a:rPr>
              <a:t>. </a:t>
            </a:r>
          </a:p>
          <a:p>
            <a:r>
              <a:rPr lang="es-MX" sz="3200" dirty="0" smtClean="0">
                <a:solidFill>
                  <a:srgbClr val="993366"/>
                </a:solidFill>
                <a:latin typeface="Arial" pitchFamily="34" charset="0"/>
                <a:cs typeface="Arial" pitchFamily="34" charset="0"/>
              </a:rPr>
              <a:t>Give your children encouragement, especially when things are tough.  </a:t>
            </a:r>
            <a:endParaRPr lang="es-ES_tradnl" sz="3200" dirty="0">
              <a:solidFill>
                <a:srgbClr val="993366"/>
              </a:solidFill>
              <a:latin typeface="Arial" pitchFamily="34" charset="0"/>
              <a:cs typeface="Arial"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2 Grupo"/>
          <p:cNvGrpSpPr/>
          <p:nvPr/>
        </p:nvGrpSpPr>
        <p:grpSpPr>
          <a:xfrm>
            <a:off x="1619672" y="404664"/>
            <a:ext cx="5754265" cy="5142186"/>
            <a:chOff x="1426859" y="908720"/>
            <a:chExt cx="6681665" cy="5358210"/>
          </a:xfrm>
        </p:grpSpPr>
        <p:sp>
          <p:nvSpPr>
            <p:cNvPr id="4" name="3 Rectángulo"/>
            <p:cNvSpPr/>
            <p:nvPr/>
          </p:nvSpPr>
          <p:spPr>
            <a:xfrm>
              <a:off x="5941980" y="5785870"/>
              <a:ext cx="2166544" cy="481060"/>
            </a:xfrm>
            <a:prstGeom prst="rect">
              <a:avLst/>
            </a:prstGeom>
          </p:spPr>
          <p:txBody>
            <a:bodyPr wrap="square">
              <a:spAutoFit/>
            </a:bodyPr>
            <a:lstStyle/>
            <a:p>
              <a:pPr lvl="0"/>
              <a:r>
                <a:rPr lang="es-ES" sz="2400" dirty="0" smtClean="0">
                  <a:solidFill>
                    <a:prstClr val="black"/>
                  </a:solidFill>
                  <a:latin typeface="Arial" pitchFamily="34" charset="0"/>
                  <a:cs typeface="Arial" pitchFamily="34" charset="0"/>
                </a:rPr>
                <a:t>Page 661</a:t>
              </a:r>
              <a:endParaRPr lang="es-ES" sz="2400" dirty="0">
                <a:solidFill>
                  <a:prstClr val="black"/>
                </a:solidFill>
                <a:latin typeface="Arial" pitchFamily="34" charset="0"/>
                <a:cs typeface="Arial" pitchFamily="34" charset="0"/>
              </a:endParaRPr>
            </a:p>
          </p:txBody>
        </p:sp>
        <p:sp>
          <p:nvSpPr>
            <p:cNvPr id="5" name="4 Rectángulo"/>
            <p:cNvSpPr/>
            <p:nvPr/>
          </p:nvSpPr>
          <p:spPr>
            <a:xfrm>
              <a:off x="2095766" y="2034216"/>
              <a:ext cx="5769321" cy="2212873"/>
            </a:xfrm>
            <a:prstGeom prst="rect">
              <a:avLst/>
            </a:prstGeom>
          </p:spPr>
          <p:txBody>
            <a:bodyPr wrap="square">
              <a:spAutoFit/>
            </a:bodyPr>
            <a:lstStyle/>
            <a:p>
              <a:pPr algn="ctr"/>
              <a:r>
                <a:rPr lang="es-ES" sz="4400" dirty="0" err="1" smtClean="0">
                  <a:latin typeface="Arial" pitchFamily="34" charset="0"/>
                  <a:cs typeface="Arial" pitchFamily="34" charset="0"/>
                </a:rPr>
                <a:t>What</a:t>
              </a:r>
              <a:r>
                <a:rPr lang="es-ES" sz="4400" dirty="0" smtClean="0">
                  <a:latin typeface="Arial" pitchFamily="34" charset="0"/>
                  <a:cs typeface="Arial" pitchFamily="34" charset="0"/>
                </a:rPr>
                <a:t> </a:t>
              </a:r>
              <a:r>
                <a:rPr lang="es-ES" sz="4400" dirty="0" err="1" smtClean="0">
                  <a:latin typeface="Arial" pitchFamily="34" charset="0"/>
                  <a:cs typeface="Arial" pitchFamily="34" charset="0"/>
                </a:rPr>
                <a:t>did</a:t>
              </a:r>
              <a:r>
                <a:rPr lang="es-ES" sz="4400" dirty="0" smtClean="0">
                  <a:latin typeface="Arial" pitchFamily="34" charset="0"/>
                  <a:cs typeface="Arial" pitchFamily="34" charset="0"/>
                </a:rPr>
                <a:t> </a:t>
              </a:r>
              <a:r>
                <a:rPr lang="es-ES" sz="4400" dirty="0" err="1" smtClean="0">
                  <a:latin typeface="Arial" pitchFamily="34" charset="0"/>
                  <a:cs typeface="Arial" pitchFamily="34" charset="0"/>
                </a:rPr>
                <a:t>Jesus</a:t>
              </a:r>
              <a:r>
                <a:rPr lang="es-ES" sz="4400" dirty="0" smtClean="0">
                  <a:latin typeface="Arial" pitchFamily="34" charset="0"/>
                  <a:cs typeface="Arial" pitchFamily="34" charset="0"/>
                </a:rPr>
                <a:t> mean </a:t>
              </a:r>
              <a:r>
                <a:rPr lang="es-ES" sz="4400" dirty="0" err="1" smtClean="0">
                  <a:latin typeface="Arial" pitchFamily="34" charset="0"/>
                  <a:cs typeface="Arial" pitchFamily="34" charset="0"/>
                </a:rPr>
                <a:t>when</a:t>
              </a:r>
              <a:r>
                <a:rPr lang="es-ES" sz="4400" dirty="0" smtClean="0">
                  <a:latin typeface="Arial" pitchFamily="34" charset="0"/>
                  <a:cs typeface="Arial" pitchFamily="34" charset="0"/>
                </a:rPr>
                <a:t> He </a:t>
              </a:r>
              <a:r>
                <a:rPr lang="es-ES" sz="4400" dirty="0" err="1" smtClean="0">
                  <a:latin typeface="Arial" pitchFamily="34" charset="0"/>
                  <a:cs typeface="Arial" pitchFamily="34" charset="0"/>
                </a:rPr>
                <a:t>said</a:t>
              </a:r>
              <a:r>
                <a:rPr lang="es-ES" sz="4400" dirty="0" smtClean="0">
                  <a:latin typeface="Arial" pitchFamily="34" charset="0"/>
                  <a:cs typeface="Arial" pitchFamily="34" charset="0"/>
                </a:rPr>
                <a:t>? </a:t>
              </a:r>
            </a:p>
          </p:txBody>
        </p:sp>
        <p:sp>
          <p:nvSpPr>
            <p:cNvPr id="6" name="5 CuadroTexto"/>
            <p:cNvSpPr txBox="1"/>
            <p:nvPr/>
          </p:nvSpPr>
          <p:spPr>
            <a:xfrm>
              <a:off x="1426859" y="908720"/>
              <a:ext cx="1421182" cy="481060"/>
            </a:xfrm>
            <a:prstGeom prst="rect">
              <a:avLst/>
            </a:prstGeom>
            <a:noFill/>
          </p:spPr>
          <p:txBody>
            <a:bodyPr wrap="none" rtlCol="0">
              <a:spAutoFit/>
            </a:bodyPr>
            <a:lstStyle/>
            <a:p>
              <a:r>
                <a:rPr lang="es-ES" sz="2400" b="1" i="1" dirty="0" err="1" smtClean="0">
                  <a:solidFill>
                    <a:schemeClr val="bg2">
                      <a:lumMod val="25000"/>
                    </a:schemeClr>
                  </a:solidFill>
                </a:rPr>
                <a:t>Activity</a:t>
              </a:r>
              <a:endParaRPr lang="es-ES" sz="2400" b="1" i="1" dirty="0">
                <a:solidFill>
                  <a:schemeClr val="bg2">
                    <a:lumMod val="25000"/>
                  </a:schemeClr>
                </a:solidFill>
              </a:endParaRPr>
            </a:p>
          </p:txBody>
        </p:sp>
      </p:gr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267744" y="620688"/>
            <a:ext cx="5544616" cy="3970318"/>
          </a:xfrm>
          <a:prstGeom prst="rect">
            <a:avLst/>
          </a:prstGeom>
          <a:noFill/>
        </p:spPr>
        <p:txBody>
          <a:bodyPr wrap="square" rtlCol="0">
            <a:spAutoFit/>
          </a:bodyPr>
          <a:lstStyle/>
          <a:p>
            <a:r>
              <a:rPr lang="es-MX" sz="2800" b="1" dirty="0" smtClean="0">
                <a:solidFill>
                  <a:srgbClr val="993366"/>
                </a:solidFill>
                <a:latin typeface="Arial" pitchFamily="34" charset="0"/>
                <a:cs typeface="Arial" pitchFamily="34" charset="0"/>
              </a:rPr>
              <a:t>7. Teach your children that self-denial, although difficult, can be good.</a:t>
            </a:r>
          </a:p>
          <a:p>
            <a:r>
              <a:rPr lang="es-MX" sz="2800" dirty="0" smtClean="0">
                <a:solidFill>
                  <a:srgbClr val="993366"/>
                </a:solidFill>
                <a:latin typeface="Arial" pitchFamily="34" charset="0"/>
                <a:cs typeface="Arial" pitchFamily="34" charset="0"/>
              </a:rPr>
              <a:t>It’s difficult for most children to learn that saying “No” to something they want may actually help them feel better about themselves in the long run. It becomes easier with practice.</a:t>
            </a:r>
            <a:endParaRPr lang="es-ES_tradnl" sz="2800" dirty="0">
              <a:solidFill>
                <a:srgbClr val="993366"/>
              </a:solidFill>
              <a:latin typeface="Arial" pitchFamily="34" charset="0"/>
              <a:cs typeface="Arial"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123728" y="260648"/>
            <a:ext cx="5544616" cy="5339924"/>
          </a:xfrm>
          <a:prstGeom prst="rect">
            <a:avLst/>
          </a:prstGeom>
          <a:noFill/>
        </p:spPr>
        <p:txBody>
          <a:bodyPr wrap="square" rtlCol="0">
            <a:spAutoFit/>
          </a:bodyPr>
          <a:lstStyle/>
          <a:p>
            <a:r>
              <a:rPr lang="es-MX" sz="3100" dirty="0" smtClean="0">
                <a:solidFill>
                  <a:srgbClr val="993366"/>
                </a:solidFill>
                <a:latin typeface="Arial" pitchFamily="34" charset="0"/>
                <a:cs typeface="Arial" pitchFamily="34" charset="0"/>
              </a:rPr>
              <a:t>When everything else seems to be going wrong for your child, and her sense of personal value is slipping, encourage her to listen carefully to her conscience and keep doing what she know is right – because self-respect is a very important part of a person’s self-concept.</a:t>
            </a:r>
            <a:endParaRPr lang="es-ES_tradnl" sz="3100" dirty="0">
              <a:solidFill>
                <a:srgbClr val="993366"/>
              </a:solidFill>
              <a:latin typeface="Arial" pitchFamily="34" charset="0"/>
              <a:cs typeface="Arial" pitchFamily="34"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907704" y="305936"/>
            <a:ext cx="5832648" cy="4031873"/>
          </a:xfrm>
          <a:prstGeom prst="rect">
            <a:avLst/>
          </a:prstGeom>
          <a:noFill/>
        </p:spPr>
        <p:txBody>
          <a:bodyPr wrap="square" rtlCol="0">
            <a:spAutoFit/>
          </a:bodyPr>
          <a:lstStyle/>
          <a:p>
            <a:r>
              <a:rPr lang="es-ES" sz="4800" b="1" i="1" spc="300" dirty="0" err="1" smtClean="0">
                <a:latin typeface="+mj-lt"/>
                <a:cs typeface="Arial" pitchFamily="34" charset="0"/>
              </a:rPr>
              <a:t>Principle</a:t>
            </a:r>
            <a:r>
              <a:rPr lang="es-ES" sz="4800" b="1" i="1" spc="300" dirty="0">
                <a:latin typeface="+mj-lt"/>
                <a:cs typeface="Arial" pitchFamily="34" charset="0"/>
              </a:rPr>
              <a:t> </a:t>
            </a:r>
            <a:r>
              <a:rPr lang="es-ES" sz="4800" b="1" i="1" spc="300" dirty="0" smtClean="0">
                <a:latin typeface="+mj-lt"/>
                <a:cs typeface="Arial" pitchFamily="34" charset="0"/>
              </a:rPr>
              <a:t>152</a:t>
            </a:r>
          </a:p>
          <a:p>
            <a:pPr algn="r"/>
            <a:endParaRPr lang="es-ES" sz="1200" b="1" i="1" spc="300" dirty="0" smtClean="0">
              <a:effectLst>
                <a:outerShdw blurRad="38100" dist="38100" dir="2700000" algn="tl">
                  <a:srgbClr val="000000">
                    <a:alpha val="43137"/>
                  </a:srgbClr>
                </a:outerShdw>
              </a:effectLst>
              <a:latin typeface="+mj-lt"/>
              <a:cs typeface="Arial" pitchFamily="34" charset="0"/>
            </a:endParaRPr>
          </a:p>
          <a:p>
            <a:pPr algn="r"/>
            <a:endParaRPr lang="es-ES" sz="1200" b="1" i="1" spc="300" dirty="0">
              <a:effectLst>
                <a:outerShdw blurRad="38100" dist="38100" dir="2700000" algn="tl">
                  <a:srgbClr val="000000">
                    <a:alpha val="43137"/>
                  </a:srgbClr>
                </a:outerShdw>
              </a:effectLst>
              <a:latin typeface="+mj-lt"/>
              <a:cs typeface="Arial" pitchFamily="34" charset="0"/>
            </a:endParaRPr>
          </a:p>
          <a:p>
            <a:pPr algn="r"/>
            <a:endParaRPr lang="es-ES" sz="1200" b="1" i="1" spc="300" dirty="0" smtClean="0">
              <a:effectLst>
                <a:outerShdw blurRad="38100" dist="38100" dir="2700000" algn="tl">
                  <a:srgbClr val="000000">
                    <a:alpha val="43137"/>
                  </a:srgbClr>
                </a:outerShdw>
              </a:effectLst>
              <a:latin typeface="+mj-lt"/>
              <a:cs typeface="Arial" pitchFamily="34" charset="0"/>
            </a:endParaRPr>
          </a:p>
          <a:p>
            <a:pPr algn="r"/>
            <a:endParaRPr lang="es-ES" sz="1200" b="1" i="1" spc="300" dirty="0" smtClean="0">
              <a:effectLst>
                <a:outerShdw blurRad="38100" dist="38100" dir="2700000" algn="tl">
                  <a:srgbClr val="000000">
                    <a:alpha val="43137"/>
                  </a:srgbClr>
                </a:outerShdw>
              </a:effectLst>
              <a:latin typeface="+mj-lt"/>
              <a:cs typeface="Arial" pitchFamily="34" charset="0"/>
            </a:endParaRPr>
          </a:p>
          <a:p>
            <a:pPr algn="ctr"/>
            <a:r>
              <a:rPr lang="es-ES" sz="4000" b="1" i="1" spc="300" dirty="0" err="1" smtClean="0">
                <a:latin typeface="+mj-lt"/>
                <a:cs typeface="Arial" pitchFamily="34" charset="0"/>
              </a:rPr>
              <a:t>Focus</a:t>
            </a:r>
            <a:r>
              <a:rPr lang="es-ES" sz="4000" b="1" i="1" spc="300" dirty="0" smtClean="0">
                <a:latin typeface="+mj-lt"/>
                <a:cs typeface="Arial" pitchFamily="34" charset="0"/>
              </a:rPr>
              <a:t> </a:t>
            </a:r>
            <a:r>
              <a:rPr lang="es-ES" sz="4000" b="1" i="1" spc="300" dirty="0" err="1" smtClean="0">
                <a:latin typeface="+mj-lt"/>
                <a:cs typeface="Arial" pitchFamily="34" charset="0"/>
              </a:rPr>
              <a:t>on</a:t>
            </a:r>
            <a:r>
              <a:rPr lang="es-ES" sz="4000" b="1" i="1" spc="300" dirty="0" smtClean="0">
                <a:latin typeface="+mj-lt"/>
                <a:cs typeface="Arial" pitchFamily="34" charset="0"/>
              </a:rPr>
              <a:t> </a:t>
            </a:r>
            <a:r>
              <a:rPr lang="es-ES" sz="4000" b="1" i="1" spc="300" dirty="0" err="1" smtClean="0">
                <a:latin typeface="+mj-lt"/>
                <a:cs typeface="Arial" pitchFamily="34" charset="0"/>
              </a:rPr>
              <a:t>how</a:t>
            </a:r>
            <a:r>
              <a:rPr lang="es-ES" sz="4000" b="1" i="1" spc="300" dirty="0" smtClean="0">
                <a:latin typeface="+mj-lt"/>
                <a:cs typeface="Arial" pitchFamily="34" charset="0"/>
              </a:rPr>
              <a:t> </a:t>
            </a:r>
            <a:r>
              <a:rPr lang="es-ES" sz="4000" b="1" i="1" spc="300" dirty="0" err="1" smtClean="0">
                <a:latin typeface="+mj-lt"/>
                <a:cs typeface="Arial" pitchFamily="34" charset="0"/>
              </a:rPr>
              <a:t>good</a:t>
            </a:r>
            <a:r>
              <a:rPr lang="es-ES" sz="4000" b="1" i="1" spc="300" dirty="0" smtClean="0">
                <a:latin typeface="+mj-lt"/>
                <a:cs typeface="Arial" pitchFamily="34" charset="0"/>
              </a:rPr>
              <a:t> </a:t>
            </a:r>
            <a:r>
              <a:rPr lang="es-ES" sz="4000" b="1" i="1" spc="300" dirty="0" err="1" smtClean="0">
                <a:latin typeface="+mj-lt"/>
                <a:cs typeface="Arial" pitchFamily="34" charset="0"/>
              </a:rPr>
              <a:t>it</a:t>
            </a:r>
            <a:r>
              <a:rPr lang="es-ES" sz="4000" b="1" i="1" spc="300" dirty="0" smtClean="0">
                <a:latin typeface="+mj-lt"/>
                <a:cs typeface="Arial" pitchFamily="34" charset="0"/>
              </a:rPr>
              <a:t> </a:t>
            </a:r>
            <a:r>
              <a:rPr lang="es-ES" sz="4000" b="1" i="1" spc="300" dirty="0" err="1" smtClean="0">
                <a:latin typeface="+mj-lt"/>
                <a:cs typeface="Arial" pitchFamily="34" charset="0"/>
              </a:rPr>
              <a:t>feels</a:t>
            </a:r>
            <a:r>
              <a:rPr lang="es-ES" sz="4000" b="1" i="1" spc="300" dirty="0" smtClean="0">
                <a:latin typeface="+mj-lt"/>
                <a:cs typeface="Arial" pitchFamily="34" charset="0"/>
              </a:rPr>
              <a:t> </a:t>
            </a:r>
            <a:r>
              <a:rPr lang="es-ES" sz="4000" b="1" i="1" spc="300" dirty="0" err="1" smtClean="0">
                <a:latin typeface="+mj-lt"/>
                <a:cs typeface="Arial" pitchFamily="34" charset="0"/>
              </a:rPr>
              <a:t>when</a:t>
            </a:r>
            <a:r>
              <a:rPr lang="es-ES" sz="4000" b="1" i="1" spc="300" dirty="0" smtClean="0">
                <a:latin typeface="+mj-lt"/>
                <a:cs typeface="Arial" pitchFamily="34" charset="0"/>
              </a:rPr>
              <a:t> </a:t>
            </a:r>
            <a:r>
              <a:rPr lang="es-ES" sz="4000" b="1" i="1" spc="300" dirty="0" err="1" smtClean="0">
                <a:latin typeface="+mj-lt"/>
                <a:cs typeface="Arial" pitchFamily="34" charset="0"/>
              </a:rPr>
              <a:t>making</a:t>
            </a:r>
            <a:r>
              <a:rPr lang="es-ES" sz="4000" b="1" i="1" spc="300" dirty="0" smtClean="0">
                <a:latin typeface="+mj-lt"/>
                <a:cs typeface="Arial" pitchFamily="34" charset="0"/>
              </a:rPr>
              <a:t> </a:t>
            </a:r>
            <a:r>
              <a:rPr lang="es-ES" sz="4000" b="1" i="1" spc="300" dirty="0" err="1" smtClean="0">
                <a:latin typeface="+mj-lt"/>
                <a:cs typeface="Arial" pitchFamily="34" charset="0"/>
              </a:rPr>
              <a:t>wise</a:t>
            </a:r>
            <a:r>
              <a:rPr lang="es-ES" sz="4000" b="1" i="1" spc="300" dirty="0" smtClean="0">
                <a:latin typeface="+mj-lt"/>
                <a:cs typeface="Arial" pitchFamily="34" charset="0"/>
              </a:rPr>
              <a:t> </a:t>
            </a:r>
            <a:r>
              <a:rPr lang="es-ES" sz="4000" b="1" i="1" spc="300" dirty="0" err="1" smtClean="0">
                <a:latin typeface="+mj-lt"/>
                <a:cs typeface="Arial" pitchFamily="34" charset="0"/>
              </a:rPr>
              <a:t>decisions</a:t>
            </a:r>
            <a:r>
              <a:rPr lang="es-ES" sz="4000" b="1" i="1" spc="300" dirty="0" smtClean="0">
                <a:latin typeface="+mj-lt"/>
                <a:cs typeface="Arial" pitchFamily="34" charset="0"/>
              </a:rPr>
              <a:t> </a:t>
            </a:r>
            <a:r>
              <a:rPr lang="es-ES" sz="4000" b="1" i="1" spc="300" dirty="0" err="1" smtClean="0">
                <a:latin typeface="+mj-lt"/>
                <a:cs typeface="Arial" pitchFamily="34" charset="0"/>
              </a:rPr>
              <a:t>based</a:t>
            </a:r>
            <a:r>
              <a:rPr lang="es-ES" sz="4000" b="1" i="1" spc="300" dirty="0" smtClean="0">
                <a:latin typeface="+mj-lt"/>
                <a:cs typeface="Arial" pitchFamily="34" charset="0"/>
              </a:rPr>
              <a:t> </a:t>
            </a:r>
            <a:r>
              <a:rPr lang="es-ES" sz="4000" b="1" i="1" spc="300" dirty="0" err="1" smtClean="0">
                <a:latin typeface="+mj-lt"/>
                <a:cs typeface="Arial" pitchFamily="34" charset="0"/>
              </a:rPr>
              <a:t>on</a:t>
            </a:r>
            <a:r>
              <a:rPr lang="es-ES" sz="4000" b="1" i="1" spc="300" dirty="0" smtClean="0">
                <a:latin typeface="+mj-lt"/>
                <a:cs typeface="Arial" pitchFamily="34" charset="0"/>
              </a:rPr>
              <a:t> a plan.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 Grupo"/>
          <p:cNvGrpSpPr/>
          <p:nvPr/>
        </p:nvGrpSpPr>
        <p:grpSpPr>
          <a:xfrm>
            <a:off x="1619672" y="404664"/>
            <a:ext cx="5754265" cy="5142185"/>
            <a:chOff x="1426859" y="908720"/>
            <a:chExt cx="6681665" cy="5358209"/>
          </a:xfrm>
        </p:grpSpPr>
        <p:sp>
          <p:nvSpPr>
            <p:cNvPr id="3" name="2 Rectángulo"/>
            <p:cNvSpPr/>
            <p:nvPr/>
          </p:nvSpPr>
          <p:spPr>
            <a:xfrm>
              <a:off x="5941979" y="5785869"/>
              <a:ext cx="2166545" cy="481060"/>
            </a:xfrm>
            <a:prstGeom prst="rect">
              <a:avLst/>
            </a:prstGeom>
          </p:spPr>
          <p:txBody>
            <a:bodyPr wrap="square">
              <a:spAutoFit/>
            </a:bodyPr>
            <a:lstStyle/>
            <a:p>
              <a:pPr lvl="0"/>
              <a:r>
                <a:rPr lang="es-ES" sz="2400" dirty="0" smtClean="0">
                  <a:solidFill>
                    <a:prstClr val="black"/>
                  </a:solidFill>
                  <a:latin typeface="Arial" pitchFamily="34" charset="0"/>
                  <a:cs typeface="Arial" pitchFamily="34" charset="0"/>
                </a:rPr>
                <a:t>Page 662</a:t>
              </a:r>
              <a:endParaRPr lang="es-ES" sz="2400" dirty="0">
                <a:solidFill>
                  <a:prstClr val="black"/>
                </a:solidFill>
                <a:latin typeface="Arial" pitchFamily="34" charset="0"/>
                <a:cs typeface="Arial" pitchFamily="34" charset="0"/>
              </a:endParaRPr>
            </a:p>
          </p:txBody>
        </p:sp>
        <p:sp>
          <p:nvSpPr>
            <p:cNvPr id="4" name="3 Rectángulo"/>
            <p:cNvSpPr/>
            <p:nvPr/>
          </p:nvSpPr>
          <p:spPr>
            <a:xfrm>
              <a:off x="2095766" y="2934613"/>
              <a:ext cx="5769321" cy="1828027"/>
            </a:xfrm>
            <a:prstGeom prst="rect">
              <a:avLst/>
            </a:prstGeom>
          </p:spPr>
          <p:txBody>
            <a:bodyPr wrap="square">
              <a:spAutoFit/>
            </a:bodyPr>
            <a:lstStyle/>
            <a:p>
              <a:pPr algn="ctr"/>
              <a:r>
                <a:rPr lang="es-ES" sz="5400" dirty="0" err="1" smtClean="0">
                  <a:latin typeface="Arial" pitchFamily="34" charset="0"/>
                  <a:cs typeface="Arial" pitchFamily="34" charset="0"/>
                </a:rPr>
                <a:t>Getting</a:t>
              </a:r>
              <a:r>
                <a:rPr lang="es-ES" sz="5400" dirty="0" smtClean="0">
                  <a:latin typeface="Arial" pitchFamily="34" charset="0"/>
                  <a:cs typeface="Arial" pitchFamily="34" charset="0"/>
                </a:rPr>
                <a:t> Personal</a:t>
              </a:r>
            </a:p>
          </p:txBody>
        </p:sp>
        <p:sp>
          <p:nvSpPr>
            <p:cNvPr id="5" name="4 CuadroTexto"/>
            <p:cNvSpPr txBox="1"/>
            <p:nvPr/>
          </p:nvSpPr>
          <p:spPr>
            <a:xfrm>
              <a:off x="1426859" y="908720"/>
              <a:ext cx="1421182" cy="481060"/>
            </a:xfrm>
            <a:prstGeom prst="rect">
              <a:avLst/>
            </a:prstGeom>
            <a:noFill/>
          </p:spPr>
          <p:txBody>
            <a:bodyPr wrap="none" rtlCol="0">
              <a:spAutoFit/>
            </a:bodyPr>
            <a:lstStyle/>
            <a:p>
              <a:r>
                <a:rPr lang="es-ES" sz="2400" b="1" i="1" dirty="0" err="1" smtClean="0">
                  <a:solidFill>
                    <a:schemeClr val="bg2">
                      <a:lumMod val="25000"/>
                    </a:schemeClr>
                  </a:solidFill>
                </a:rPr>
                <a:t>Activity</a:t>
              </a:r>
              <a:endParaRPr lang="es-ES" sz="2400" b="1" i="1" dirty="0">
                <a:solidFill>
                  <a:schemeClr val="bg2">
                    <a:lumMod val="25000"/>
                  </a:schemeClr>
                </a:solidFill>
              </a:endParaRPr>
            </a:p>
          </p:txBody>
        </p:sp>
      </p:gr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5 Grupo"/>
          <p:cNvGrpSpPr/>
          <p:nvPr/>
        </p:nvGrpSpPr>
        <p:grpSpPr>
          <a:xfrm>
            <a:off x="1619672" y="404664"/>
            <a:ext cx="5754265" cy="5142185"/>
            <a:chOff x="1426859" y="908720"/>
            <a:chExt cx="6681665" cy="5358209"/>
          </a:xfrm>
        </p:grpSpPr>
        <p:sp>
          <p:nvSpPr>
            <p:cNvPr id="7" name="6 Rectángulo"/>
            <p:cNvSpPr/>
            <p:nvPr/>
          </p:nvSpPr>
          <p:spPr>
            <a:xfrm>
              <a:off x="5941979" y="5785869"/>
              <a:ext cx="2166545" cy="481060"/>
            </a:xfrm>
            <a:prstGeom prst="rect">
              <a:avLst/>
            </a:prstGeom>
          </p:spPr>
          <p:txBody>
            <a:bodyPr wrap="square">
              <a:spAutoFit/>
            </a:bodyPr>
            <a:lstStyle/>
            <a:p>
              <a:pPr lvl="0"/>
              <a:r>
                <a:rPr lang="es-ES" sz="2400" dirty="0" smtClean="0">
                  <a:solidFill>
                    <a:prstClr val="black"/>
                  </a:solidFill>
                  <a:latin typeface="Arial" pitchFamily="34" charset="0"/>
                  <a:cs typeface="Arial" pitchFamily="34" charset="0"/>
                </a:rPr>
                <a:t>Page 663</a:t>
              </a:r>
              <a:endParaRPr lang="es-ES" sz="2400" dirty="0">
                <a:solidFill>
                  <a:prstClr val="black"/>
                </a:solidFill>
                <a:latin typeface="Arial" pitchFamily="34" charset="0"/>
                <a:cs typeface="Arial" pitchFamily="34" charset="0"/>
              </a:endParaRPr>
            </a:p>
          </p:txBody>
        </p:sp>
        <p:sp>
          <p:nvSpPr>
            <p:cNvPr id="8" name="7 Rectángulo"/>
            <p:cNvSpPr/>
            <p:nvPr/>
          </p:nvSpPr>
          <p:spPr>
            <a:xfrm>
              <a:off x="2095766" y="2255076"/>
              <a:ext cx="5769321" cy="2405297"/>
            </a:xfrm>
            <a:prstGeom prst="rect">
              <a:avLst/>
            </a:prstGeom>
          </p:spPr>
          <p:txBody>
            <a:bodyPr wrap="square">
              <a:spAutoFit/>
            </a:bodyPr>
            <a:lstStyle/>
            <a:p>
              <a:pPr algn="ctr"/>
              <a:r>
                <a:rPr lang="es-ES" sz="4800" dirty="0" err="1" smtClean="0">
                  <a:latin typeface="Arial" pitchFamily="34" charset="0"/>
                  <a:cs typeface="Arial" pitchFamily="34" charset="0"/>
                </a:rPr>
                <a:t>Principles</a:t>
              </a:r>
              <a:r>
                <a:rPr lang="es-ES" sz="4800" dirty="0" smtClean="0">
                  <a:latin typeface="Arial" pitchFamily="34" charset="0"/>
                  <a:cs typeface="Arial" pitchFamily="34" charset="0"/>
                </a:rPr>
                <a:t> </a:t>
              </a:r>
              <a:r>
                <a:rPr lang="es-ES" sz="4800" dirty="0" err="1" smtClean="0">
                  <a:latin typeface="Arial" pitchFamily="34" charset="0"/>
                  <a:cs typeface="Arial" pitchFamily="34" charset="0"/>
                </a:rPr>
                <a:t>to</a:t>
              </a:r>
              <a:r>
                <a:rPr lang="es-ES" sz="4800" dirty="0" smtClean="0">
                  <a:latin typeface="Arial" pitchFamily="34" charset="0"/>
                  <a:cs typeface="Arial" pitchFamily="34" charset="0"/>
                </a:rPr>
                <a:t> </a:t>
              </a:r>
              <a:r>
                <a:rPr lang="es-ES" sz="4800" dirty="0" err="1" smtClean="0">
                  <a:latin typeface="Arial" pitchFamily="34" charset="0"/>
                  <a:cs typeface="Arial" pitchFamily="34" charset="0"/>
                </a:rPr>
                <a:t>Apply</a:t>
              </a:r>
              <a:r>
                <a:rPr lang="es-ES" sz="4800" dirty="0" smtClean="0">
                  <a:latin typeface="Arial" pitchFamily="34" charset="0"/>
                  <a:cs typeface="Arial" pitchFamily="34" charset="0"/>
                </a:rPr>
                <a:t> </a:t>
              </a:r>
              <a:r>
                <a:rPr lang="es-ES" sz="4800" dirty="0" err="1" smtClean="0">
                  <a:latin typeface="Arial" pitchFamily="34" charset="0"/>
                  <a:cs typeface="Arial" pitchFamily="34" charset="0"/>
                </a:rPr>
                <a:t>to</a:t>
              </a:r>
              <a:r>
                <a:rPr lang="es-ES" sz="4800" dirty="0" smtClean="0">
                  <a:latin typeface="Arial" pitchFamily="34" charset="0"/>
                  <a:cs typeface="Arial" pitchFamily="34" charset="0"/>
                </a:rPr>
                <a:t> </a:t>
              </a:r>
              <a:r>
                <a:rPr lang="es-ES" sz="4800" dirty="0" err="1" smtClean="0">
                  <a:latin typeface="Arial" pitchFamily="34" charset="0"/>
                  <a:cs typeface="Arial" pitchFamily="34" charset="0"/>
                </a:rPr>
                <a:t>Your</a:t>
              </a:r>
              <a:r>
                <a:rPr lang="es-ES" sz="4800" dirty="0" smtClean="0">
                  <a:latin typeface="Arial" pitchFamily="34" charset="0"/>
                  <a:cs typeface="Arial" pitchFamily="34" charset="0"/>
                </a:rPr>
                <a:t> </a:t>
              </a:r>
              <a:r>
                <a:rPr lang="es-ES" sz="4800" dirty="0" err="1" smtClean="0">
                  <a:latin typeface="Arial" pitchFamily="34" charset="0"/>
                  <a:cs typeface="Arial" pitchFamily="34" charset="0"/>
                </a:rPr>
                <a:t>Family</a:t>
              </a:r>
              <a:endParaRPr lang="es-ES" sz="4800" dirty="0" smtClean="0">
                <a:latin typeface="Arial" pitchFamily="34" charset="0"/>
                <a:cs typeface="Arial" pitchFamily="34" charset="0"/>
              </a:endParaRPr>
            </a:p>
          </p:txBody>
        </p:sp>
        <p:sp>
          <p:nvSpPr>
            <p:cNvPr id="9" name="8 CuadroTexto"/>
            <p:cNvSpPr txBox="1"/>
            <p:nvPr/>
          </p:nvSpPr>
          <p:spPr>
            <a:xfrm>
              <a:off x="1426859" y="908720"/>
              <a:ext cx="1385316" cy="461665"/>
            </a:xfrm>
            <a:prstGeom prst="rect">
              <a:avLst/>
            </a:prstGeom>
            <a:noFill/>
          </p:spPr>
          <p:txBody>
            <a:bodyPr wrap="none" rtlCol="0">
              <a:spAutoFit/>
            </a:bodyPr>
            <a:lstStyle/>
            <a:p>
              <a:r>
                <a:rPr lang="es-ES" sz="2400" b="1" i="1" dirty="0" smtClean="0">
                  <a:solidFill>
                    <a:schemeClr val="bg2">
                      <a:lumMod val="25000"/>
                    </a:schemeClr>
                  </a:solidFill>
                </a:rPr>
                <a:t>Actividad</a:t>
              </a:r>
              <a:endParaRPr lang="es-ES" sz="2400" b="1" i="1" dirty="0">
                <a:solidFill>
                  <a:schemeClr val="bg2">
                    <a:lumMod val="25000"/>
                  </a:schemeClr>
                </a:solidFill>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907704" y="723468"/>
            <a:ext cx="5688632" cy="3785652"/>
          </a:xfrm>
          <a:prstGeom prst="rect">
            <a:avLst/>
          </a:prstGeom>
          <a:noFill/>
        </p:spPr>
        <p:txBody>
          <a:bodyPr wrap="square" rtlCol="0">
            <a:spAutoFit/>
          </a:bodyPr>
          <a:lstStyle/>
          <a:p>
            <a:r>
              <a:rPr lang="es-MX" sz="4000" i="1" dirty="0" smtClean="0"/>
              <a:t>“He who wishes to preserve his own self-respect must be careful not to wound needlessly the self-respect of others.”</a:t>
            </a:r>
          </a:p>
          <a:p>
            <a:pPr algn="r"/>
            <a:r>
              <a:rPr lang="es-MX" sz="4000" i="1" dirty="0" smtClean="0"/>
              <a:t>Ellen G. White</a:t>
            </a:r>
            <a:endParaRPr lang="es-ES_tradnl" sz="4000" i="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763688" y="548680"/>
            <a:ext cx="5616624" cy="3970318"/>
          </a:xfrm>
          <a:prstGeom prst="rect">
            <a:avLst/>
          </a:prstGeom>
          <a:noFill/>
        </p:spPr>
        <p:txBody>
          <a:bodyPr wrap="square" rtlCol="0">
            <a:spAutoFit/>
          </a:bodyPr>
          <a:lstStyle/>
          <a:p>
            <a:pPr algn="ctr"/>
            <a:r>
              <a:rPr lang="es-MX" sz="3600" dirty="0" smtClean="0">
                <a:solidFill>
                  <a:srgbClr val="993366"/>
                </a:solidFill>
                <a:latin typeface="Arial" pitchFamily="34" charset="0"/>
                <a:cs typeface="Arial" pitchFamily="34" charset="0"/>
              </a:rPr>
              <a:t>Children respect themselves when they do what they know is right. Teach them what their conscience is and not to ignore it. Their self-respect is too important.</a:t>
            </a:r>
            <a:endParaRPr lang="es-ES_tradnl" sz="3600" dirty="0">
              <a:solidFill>
                <a:srgbClr val="993366"/>
              </a:solidFill>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475656" y="332656"/>
            <a:ext cx="5760640" cy="1077218"/>
          </a:xfrm>
          <a:prstGeom prst="rect">
            <a:avLst/>
          </a:prstGeom>
          <a:noFill/>
        </p:spPr>
        <p:txBody>
          <a:bodyPr wrap="square" rtlCol="0">
            <a:spAutoFit/>
          </a:bodyPr>
          <a:lstStyle/>
          <a:p>
            <a:pPr algn="ctr"/>
            <a:r>
              <a:rPr lang="es-MX" sz="3200" b="1" dirty="0" smtClean="0">
                <a:latin typeface="Arial" pitchFamily="34" charset="0"/>
                <a:cs typeface="Arial" pitchFamily="34" charset="0"/>
              </a:rPr>
              <a:t>How Children Compromise Their Self-Respect</a:t>
            </a:r>
            <a:endParaRPr lang="es-ES_tradnl" sz="3200" b="1" dirty="0">
              <a:latin typeface="Arial" pitchFamily="34" charset="0"/>
              <a:cs typeface="Arial" pitchFamily="34" charset="0"/>
            </a:endParaRPr>
          </a:p>
        </p:txBody>
      </p:sp>
      <p:sp>
        <p:nvSpPr>
          <p:cNvPr id="3" name="2 CuadroTexto"/>
          <p:cNvSpPr txBox="1"/>
          <p:nvPr/>
        </p:nvSpPr>
        <p:spPr>
          <a:xfrm>
            <a:off x="1619672" y="1412776"/>
            <a:ext cx="6120680" cy="3970318"/>
          </a:xfrm>
          <a:prstGeom prst="rect">
            <a:avLst/>
          </a:prstGeom>
          <a:noFill/>
        </p:spPr>
        <p:txBody>
          <a:bodyPr wrap="square" rtlCol="0">
            <a:spAutoFit/>
          </a:bodyPr>
          <a:lstStyle/>
          <a:p>
            <a:r>
              <a:rPr lang="es-MX" sz="2800" dirty="0" smtClean="0">
                <a:solidFill>
                  <a:srgbClr val="993366"/>
                </a:solidFill>
                <a:latin typeface="Arial" pitchFamily="34" charset="0"/>
                <a:cs typeface="Arial" pitchFamily="34" charset="0"/>
              </a:rPr>
              <a:t>Every time your children yield to temptation…they are chipping away at their own self-respect – the fourth vital component of a healthy self-concept.</a:t>
            </a:r>
          </a:p>
          <a:p>
            <a:endParaRPr lang="es-MX" sz="2800" dirty="0">
              <a:solidFill>
                <a:srgbClr val="993366"/>
              </a:solidFill>
              <a:latin typeface="Arial" pitchFamily="34" charset="0"/>
              <a:cs typeface="Arial" pitchFamily="34" charset="0"/>
            </a:endParaRPr>
          </a:p>
          <a:p>
            <a:pPr marL="444500"/>
            <a:r>
              <a:rPr lang="es-MX" sz="2800" dirty="0" smtClean="0">
                <a:solidFill>
                  <a:srgbClr val="993366"/>
                </a:solidFill>
                <a:latin typeface="Arial" pitchFamily="34" charset="0"/>
                <a:cs typeface="Arial" pitchFamily="34" charset="0"/>
              </a:rPr>
              <a:t>Be diligent; don’t overlook hurtful or dishonest behavior, especially for the sake of your child’s future.</a:t>
            </a:r>
            <a:endParaRPr lang="es-ES_tradnl" sz="2800" dirty="0">
              <a:solidFill>
                <a:srgbClr val="993366"/>
              </a:solidFill>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907704" y="693271"/>
            <a:ext cx="5544616" cy="3539430"/>
          </a:xfrm>
          <a:prstGeom prst="rect">
            <a:avLst/>
          </a:prstGeom>
          <a:noFill/>
        </p:spPr>
        <p:txBody>
          <a:bodyPr wrap="square" rtlCol="0">
            <a:spAutoFit/>
          </a:bodyPr>
          <a:lstStyle/>
          <a:p>
            <a:pPr algn="ctr"/>
            <a:r>
              <a:rPr lang="es-MX" sz="3200" dirty="0" smtClean="0">
                <a:solidFill>
                  <a:srgbClr val="993366"/>
                </a:solidFill>
                <a:latin typeface="Arial" pitchFamily="34" charset="0"/>
                <a:cs typeface="Arial" pitchFamily="34" charset="0"/>
              </a:rPr>
              <a:t>During the early years, consequences are a concrete way that parents can educate their children’s consciences. It is the way strong, gentle parents let children know what is right or wrong. </a:t>
            </a:r>
            <a:endParaRPr lang="es-ES_tradnl" sz="3200" dirty="0">
              <a:solidFill>
                <a:srgbClr val="993366"/>
              </a:solidFill>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979712" y="404664"/>
            <a:ext cx="5400600" cy="4524315"/>
          </a:xfrm>
          <a:prstGeom prst="rect">
            <a:avLst/>
          </a:prstGeom>
          <a:noFill/>
        </p:spPr>
        <p:txBody>
          <a:bodyPr wrap="square" rtlCol="0">
            <a:spAutoFit/>
          </a:bodyPr>
          <a:lstStyle/>
          <a:p>
            <a:pPr algn="ctr"/>
            <a:r>
              <a:rPr lang="es-MX" sz="3200" b="1" dirty="0" smtClean="0">
                <a:solidFill>
                  <a:srgbClr val="993366"/>
                </a:solidFill>
                <a:latin typeface="Arial" pitchFamily="34" charset="0"/>
                <a:cs typeface="Arial" pitchFamily="34" charset="0"/>
              </a:rPr>
              <a:t>Three Rules of Discipline: </a:t>
            </a:r>
          </a:p>
          <a:p>
            <a:endParaRPr lang="es-MX" sz="3200" b="1" dirty="0" smtClean="0">
              <a:solidFill>
                <a:srgbClr val="993366"/>
              </a:solidFill>
              <a:latin typeface="Arial" pitchFamily="34" charset="0"/>
              <a:cs typeface="Arial" pitchFamily="34" charset="0"/>
            </a:endParaRPr>
          </a:p>
          <a:p>
            <a:r>
              <a:rPr lang="es-MX" sz="3200" b="1" dirty="0" smtClean="0">
                <a:solidFill>
                  <a:srgbClr val="993366"/>
                </a:solidFill>
                <a:latin typeface="Arial" pitchFamily="34" charset="0"/>
                <a:cs typeface="Arial" pitchFamily="34" charset="0"/>
              </a:rPr>
              <a:t>“You shall not hurt yourself”</a:t>
            </a:r>
          </a:p>
          <a:p>
            <a:endParaRPr lang="es-MX" sz="3200" b="1" dirty="0" smtClean="0">
              <a:solidFill>
                <a:srgbClr val="993366"/>
              </a:solidFill>
              <a:latin typeface="Arial" pitchFamily="34" charset="0"/>
              <a:cs typeface="Arial" pitchFamily="34" charset="0"/>
            </a:endParaRPr>
          </a:p>
          <a:p>
            <a:r>
              <a:rPr lang="es-MX" sz="3200" b="1" dirty="0" smtClean="0">
                <a:solidFill>
                  <a:srgbClr val="993366"/>
                </a:solidFill>
                <a:latin typeface="Arial" pitchFamily="34" charset="0"/>
                <a:cs typeface="Arial" pitchFamily="34" charset="0"/>
              </a:rPr>
              <a:t>“You shall not hurt others”</a:t>
            </a:r>
          </a:p>
          <a:p>
            <a:endParaRPr lang="es-MX" sz="3200" b="1" dirty="0" smtClean="0">
              <a:solidFill>
                <a:srgbClr val="993366"/>
              </a:solidFill>
              <a:latin typeface="Arial" pitchFamily="34" charset="0"/>
              <a:cs typeface="Arial" pitchFamily="34" charset="0"/>
            </a:endParaRPr>
          </a:p>
          <a:p>
            <a:r>
              <a:rPr lang="es-MX" sz="3200" b="1" dirty="0" smtClean="0">
                <a:solidFill>
                  <a:srgbClr val="993366"/>
                </a:solidFill>
                <a:latin typeface="Arial" pitchFamily="34" charset="0"/>
                <a:cs typeface="Arial" pitchFamily="34" charset="0"/>
              </a:rPr>
              <a:t>“You shall not hurt things”</a:t>
            </a:r>
          </a:p>
          <a:p>
            <a:endParaRPr lang="es-MX" sz="3200" b="1" dirty="0" smtClean="0">
              <a:solidFill>
                <a:srgbClr val="993366"/>
              </a:solidFill>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835696" y="404664"/>
            <a:ext cx="5688632" cy="4401205"/>
          </a:xfrm>
          <a:prstGeom prst="rect">
            <a:avLst/>
          </a:prstGeom>
          <a:noFill/>
        </p:spPr>
        <p:txBody>
          <a:bodyPr wrap="square" rtlCol="0">
            <a:spAutoFit/>
          </a:bodyPr>
          <a:lstStyle/>
          <a:p>
            <a:pPr algn="ctr"/>
            <a:r>
              <a:rPr lang="es-MX" sz="4000" dirty="0" smtClean="0">
                <a:solidFill>
                  <a:srgbClr val="993366"/>
                </a:solidFill>
                <a:latin typeface="Arial" pitchFamily="34" charset="0"/>
                <a:cs typeface="Arial" pitchFamily="34" charset="0"/>
              </a:rPr>
              <a:t>Parents need to reinforce the concept that a child’s misbehavior and wrong choices tear down self-respect as well as hurt others..</a:t>
            </a:r>
            <a:endParaRPr lang="es-ES_tradnl" sz="4000" dirty="0">
              <a:solidFill>
                <a:srgbClr val="993366"/>
              </a:solidFill>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907704" y="305936"/>
            <a:ext cx="5832648" cy="4278094"/>
          </a:xfrm>
          <a:prstGeom prst="rect">
            <a:avLst/>
          </a:prstGeom>
          <a:noFill/>
        </p:spPr>
        <p:txBody>
          <a:bodyPr wrap="square" rtlCol="0">
            <a:spAutoFit/>
          </a:bodyPr>
          <a:lstStyle/>
          <a:p>
            <a:r>
              <a:rPr lang="es-ES" sz="4800" b="1" i="1" spc="300" dirty="0" err="1" smtClean="0">
                <a:latin typeface="+mj-lt"/>
                <a:cs typeface="Arial" pitchFamily="34" charset="0"/>
              </a:rPr>
              <a:t>Principle</a:t>
            </a:r>
            <a:r>
              <a:rPr lang="es-ES" sz="4800" b="1" i="1" spc="300" dirty="0" smtClean="0">
                <a:latin typeface="+mj-lt"/>
                <a:cs typeface="Arial" pitchFamily="34" charset="0"/>
              </a:rPr>
              <a:t> 150</a:t>
            </a:r>
          </a:p>
          <a:p>
            <a:pPr algn="r"/>
            <a:endParaRPr lang="es-ES" sz="1200" b="1" i="1" spc="300" dirty="0" smtClean="0">
              <a:effectLst>
                <a:outerShdw blurRad="38100" dist="38100" dir="2700000" algn="tl">
                  <a:srgbClr val="000000">
                    <a:alpha val="43137"/>
                  </a:srgbClr>
                </a:outerShdw>
              </a:effectLst>
              <a:latin typeface="+mj-lt"/>
              <a:cs typeface="Arial" pitchFamily="34" charset="0"/>
            </a:endParaRPr>
          </a:p>
          <a:p>
            <a:pPr algn="r"/>
            <a:endParaRPr lang="es-ES" sz="1200" b="1" i="1" spc="300" dirty="0">
              <a:effectLst>
                <a:outerShdw blurRad="38100" dist="38100" dir="2700000" algn="tl">
                  <a:srgbClr val="000000">
                    <a:alpha val="43137"/>
                  </a:srgbClr>
                </a:outerShdw>
              </a:effectLst>
              <a:latin typeface="+mj-lt"/>
              <a:cs typeface="Arial" pitchFamily="34" charset="0"/>
            </a:endParaRPr>
          </a:p>
          <a:p>
            <a:pPr algn="r"/>
            <a:endParaRPr lang="es-ES" sz="1200" b="1" i="1" spc="300" dirty="0" smtClean="0">
              <a:effectLst>
                <a:outerShdw blurRad="38100" dist="38100" dir="2700000" algn="tl">
                  <a:srgbClr val="000000">
                    <a:alpha val="43137"/>
                  </a:srgbClr>
                </a:outerShdw>
              </a:effectLst>
              <a:latin typeface="+mj-lt"/>
              <a:cs typeface="Arial" pitchFamily="34" charset="0"/>
            </a:endParaRPr>
          </a:p>
          <a:p>
            <a:pPr algn="r"/>
            <a:endParaRPr lang="es-ES" sz="1200" b="1" i="1" spc="300" dirty="0" smtClean="0">
              <a:effectLst>
                <a:outerShdw blurRad="38100" dist="38100" dir="2700000" algn="tl">
                  <a:srgbClr val="000000">
                    <a:alpha val="43137"/>
                  </a:srgbClr>
                </a:outerShdw>
              </a:effectLst>
              <a:latin typeface="+mj-lt"/>
              <a:cs typeface="Arial" pitchFamily="34" charset="0"/>
            </a:endParaRPr>
          </a:p>
          <a:p>
            <a:pPr algn="ctr"/>
            <a:r>
              <a:rPr lang="es-ES" sz="4400" b="1" i="1" spc="300" dirty="0" err="1" smtClean="0">
                <a:latin typeface="+mj-lt"/>
                <a:cs typeface="Arial" pitchFamily="34" charset="0"/>
              </a:rPr>
              <a:t>Self-Respect</a:t>
            </a:r>
            <a:r>
              <a:rPr lang="es-ES" sz="4400" b="1" i="1" spc="300" dirty="0" smtClean="0">
                <a:latin typeface="+mj-lt"/>
                <a:cs typeface="Arial" pitchFamily="34" charset="0"/>
              </a:rPr>
              <a:t> </a:t>
            </a:r>
            <a:r>
              <a:rPr lang="es-ES" sz="4400" b="1" i="1" spc="300" dirty="0" err="1" smtClean="0">
                <a:latin typeface="+mj-lt"/>
                <a:cs typeface="Arial" pitchFamily="34" charset="0"/>
              </a:rPr>
              <a:t>is</a:t>
            </a:r>
            <a:r>
              <a:rPr lang="es-ES" sz="4400" b="1" i="1" spc="300" dirty="0" smtClean="0">
                <a:latin typeface="+mj-lt"/>
                <a:cs typeface="Arial" pitchFamily="34" charset="0"/>
              </a:rPr>
              <a:t> </a:t>
            </a:r>
            <a:r>
              <a:rPr lang="es-ES" sz="4400" b="1" i="1" spc="300" dirty="0" err="1" smtClean="0">
                <a:latin typeface="+mj-lt"/>
                <a:cs typeface="Arial" pitchFamily="34" charset="0"/>
              </a:rPr>
              <a:t>compromised</a:t>
            </a:r>
            <a:r>
              <a:rPr lang="es-ES" sz="4400" b="1" i="1" spc="300" dirty="0" smtClean="0">
                <a:latin typeface="+mj-lt"/>
                <a:cs typeface="Arial" pitchFamily="34" charset="0"/>
              </a:rPr>
              <a:t> </a:t>
            </a:r>
            <a:r>
              <a:rPr lang="es-ES" sz="4400" b="1" i="1" spc="300" dirty="0" err="1" smtClean="0">
                <a:latin typeface="+mj-lt"/>
                <a:cs typeface="Arial" pitchFamily="34" charset="0"/>
              </a:rPr>
              <a:t>when</a:t>
            </a:r>
            <a:r>
              <a:rPr lang="es-ES" sz="4400" b="1" i="1" spc="300" dirty="0" smtClean="0">
                <a:latin typeface="+mj-lt"/>
                <a:cs typeface="Arial" pitchFamily="34" charset="0"/>
              </a:rPr>
              <a:t> </a:t>
            </a:r>
            <a:r>
              <a:rPr lang="es-ES" sz="4400" b="1" i="1" spc="300" dirty="0" err="1" smtClean="0">
                <a:latin typeface="+mj-lt"/>
                <a:cs typeface="Arial" pitchFamily="34" charset="0"/>
              </a:rPr>
              <a:t>children</a:t>
            </a:r>
            <a:r>
              <a:rPr lang="es-ES" sz="4400" b="1" i="1" spc="300" dirty="0" smtClean="0">
                <a:latin typeface="+mj-lt"/>
                <a:cs typeface="Arial" pitchFamily="34" charset="0"/>
              </a:rPr>
              <a:t> </a:t>
            </a:r>
            <a:r>
              <a:rPr lang="es-ES" sz="4400" b="1" i="1" spc="300" dirty="0" err="1" smtClean="0">
                <a:latin typeface="+mj-lt"/>
                <a:cs typeface="Arial" pitchFamily="34" charset="0"/>
              </a:rPr>
              <a:t>yield</a:t>
            </a:r>
            <a:r>
              <a:rPr lang="es-ES" sz="4400" b="1" i="1" spc="300" dirty="0" smtClean="0">
                <a:latin typeface="+mj-lt"/>
                <a:cs typeface="Arial" pitchFamily="34" charset="0"/>
              </a:rPr>
              <a:t> </a:t>
            </a:r>
            <a:r>
              <a:rPr lang="es-ES" sz="4400" b="1" i="1" spc="300" dirty="0" err="1" smtClean="0">
                <a:latin typeface="+mj-lt"/>
                <a:cs typeface="Arial" pitchFamily="34" charset="0"/>
              </a:rPr>
              <a:t>to</a:t>
            </a:r>
            <a:r>
              <a:rPr lang="es-ES" sz="4400" b="1" i="1" spc="300" dirty="0" smtClean="0">
                <a:latin typeface="+mj-lt"/>
                <a:cs typeface="Arial" pitchFamily="34" charset="0"/>
              </a:rPr>
              <a:t> </a:t>
            </a:r>
            <a:r>
              <a:rPr lang="es-ES" sz="4400" b="1" i="1" spc="300" dirty="0" err="1" smtClean="0">
                <a:latin typeface="+mj-lt"/>
                <a:cs typeface="Arial" pitchFamily="34" charset="0"/>
              </a:rPr>
              <a:t>temptation</a:t>
            </a:r>
            <a:r>
              <a:rPr lang="es-ES" sz="4400" b="1" i="1" spc="300" dirty="0" smtClean="0">
                <a:latin typeface="+mj-lt"/>
                <a:cs typeface="Arial" pitchFamily="34" charset="0"/>
              </a:rPr>
              <a:t>.</a:t>
            </a:r>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1076</TotalTime>
  <Words>851</Words>
  <Application>Microsoft Macintosh PowerPoint</Application>
  <PresentationFormat>On-screen Show (4:3)</PresentationFormat>
  <Paragraphs>73</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Tema de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Windows uE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WinuE</dc:creator>
  <cp:lastModifiedBy>Jainie Baltodano</cp:lastModifiedBy>
  <cp:revision>18</cp:revision>
  <dcterms:created xsi:type="dcterms:W3CDTF">2013-11-13T07:02:56Z</dcterms:created>
  <dcterms:modified xsi:type="dcterms:W3CDTF">2014-07-25T03:17:48Z</dcterms:modified>
</cp:coreProperties>
</file>