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76" r:id="rId13"/>
    <p:sldId id="277" r:id="rId14"/>
    <p:sldId id="278" r:id="rId15"/>
    <p:sldId id="279" r:id="rId16"/>
    <p:sldId id="267" r:id="rId17"/>
    <p:sldId id="268" r:id="rId18"/>
    <p:sldId id="269" r:id="rId19"/>
    <p:sldId id="280" r:id="rId20"/>
    <p:sldId id="281" r:id="rId21"/>
    <p:sldId id="270" r:id="rId22"/>
    <p:sldId id="282" r:id="rId23"/>
    <p:sldId id="283" r:id="rId24"/>
    <p:sldId id="284" r:id="rId25"/>
    <p:sldId id="285" r:id="rId26"/>
    <p:sldId id="286" r:id="rId27"/>
    <p:sldId id="28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28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t>7/24/14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1551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t>7/24/14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5044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t>7/24/14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546456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t>7/24/14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835241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t>7/24/14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47817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t>7/24/14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41919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t>7/24/14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808034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t>7/24/14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041099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t>7/24/14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44273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t>7/24/14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946994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250C-350B-4B96-AA2B-8F59144082B0}" type="datetimeFigureOut">
              <a:rPr lang="en-US" smtClean="0"/>
              <a:t>7/24/14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F2D93-B5AE-4640-B029-5E729CBA8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12670"/>
      </p:ext>
    </p:extLst>
  </p:cSld>
  <p:clrMapOvr>
    <a:masterClrMapping/>
  </p:clrMapOvr>
  <p:transition xmlns:p14="http://schemas.microsoft.com/office/powerpoint/2010/main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6250C-350B-4B96-AA2B-8F59144082B0}" type="datetimeFigureOut">
              <a:rPr lang="en-US" smtClean="0"/>
              <a:t>7/24/14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F2D93-B5AE-4640-B029-5E729CBA8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69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PR" dirty="0" smtClean="0"/>
              <a:t>A Healthy Self-Concept Starts with Self-Image</a:t>
            </a:r>
            <a:endParaRPr lang="es-P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PR" dirty="0" smtClean="0"/>
              <a:t>The First 7 Years</a:t>
            </a:r>
          </a:p>
          <a:p>
            <a:r>
              <a:rPr lang="es-PR" dirty="0" smtClean="0"/>
              <a:t>Chapter </a:t>
            </a:r>
            <a:r>
              <a:rPr lang="es-PR" dirty="0" smtClean="0"/>
              <a:t>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986895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52400"/>
            <a:ext cx="7620000" cy="1143000"/>
          </a:xfrm>
        </p:spPr>
        <p:txBody>
          <a:bodyPr>
            <a:normAutofit fontScale="90000"/>
          </a:bodyPr>
          <a:lstStyle/>
          <a:p>
            <a:r>
              <a:rPr lang="es-PR" b="1" dirty="0" smtClean="0"/>
              <a:t>Helping children accept their appearance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3999" y="1371600"/>
            <a:ext cx="6096000" cy="4525963"/>
          </a:xfrm>
        </p:spPr>
        <p:txBody>
          <a:bodyPr>
            <a:normAutofit lnSpcReduction="10000"/>
          </a:bodyPr>
          <a:lstStyle/>
          <a:p>
            <a:r>
              <a:rPr lang="es-PR" dirty="0" smtClean="0"/>
              <a:t>How your child feels about his appearance will affect his ability to relate to others.</a:t>
            </a:r>
          </a:p>
          <a:p>
            <a:r>
              <a:rPr lang="es-PR" dirty="0" smtClean="0"/>
              <a:t>Those who feel good about their appearance will find it easier to forget about themselves and focus on others.</a:t>
            </a:r>
          </a:p>
          <a:p>
            <a:r>
              <a:rPr lang="es-PR" dirty="0" smtClean="0"/>
              <a:t>Parents are the key to making this happen.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142714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PR" b="1" dirty="0" smtClean="0"/>
              <a:t>Helping children accept their appearance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1371600"/>
            <a:ext cx="6095999" cy="4525963"/>
          </a:xfrm>
        </p:spPr>
        <p:txBody>
          <a:bodyPr>
            <a:normAutofit fontScale="92500"/>
          </a:bodyPr>
          <a:lstStyle/>
          <a:p>
            <a:r>
              <a:rPr lang="es-PR" dirty="0" smtClean="0"/>
              <a:t>Find characteristics that you particularily admire, and point those out.</a:t>
            </a:r>
          </a:p>
          <a:p>
            <a:r>
              <a:rPr lang="es-PR" dirty="0" smtClean="0"/>
              <a:t>We must not pick out flaws in appearance and magnify them.</a:t>
            </a:r>
          </a:p>
          <a:p>
            <a:r>
              <a:rPr lang="es-PR" dirty="0" smtClean="0"/>
              <a:t>Life for the less attractive will be difficult enough outside the shelter of a loving home to be constantly reminded of their flaws.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876549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PR" b="1" dirty="0" smtClean="0"/>
              <a:t>Helping children accept their appearance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62099" y="1447800"/>
            <a:ext cx="6019800" cy="4525963"/>
          </a:xfrm>
        </p:spPr>
        <p:txBody>
          <a:bodyPr>
            <a:normAutofit/>
          </a:bodyPr>
          <a:lstStyle/>
          <a:p>
            <a:r>
              <a:rPr lang="es-PR" dirty="0" smtClean="0"/>
              <a:t>The principle here is: How children look is the earliest way they get self-concept feedback that builds or destroys their sense of personal value.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230686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066800"/>
          </a:xfrm>
        </p:spPr>
        <p:txBody>
          <a:bodyPr>
            <a:noAutofit/>
          </a:bodyPr>
          <a:lstStyle/>
          <a:p>
            <a:r>
              <a:rPr lang="es-PR" sz="3600" b="1" dirty="0" smtClean="0"/>
              <a:t>Helping children accept their appearance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62099" y="1295400"/>
            <a:ext cx="6019800" cy="4525963"/>
          </a:xfrm>
        </p:spPr>
        <p:txBody>
          <a:bodyPr>
            <a:normAutofit fontScale="92500" lnSpcReduction="20000"/>
          </a:bodyPr>
          <a:lstStyle/>
          <a:p>
            <a:r>
              <a:rPr lang="es-PR" dirty="0" smtClean="0"/>
              <a:t>As you raise your children with strong core self-concepts, you can begin to teach them how to instill this in others:</a:t>
            </a:r>
          </a:p>
          <a:p>
            <a:pPr lvl="1"/>
            <a:r>
              <a:rPr lang="es-PR" dirty="0" smtClean="0"/>
              <a:t>How to help others feel good about how they look.</a:t>
            </a:r>
          </a:p>
          <a:p>
            <a:pPr lvl="1"/>
            <a:r>
              <a:rPr lang="es-PR" dirty="0" smtClean="0"/>
              <a:t>Teach them to lift up, instead of tear down.</a:t>
            </a:r>
          </a:p>
          <a:p>
            <a:pPr lvl="1"/>
            <a:r>
              <a:rPr lang="es-PR" dirty="0" smtClean="0"/>
              <a:t>Teach them to notice the positive traits of their siblings and peers and to be generous with their compliments.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731946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066800"/>
          </a:xfrm>
        </p:spPr>
        <p:txBody>
          <a:bodyPr>
            <a:noAutofit/>
          </a:bodyPr>
          <a:lstStyle/>
          <a:p>
            <a:r>
              <a:rPr lang="es-PR" sz="3600" b="1" dirty="0" smtClean="0"/>
              <a:t>Helping children accept their appearance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62099" y="1371600"/>
            <a:ext cx="6019800" cy="4525963"/>
          </a:xfrm>
        </p:spPr>
        <p:txBody>
          <a:bodyPr>
            <a:normAutofit fontScale="92500" lnSpcReduction="20000"/>
          </a:bodyPr>
          <a:lstStyle/>
          <a:p>
            <a:r>
              <a:rPr lang="es-PR" dirty="0" smtClean="0"/>
              <a:t>Your job as a parent is to make sure your children like their looks.</a:t>
            </a:r>
          </a:p>
          <a:p>
            <a:r>
              <a:rPr lang="es-PR" dirty="0" smtClean="0"/>
              <a:t>As they grow, help them select colors, clothing, and hairstyles that will enhance their physical characteristics.</a:t>
            </a:r>
          </a:p>
          <a:p>
            <a:r>
              <a:rPr lang="es-PR" dirty="0" smtClean="0"/>
              <a:t>It is not how they “look” to others that is as important as how they </a:t>
            </a:r>
            <a:r>
              <a:rPr lang="es-PR" i="1" dirty="0" smtClean="0"/>
              <a:t>perceive </a:t>
            </a:r>
            <a:r>
              <a:rPr lang="es-PR" dirty="0" smtClean="0"/>
              <a:t>they look.</a:t>
            </a:r>
          </a:p>
          <a:p>
            <a:r>
              <a:rPr lang="es-PR" dirty="0" smtClean="0"/>
              <a:t>Kids struggle for acceptance from peers.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402236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066800"/>
          </a:xfrm>
        </p:spPr>
        <p:txBody>
          <a:bodyPr>
            <a:noAutofit/>
          </a:bodyPr>
          <a:lstStyle/>
          <a:p>
            <a:r>
              <a:rPr lang="es-PR" sz="3600" b="1" dirty="0" smtClean="0"/>
              <a:t>Helping children accept their appearance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62099" y="1295400"/>
            <a:ext cx="6019800" cy="4525963"/>
          </a:xfrm>
        </p:spPr>
        <p:txBody>
          <a:bodyPr>
            <a:normAutofit fontScale="85000" lnSpcReduction="10000"/>
          </a:bodyPr>
          <a:lstStyle/>
          <a:p>
            <a:r>
              <a:rPr lang="es-PR" dirty="0" smtClean="0"/>
              <a:t>At certain stages of their development, you will have to blink at what may be to you an obnoxious hairdo or clothing style – as long as it is modest – because this…is what brings peer acceptance. </a:t>
            </a:r>
          </a:p>
          <a:p>
            <a:r>
              <a:rPr lang="es-PR" dirty="0" smtClean="0"/>
              <a:t>Don’t think that just because your children are still in the first seven years that they are immune to appearance pressures and personal preferences.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551303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76200"/>
            <a:ext cx="8229600" cy="1143000"/>
          </a:xfrm>
        </p:spPr>
        <p:txBody>
          <a:bodyPr>
            <a:noAutofit/>
          </a:bodyPr>
          <a:lstStyle/>
          <a:p>
            <a:r>
              <a:rPr lang="es-PR" sz="3600" b="1" dirty="0" smtClean="0"/>
              <a:t>Helping children accept their appearance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1166018"/>
            <a:ext cx="6324600" cy="4525963"/>
          </a:xfrm>
        </p:spPr>
        <p:txBody>
          <a:bodyPr/>
          <a:lstStyle/>
          <a:p>
            <a:r>
              <a:rPr lang="es-PR" dirty="0" smtClean="0"/>
              <a:t>We must do as much as possible for our children to develop healthy self-images, but when that’s not enough, we can put other layers around the core over which children have more control. We call these four protective coatings: self-esteem, self-confidence, self-respect, and God’s value.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627057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228600"/>
            <a:ext cx="8229600" cy="1143000"/>
          </a:xfrm>
        </p:spPr>
        <p:txBody>
          <a:bodyPr>
            <a:normAutofit/>
          </a:bodyPr>
          <a:lstStyle/>
          <a:p>
            <a:r>
              <a:rPr lang="es-PR" b="1" dirty="0" smtClean="0"/>
              <a:t>Inside vs. Outside Beauty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52600" y="1371600"/>
            <a:ext cx="5791200" cy="4830763"/>
          </a:xfrm>
        </p:spPr>
        <p:txBody>
          <a:bodyPr>
            <a:normAutofit/>
          </a:bodyPr>
          <a:lstStyle/>
          <a:p>
            <a:r>
              <a:rPr lang="es-PR" dirty="0" smtClean="0"/>
              <a:t>You must try to prevent your children from becoming overly concerned about what they wear.</a:t>
            </a:r>
          </a:p>
          <a:p>
            <a:r>
              <a:rPr lang="es-PR" dirty="0" smtClean="0"/>
              <a:t>They should be taught to dress modestly and simply, and to appreciate good quality.</a:t>
            </a:r>
          </a:p>
          <a:p>
            <a:r>
              <a:rPr lang="es-PR" dirty="0" smtClean="0"/>
              <a:t>Clothing should also be attractive and age-appropriate.</a:t>
            </a:r>
          </a:p>
        </p:txBody>
      </p:sp>
    </p:spTree>
    <p:extLst>
      <p:ext uri="{BB962C8B-B14F-4D97-AF65-F5344CB8AC3E}">
        <p14:creationId xmlns:p14="http://schemas.microsoft.com/office/powerpoint/2010/main" val="3538949664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>
            <a:normAutofit/>
          </a:bodyPr>
          <a:lstStyle/>
          <a:p>
            <a:r>
              <a:rPr lang="es-PR" b="1" dirty="0" smtClean="0"/>
              <a:t>Inside vs. Outside Beauty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7799" y="1371600"/>
            <a:ext cx="6438899" cy="4525963"/>
          </a:xfrm>
        </p:spPr>
        <p:txBody>
          <a:bodyPr>
            <a:normAutofit fontScale="92500" lnSpcReduction="10000"/>
          </a:bodyPr>
          <a:lstStyle/>
          <a:p>
            <a:r>
              <a:rPr lang="es-PR" dirty="0" smtClean="0"/>
              <a:t>When young children dress like older kids, they tend to want to act older, talk older, and there is a greater chance that they will become involved in activities where older kids may take advantage of their innocence.</a:t>
            </a:r>
          </a:p>
          <a:p>
            <a:r>
              <a:rPr lang="en-US" dirty="0" smtClean="0"/>
              <a:t>Talk to them about appropriate talk, appropriate play, and appropriate dress.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512558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>
            <a:normAutofit/>
          </a:bodyPr>
          <a:lstStyle/>
          <a:p>
            <a:r>
              <a:rPr lang="es-PR" b="1" dirty="0" smtClean="0"/>
              <a:t>Inside vs. Outside Beauty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7799" y="1371600"/>
            <a:ext cx="6438899" cy="4525963"/>
          </a:xfrm>
        </p:spPr>
        <p:txBody>
          <a:bodyPr>
            <a:normAutofit/>
          </a:bodyPr>
          <a:lstStyle/>
          <a:p>
            <a:r>
              <a:rPr lang="es-PR" dirty="0" smtClean="0"/>
              <a:t>Emphasize that in your family, beauty on the inside is far more important than beauty on the outside.</a:t>
            </a:r>
          </a:p>
          <a:p>
            <a:r>
              <a:rPr lang="es-PR" dirty="0" smtClean="0"/>
              <a:t>Children need to know that their parents think they are physically attractive, but what really matters is that God looks on the inside.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786556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74638"/>
            <a:ext cx="7620000" cy="1143000"/>
          </a:xfrm>
        </p:spPr>
        <p:txBody>
          <a:bodyPr>
            <a:normAutofit/>
          </a:bodyPr>
          <a:lstStyle/>
          <a:p>
            <a:r>
              <a:rPr lang="es-PR" sz="4000" b="1" dirty="0" smtClean="0"/>
              <a:t>Self-Concept and Self-Image</a:t>
            </a:r>
            <a:endParaRPr lang="en-US" sz="40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1295400"/>
            <a:ext cx="6172200" cy="4525963"/>
          </a:xfrm>
        </p:spPr>
        <p:txBody>
          <a:bodyPr>
            <a:normAutofit fontScale="92500" lnSpcReduction="10000"/>
          </a:bodyPr>
          <a:lstStyle/>
          <a:p>
            <a:r>
              <a:rPr lang="es-PR" dirty="0" smtClean="0"/>
              <a:t>When a child looks sad, has downcast eyes, slumped shoulders, shuffling feet, has difficulty making friends, and won’t try anything new, this child is suffering from an inferiority complex.</a:t>
            </a:r>
          </a:p>
          <a:p>
            <a:r>
              <a:rPr lang="es-PR" dirty="0" smtClean="0"/>
              <a:t>Does the child with a boastful superiority complex have a high degree of personal value? No, just the opposite.</a:t>
            </a: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412793495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>
            <a:normAutofit/>
          </a:bodyPr>
          <a:lstStyle/>
          <a:p>
            <a:r>
              <a:rPr lang="es-PR" b="1" dirty="0" smtClean="0"/>
              <a:t>Inside vs. Outside Beauty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7799" y="1371600"/>
            <a:ext cx="6438899" cy="4525963"/>
          </a:xfrm>
        </p:spPr>
        <p:txBody>
          <a:bodyPr>
            <a:normAutofit lnSpcReduction="10000"/>
          </a:bodyPr>
          <a:lstStyle/>
          <a:p>
            <a:r>
              <a:rPr lang="es-PR" dirty="0" smtClean="0"/>
              <a:t>What really counts is that:</a:t>
            </a:r>
          </a:p>
          <a:p>
            <a:pPr lvl="1"/>
            <a:r>
              <a:rPr lang="es-PR" dirty="0" smtClean="0"/>
              <a:t> you have a beautiful personality, </a:t>
            </a:r>
          </a:p>
          <a:p>
            <a:pPr lvl="1"/>
            <a:r>
              <a:rPr lang="es-PR" dirty="0"/>
              <a:t>t</a:t>
            </a:r>
            <a:r>
              <a:rPr lang="es-PR" dirty="0" smtClean="0"/>
              <a:t>hat your character is attractive, and</a:t>
            </a:r>
          </a:p>
          <a:p>
            <a:pPr lvl="1"/>
            <a:r>
              <a:rPr lang="es-PR" dirty="0" smtClean="0"/>
              <a:t> that your attitude shines like gold. </a:t>
            </a:r>
          </a:p>
          <a:p>
            <a:r>
              <a:rPr lang="es-PR" dirty="0" smtClean="0"/>
              <a:t>Balance is the key. </a:t>
            </a:r>
          </a:p>
          <a:p>
            <a:r>
              <a:rPr lang="en-US" dirty="0" smtClean="0"/>
              <a:t>You can’t change how the world reacts to your children, but you can make sure your own comments are balanced.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800529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1143000"/>
          </a:xfrm>
        </p:spPr>
        <p:txBody>
          <a:bodyPr>
            <a:normAutofit/>
          </a:bodyPr>
          <a:lstStyle/>
          <a:p>
            <a:r>
              <a:rPr lang="es-PR" b="1" dirty="0" smtClean="0"/>
              <a:t>A word about gender identity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1600200"/>
            <a:ext cx="6019800" cy="4525963"/>
          </a:xfrm>
        </p:spPr>
        <p:txBody>
          <a:bodyPr/>
          <a:lstStyle/>
          <a:p>
            <a:r>
              <a:rPr lang="es-PR" dirty="0" smtClean="0"/>
              <a:t>The principle here is: There is no direct relationship between children’s interests and behavior and gender identity – as long as the significant people in the child’s life affirm him as male, or her as female.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101077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1143000"/>
          </a:xfrm>
        </p:spPr>
        <p:txBody>
          <a:bodyPr>
            <a:normAutofit/>
          </a:bodyPr>
          <a:lstStyle/>
          <a:p>
            <a:r>
              <a:rPr lang="es-PR" b="1" dirty="0" smtClean="0"/>
              <a:t>A word about gender identity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1600200"/>
            <a:ext cx="6019800" cy="4525963"/>
          </a:xfrm>
        </p:spPr>
        <p:txBody>
          <a:bodyPr>
            <a:normAutofit fontScale="92500" lnSpcReduction="10000"/>
          </a:bodyPr>
          <a:lstStyle/>
          <a:p>
            <a:r>
              <a:rPr lang="es-PR" dirty="0" smtClean="0"/>
              <a:t>If however, a boy’s looks, interests, and behavior do not conform to what parents typically think of as male…then it is likely that the child will feel rejected.</a:t>
            </a:r>
          </a:p>
          <a:p>
            <a:r>
              <a:rPr lang="es-PR" dirty="0" smtClean="0"/>
              <a:t>If a girl’s looks, interests, and behavior do not conform to what parent’s typically think of as female…then it it likely that the child will feel rejected.</a:t>
            </a:r>
          </a:p>
        </p:txBody>
      </p:sp>
    </p:spTree>
    <p:extLst>
      <p:ext uri="{BB962C8B-B14F-4D97-AF65-F5344CB8AC3E}">
        <p14:creationId xmlns:p14="http://schemas.microsoft.com/office/powerpoint/2010/main" val="2679237636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1143000"/>
          </a:xfrm>
        </p:spPr>
        <p:txBody>
          <a:bodyPr>
            <a:normAutofit/>
          </a:bodyPr>
          <a:lstStyle/>
          <a:p>
            <a:r>
              <a:rPr lang="es-PR" b="1" dirty="0" smtClean="0"/>
              <a:t>A word about gender identity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1600200"/>
            <a:ext cx="6019800" cy="4525963"/>
          </a:xfrm>
        </p:spPr>
        <p:txBody>
          <a:bodyPr>
            <a:normAutofit/>
          </a:bodyPr>
          <a:lstStyle/>
          <a:p>
            <a:r>
              <a:rPr lang="es-PR" dirty="0" smtClean="0"/>
              <a:t>These criticisms can create a love-void in the child.</a:t>
            </a:r>
          </a:p>
          <a:p>
            <a:r>
              <a:rPr lang="es-PR" dirty="0" smtClean="0"/>
              <a:t>The parents’ criticism can cause children to seek attention and affection from the same-sex person – thus creating a bent toward homosexuality.</a:t>
            </a:r>
          </a:p>
        </p:txBody>
      </p:sp>
    </p:spTree>
    <p:extLst>
      <p:ext uri="{BB962C8B-B14F-4D97-AF65-F5344CB8AC3E}">
        <p14:creationId xmlns:p14="http://schemas.microsoft.com/office/powerpoint/2010/main" val="1402074485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7543800" cy="1143000"/>
          </a:xfrm>
        </p:spPr>
        <p:txBody>
          <a:bodyPr>
            <a:noAutofit/>
          </a:bodyPr>
          <a:lstStyle/>
          <a:p>
            <a:r>
              <a:rPr lang="es-PR" sz="3600" b="1" dirty="0" smtClean="0"/>
              <a:t>A word abaout gender identity</a:t>
            </a:r>
            <a:endParaRPr lang="en-US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62099" y="1295400"/>
            <a:ext cx="6019800" cy="4525963"/>
          </a:xfrm>
        </p:spPr>
        <p:txBody>
          <a:bodyPr>
            <a:normAutofit fontScale="92500" lnSpcReduction="10000"/>
          </a:bodyPr>
          <a:lstStyle/>
          <a:p>
            <a:r>
              <a:rPr lang="es-PR" dirty="0" smtClean="0"/>
              <a:t>If children derive a sense of physical pleasure from a sexually abusive encounter by someone of the same sex, it can confuse them about their sexual orientation.</a:t>
            </a:r>
          </a:p>
          <a:p>
            <a:r>
              <a:rPr lang="es-PR" dirty="0" smtClean="0"/>
              <a:t> What they don’t realize is that their sexual response happens automatically when stimulation occurs, and has nothing to do with sexual orientation.</a:t>
            </a:r>
          </a:p>
        </p:txBody>
      </p:sp>
    </p:spTree>
    <p:extLst>
      <p:ext uri="{BB962C8B-B14F-4D97-AF65-F5344CB8AC3E}">
        <p14:creationId xmlns:p14="http://schemas.microsoft.com/office/powerpoint/2010/main" val="1032219593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7543800" cy="1143000"/>
          </a:xfrm>
        </p:spPr>
        <p:txBody>
          <a:bodyPr>
            <a:noAutofit/>
          </a:bodyPr>
          <a:lstStyle/>
          <a:p>
            <a:r>
              <a:rPr lang="es-PR" sz="3600" b="1" dirty="0" smtClean="0"/>
              <a:t>A word abaout gender identity</a:t>
            </a:r>
            <a:endParaRPr lang="en-US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62099" y="1295400"/>
            <a:ext cx="6019800" cy="4525963"/>
          </a:xfrm>
        </p:spPr>
        <p:txBody>
          <a:bodyPr>
            <a:normAutofit/>
          </a:bodyPr>
          <a:lstStyle/>
          <a:p>
            <a:r>
              <a:rPr lang="es-PR" dirty="0" smtClean="0"/>
              <a:t>If a child is sexually abused by the opposite sex, the child may develop a distrust of that sex and turn to same-sex relationships for intimacy.</a:t>
            </a:r>
          </a:p>
          <a:p>
            <a:r>
              <a:rPr lang="es-PR" dirty="0" smtClean="0"/>
              <a:t>Sexual abuse is often the root cause for gender confusion.</a:t>
            </a:r>
          </a:p>
        </p:txBody>
      </p:sp>
    </p:spTree>
    <p:extLst>
      <p:ext uri="{BB962C8B-B14F-4D97-AF65-F5344CB8AC3E}">
        <p14:creationId xmlns:p14="http://schemas.microsoft.com/office/powerpoint/2010/main" val="609038875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7543800" cy="1143000"/>
          </a:xfrm>
        </p:spPr>
        <p:txBody>
          <a:bodyPr>
            <a:noAutofit/>
          </a:bodyPr>
          <a:lstStyle/>
          <a:p>
            <a:r>
              <a:rPr lang="es-PR" sz="3600" b="1" dirty="0" smtClean="0"/>
              <a:t>A word about gender identity</a:t>
            </a:r>
            <a:endParaRPr lang="en-US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1295400"/>
            <a:ext cx="6096000" cy="4525963"/>
          </a:xfrm>
        </p:spPr>
        <p:txBody>
          <a:bodyPr>
            <a:normAutofit/>
          </a:bodyPr>
          <a:lstStyle/>
          <a:p>
            <a:r>
              <a:rPr lang="es-PR" dirty="0" smtClean="0"/>
              <a:t>To grow up with a healthy gender identity and self-image, young children, especially during the first seven years, must have an opportunity to have their need for affection met by both males and females.</a:t>
            </a:r>
          </a:p>
        </p:txBody>
      </p:sp>
    </p:spTree>
    <p:extLst>
      <p:ext uri="{BB962C8B-B14F-4D97-AF65-F5344CB8AC3E}">
        <p14:creationId xmlns:p14="http://schemas.microsoft.com/office/powerpoint/2010/main" val="1965937118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7543800" cy="1143000"/>
          </a:xfrm>
        </p:spPr>
        <p:txBody>
          <a:bodyPr>
            <a:noAutofit/>
          </a:bodyPr>
          <a:lstStyle/>
          <a:p>
            <a:r>
              <a:rPr lang="es-PR" sz="3600" b="1" dirty="0" smtClean="0"/>
              <a:t>A word about gender identity</a:t>
            </a:r>
            <a:endParaRPr lang="en-US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1295400"/>
            <a:ext cx="6096000" cy="4525963"/>
          </a:xfrm>
        </p:spPr>
        <p:txBody>
          <a:bodyPr>
            <a:normAutofit/>
          </a:bodyPr>
          <a:lstStyle/>
          <a:p>
            <a:r>
              <a:rPr lang="es-PR" dirty="0" smtClean="0"/>
              <a:t>In order for a child to grow up with a positive self-image, the child must be fully accepted and loved according to his or her physical sex (not according to looks, interests, or behavior) by a mother and a father – or a loving substitute.</a:t>
            </a:r>
          </a:p>
        </p:txBody>
      </p:sp>
    </p:spTree>
    <p:extLst>
      <p:ext uri="{BB962C8B-B14F-4D97-AF65-F5344CB8AC3E}">
        <p14:creationId xmlns:p14="http://schemas.microsoft.com/office/powerpoint/2010/main" val="3999696146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>
            <a:normAutofit/>
          </a:bodyPr>
          <a:lstStyle/>
          <a:p>
            <a:r>
              <a:rPr lang="es-PR" sz="4000" b="1" dirty="0" smtClean="0"/>
              <a:t>Self-Concept and Self-Image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95399" y="1295400"/>
            <a:ext cx="6324601" cy="4525963"/>
          </a:xfrm>
        </p:spPr>
        <p:txBody>
          <a:bodyPr>
            <a:normAutofit lnSpcReduction="10000"/>
          </a:bodyPr>
          <a:lstStyle/>
          <a:p>
            <a:r>
              <a:rPr lang="es-PR" dirty="0" smtClean="0"/>
              <a:t>This is the principle: Superiority and inferiority come from the same root – low personal value – and lead to the same end – overconcern about self.</a:t>
            </a:r>
          </a:p>
          <a:p>
            <a:r>
              <a:rPr lang="es-PR" dirty="0" smtClean="0"/>
              <a:t>Both the feeling of inferiority and the feeling of superiority come from the same origin – low personal vaue.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710217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2412"/>
            <a:ext cx="8229600" cy="1143000"/>
          </a:xfrm>
        </p:spPr>
        <p:txBody>
          <a:bodyPr>
            <a:normAutofit/>
          </a:bodyPr>
          <a:lstStyle/>
          <a:p>
            <a:r>
              <a:rPr lang="es-PR" sz="4000" b="1" dirty="0" smtClean="0"/>
              <a:t>Self-Concept and Self-Image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33499" y="1166018"/>
            <a:ext cx="6286501" cy="4525963"/>
          </a:xfrm>
        </p:spPr>
        <p:txBody>
          <a:bodyPr>
            <a:normAutofit/>
          </a:bodyPr>
          <a:lstStyle/>
          <a:p>
            <a:r>
              <a:rPr lang="es-PR" dirty="0" smtClean="0"/>
              <a:t>These  complexes both lead to the same end – overconcern about self.</a:t>
            </a:r>
          </a:p>
          <a:p>
            <a:r>
              <a:rPr lang="es-PR" dirty="0" smtClean="0"/>
              <a:t>Children who don’t feel good about themselves end up spending a great deal of time thinking about themselves.</a:t>
            </a:r>
          </a:p>
          <a:p>
            <a:r>
              <a:rPr lang="es-PR" dirty="0" smtClean="0"/>
              <a:t>They become self-centered.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204056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1143000"/>
          </a:xfrm>
        </p:spPr>
        <p:txBody>
          <a:bodyPr>
            <a:noAutofit/>
          </a:bodyPr>
          <a:lstStyle/>
          <a:p>
            <a:r>
              <a:rPr lang="es-PR" sz="3600" b="1" dirty="0" smtClean="0"/>
              <a:t>The jawbreaker model of self-concept</a:t>
            </a:r>
            <a:endParaRPr lang="en-US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1599" y="1371600"/>
            <a:ext cx="6400800" cy="4525963"/>
          </a:xfrm>
        </p:spPr>
        <p:txBody>
          <a:bodyPr/>
          <a:lstStyle/>
          <a:p>
            <a:r>
              <a:rPr lang="es-PR" dirty="0" smtClean="0"/>
              <a:t>A person’s self-concept is something like a jawbreaker…made up of layer upon layer of different colors.</a:t>
            </a:r>
          </a:p>
          <a:p>
            <a:r>
              <a:rPr lang="es-PR" dirty="0" smtClean="0"/>
              <a:t>The self-concept is made up of a number of layers, each important in the development of personal value.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062563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>
            <a:normAutofit/>
          </a:bodyPr>
          <a:lstStyle/>
          <a:p>
            <a:r>
              <a:rPr lang="es-PR" sz="4000" b="1" dirty="0" smtClean="0"/>
              <a:t>The five layers of self-concept</a:t>
            </a:r>
            <a:endParaRPr lang="en-US" sz="40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62099" y="1066800"/>
            <a:ext cx="60198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PR" b="1" dirty="0" smtClean="0"/>
              <a:t>Self-image</a:t>
            </a:r>
            <a:r>
              <a:rPr lang="es-PR" dirty="0" smtClean="0"/>
              <a:t> – inside at the core. It is how we think we look to others. This is the layer we have least control over, but it is still vitally important.</a:t>
            </a:r>
          </a:p>
          <a:p>
            <a:pPr marL="514350" indent="-514350">
              <a:buFont typeface="+mj-lt"/>
              <a:buAutoNum type="arabicPeriod"/>
            </a:pPr>
            <a:r>
              <a:rPr lang="es-PR" b="1" dirty="0" smtClean="0"/>
              <a:t>Self-esteem</a:t>
            </a:r>
            <a:r>
              <a:rPr lang="es-PR" dirty="0" smtClean="0"/>
              <a:t> – It is the feedback we get about ourselves from the way others treat 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647202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228600"/>
            <a:ext cx="8229600" cy="1143000"/>
          </a:xfrm>
        </p:spPr>
        <p:txBody>
          <a:bodyPr>
            <a:normAutofit/>
          </a:bodyPr>
          <a:lstStyle/>
          <a:p>
            <a:r>
              <a:rPr lang="es-PR" sz="4000" b="1" dirty="0" smtClean="0"/>
              <a:t>The five layers of self-concept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95400" y="1600200"/>
            <a:ext cx="6400800" cy="4525963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s-PR" b="1" dirty="0" smtClean="0"/>
              <a:t>Self-confidence</a:t>
            </a:r>
            <a:r>
              <a:rPr lang="es-PR" dirty="0" smtClean="0"/>
              <a:t>– has to do with how competent we feel. It is our skills and abilities that build self-confidence and a feeling of significance.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729612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228600"/>
            <a:ext cx="8229600" cy="1143000"/>
          </a:xfrm>
        </p:spPr>
        <p:txBody>
          <a:bodyPr>
            <a:normAutofit/>
          </a:bodyPr>
          <a:lstStyle/>
          <a:p>
            <a:r>
              <a:rPr lang="es-PR" sz="4000" b="1" dirty="0" smtClean="0"/>
              <a:t>The five layers of self-concept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7799" y="1295400"/>
            <a:ext cx="62484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s-PR" b="1" dirty="0" smtClean="0"/>
              <a:t>Self-respect</a:t>
            </a:r>
            <a:r>
              <a:rPr lang="es-PR" dirty="0" smtClean="0"/>
              <a:t>– when we do what we know we should do, we can respect ourselves.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s-PR" b="1" dirty="0" smtClean="0"/>
              <a:t>God’s value of us</a:t>
            </a:r>
            <a:r>
              <a:rPr lang="es-PR" dirty="0" smtClean="0"/>
              <a:t>– All the other areas fluctuate but God’s value is the anchor. It is the final “jawbreaker” coating to protect our fragile self-concepts.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48972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net\Documents\Los primeros 7 a~os\TEMA 14  CERTIF M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>
            <a:noAutofit/>
          </a:bodyPr>
          <a:lstStyle/>
          <a:p>
            <a:r>
              <a:rPr lang="es-PR" sz="3800" b="1" dirty="0" smtClean="0"/>
              <a:t>Self-image: The core of self-concept</a:t>
            </a:r>
            <a:endParaRPr lang="en-US" sz="38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7800" y="1295400"/>
            <a:ext cx="6400800" cy="4525963"/>
          </a:xfrm>
        </p:spPr>
        <p:txBody>
          <a:bodyPr>
            <a:normAutofit lnSpcReduction="10000"/>
          </a:bodyPr>
          <a:lstStyle/>
          <a:p>
            <a:r>
              <a:rPr lang="es-PR" dirty="0" smtClean="0"/>
              <a:t>The world treats people differently because of the way they look, and parents aren’t immune.</a:t>
            </a:r>
          </a:p>
          <a:p>
            <a:r>
              <a:rPr lang="es-PR" dirty="0" smtClean="0"/>
              <a:t>The only way to overcome our natural tendencies is through strong early bonding with our newborns and choosing to accept Christ’s supreme value of every one of His children.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948073"/>
      </p:ext>
    </p:extLst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1444</Words>
  <Application>Microsoft Macintosh PowerPoint</Application>
  <PresentationFormat>On-screen Show (4:3)</PresentationFormat>
  <Paragraphs>87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A Healthy Self-Concept Starts with Self-Image</vt:lpstr>
      <vt:lpstr>Self-Concept and Self-Image</vt:lpstr>
      <vt:lpstr>Self-Concept and Self-Image</vt:lpstr>
      <vt:lpstr>Self-Concept and Self-Image</vt:lpstr>
      <vt:lpstr>The jawbreaker model of self-concept</vt:lpstr>
      <vt:lpstr>The five layers of self-concept</vt:lpstr>
      <vt:lpstr>The five layers of self-concept</vt:lpstr>
      <vt:lpstr>The five layers of self-concept</vt:lpstr>
      <vt:lpstr>Self-image: The core of self-concept</vt:lpstr>
      <vt:lpstr>Helping children accept their appearance</vt:lpstr>
      <vt:lpstr>Helping children accept their appearance</vt:lpstr>
      <vt:lpstr>Helping children accept their appearance</vt:lpstr>
      <vt:lpstr>Helping children accept their appearance</vt:lpstr>
      <vt:lpstr>Helping children accept their appearance</vt:lpstr>
      <vt:lpstr>Helping children accept their appearance</vt:lpstr>
      <vt:lpstr>Helping children accept their appearance</vt:lpstr>
      <vt:lpstr>Inside vs. Outside Beauty</vt:lpstr>
      <vt:lpstr>Inside vs. Outside Beauty</vt:lpstr>
      <vt:lpstr>Inside vs. Outside Beauty</vt:lpstr>
      <vt:lpstr>Inside vs. Outside Beauty</vt:lpstr>
      <vt:lpstr>A word about gender identity</vt:lpstr>
      <vt:lpstr>A word about gender identity</vt:lpstr>
      <vt:lpstr>A word about gender identity</vt:lpstr>
      <vt:lpstr>A word abaout gender identity</vt:lpstr>
      <vt:lpstr>A word abaout gender identity</vt:lpstr>
      <vt:lpstr>A word about gender identity</vt:lpstr>
      <vt:lpstr>A word about gender identity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</dc:creator>
  <cp:lastModifiedBy>Jainie Baltodano</cp:lastModifiedBy>
  <cp:revision>41</cp:revision>
  <dcterms:created xsi:type="dcterms:W3CDTF">2013-11-06T18:18:26Z</dcterms:created>
  <dcterms:modified xsi:type="dcterms:W3CDTF">2014-07-25T03:12:57Z</dcterms:modified>
</cp:coreProperties>
</file>