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5" r:id="rId9"/>
    <p:sldId id="262" r:id="rId10"/>
    <p:sldId id="263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008" y="-2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6FF6-1625-4026-902A-C722373E5D5D}" type="datetimeFigureOut">
              <a:rPr lang="es-ES_tradnl" smtClean="0"/>
              <a:pPr/>
              <a:t>6/30/14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6FF6-1625-4026-902A-C722373E5D5D}" type="datetimeFigureOut">
              <a:rPr lang="es-ES_tradnl" smtClean="0"/>
              <a:pPr/>
              <a:t>6/30/14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6FF6-1625-4026-902A-C722373E5D5D}" type="datetimeFigureOut">
              <a:rPr lang="es-ES_tradnl" smtClean="0"/>
              <a:pPr/>
              <a:t>6/30/14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6FF6-1625-4026-902A-C722373E5D5D}" type="datetimeFigureOut">
              <a:rPr lang="es-ES_tradnl" smtClean="0"/>
              <a:pPr/>
              <a:t>6/30/14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6FF6-1625-4026-902A-C722373E5D5D}" type="datetimeFigureOut">
              <a:rPr lang="es-ES_tradnl" smtClean="0"/>
              <a:pPr/>
              <a:t>6/30/14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6FF6-1625-4026-902A-C722373E5D5D}" type="datetimeFigureOut">
              <a:rPr lang="es-ES_tradnl" smtClean="0"/>
              <a:pPr/>
              <a:t>6/30/14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6FF6-1625-4026-902A-C722373E5D5D}" type="datetimeFigureOut">
              <a:rPr lang="es-ES_tradnl" smtClean="0"/>
              <a:pPr/>
              <a:t>6/30/14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6FF6-1625-4026-902A-C722373E5D5D}" type="datetimeFigureOut">
              <a:rPr lang="es-ES_tradnl" smtClean="0"/>
              <a:pPr/>
              <a:t>6/30/14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6FF6-1625-4026-902A-C722373E5D5D}" type="datetimeFigureOut">
              <a:rPr lang="es-ES_tradnl" smtClean="0"/>
              <a:pPr/>
              <a:t>6/30/14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6FF6-1625-4026-902A-C722373E5D5D}" type="datetimeFigureOut">
              <a:rPr lang="es-ES_tradnl" smtClean="0"/>
              <a:pPr/>
              <a:t>6/30/14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6FF6-1625-4026-902A-C722373E5D5D}" type="datetimeFigureOut">
              <a:rPr lang="es-ES_tradnl" smtClean="0"/>
              <a:pPr/>
              <a:t>6/30/14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16FF6-1625-4026-902A-C722373E5D5D}" type="datetimeFigureOut">
              <a:rPr lang="es-ES_tradnl" smtClean="0"/>
              <a:pPr/>
              <a:t>6/30/14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12E57-2131-4591-8B7B-78982381DE6B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91680" y="2492896"/>
            <a:ext cx="67687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" pitchFamily="34" charset="0"/>
                <a:cs typeface="Arial" pitchFamily="34" charset="0"/>
              </a:rPr>
              <a:t>Accepting difficult-to-accept children</a:t>
            </a:r>
            <a:endParaRPr lang="es-MX" sz="2800" b="1" dirty="0" smtClean="0">
              <a:latin typeface="Arial" pitchFamily="34" charset="0"/>
              <a:cs typeface="Arial" pitchFamily="34" charset="0"/>
            </a:endParaRPr>
          </a:p>
          <a:p>
            <a:endParaRPr lang="es-MX" sz="28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2800" dirty="0" smtClean="0">
                <a:latin typeface="Arial" pitchFamily="34" charset="0"/>
                <a:cs typeface="Arial" pitchFamily="34" charset="0"/>
              </a:rPr>
              <a:t>Sometimes parents’ acceptance of a newborn depends on looks, reactions, physical perfection, or behavior – conditions over which the baby has no control.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2800" dirty="0" smtClean="0">
                <a:latin typeface="Arial" pitchFamily="34" charset="0"/>
                <a:cs typeface="Arial" pitchFamily="34" charset="0"/>
              </a:rPr>
              <a:t>Love the…for no reason other than that they exist: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2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They exist and are God’s creation!</a:t>
            </a:r>
            <a:endParaRPr lang="es-ES_tradnl" sz="28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691680" y="2420888"/>
            <a:ext cx="6840760" cy="4052746"/>
            <a:chOff x="1613949" y="828959"/>
            <a:chExt cx="6595505" cy="5651629"/>
          </a:xfrm>
        </p:grpSpPr>
        <p:sp>
          <p:nvSpPr>
            <p:cNvPr id="3" name="2 Rectángulo"/>
            <p:cNvSpPr/>
            <p:nvPr/>
          </p:nvSpPr>
          <p:spPr>
            <a:xfrm>
              <a:off x="6196089" y="5836788"/>
              <a:ext cx="2013365" cy="6438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144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1968266" y="2837289"/>
              <a:ext cx="6111967" cy="9013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Acceptance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Notes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to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Children</a:t>
              </a:r>
              <a:endParaRPr lang="es-ES" sz="36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613949" y="828959"/>
              <a:ext cx="1860164" cy="643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Activity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691680" y="2420888"/>
            <a:ext cx="6840760" cy="4252362"/>
            <a:chOff x="1613949" y="828959"/>
            <a:chExt cx="6595505" cy="5617726"/>
          </a:xfrm>
        </p:grpSpPr>
        <p:sp>
          <p:nvSpPr>
            <p:cNvPr id="3" name="2 Rectángulo"/>
            <p:cNvSpPr/>
            <p:nvPr/>
          </p:nvSpPr>
          <p:spPr>
            <a:xfrm>
              <a:off x="6196089" y="5836787"/>
              <a:ext cx="2013365" cy="6098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144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1968266" y="2252713"/>
              <a:ext cx="6111967" cy="19110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Principles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to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Apply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to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Your</a:t>
              </a:r>
              <a:r>
                <a:rPr lang="es-ES" sz="4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4400" dirty="0" err="1" smtClean="0">
                  <a:latin typeface="Arial" pitchFamily="34" charset="0"/>
                  <a:cs typeface="Arial" pitchFamily="34" charset="0"/>
                </a:rPr>
                <a:t>Family</a:t>
              </a:r>
              <a:endParaRPr lang="es-ES" sz="44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613949" y="828959"/>
              <a:ext cx="1860164" cy="6098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Activity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07704" y="3789040"/>
            <a:ext cx="640871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“A” </a:t>
            </a:r>
            <a:r>
              <a:rPr lang="es-MX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is for Acceptance</a:t>
            </a:r>
            <a:endParaRPr lang="es-ES_tradnl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372200" y="548680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200" i="1" dirty="0" smtClean="0">
                <a:latin typeface="Birch Std" pitchFamily="66" charset="0"/>
              </a:rPr>
              <a:t>Chapter </a:t>
            </a:r>
            <a:r>
              <a:rPr lang="es-MX" sz="3200" i="1" dirty="0" smtClean="0">
                <a:latin typeface="Birch Std" pitchFamily="66" charset="0"/>
              </a:rPr>
              <a:t>10</a:t>
            </a:r>
            <a:endParaRPr lang="es-ES_tradnl" sz="3200" i="1" dirty="0">
              <a:latin typeface="Birch Std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411760" y="2420888"/>
            <a:ext cx="640871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“A” </a:t>
            </a:r>
            <a:r>
              <a:rPr lang="es-MX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if for Acceptance</a:t>
            </a:r>
            <a:endParaRPr lang="es-ES_tradnl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63688" y="2420888"/>
            <a:ext cx="66967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rial" pitchFamily="34" charset="0"/>
                <a:cs typeface="Arial" pitchFamily="34" charset="0"/>
              </a:rPr>
              <a:t>Acceptance is the essence of belonging to someone, feeling that you’re a part of a family, realizing that you’re not alone in this world.</a:t>
            </a:r>
            <a:endParaRPr lang="es-MX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3200" dirty="0" smtClean="0">
                <a:latin typeface="Arial" pitchFamily="34" charset="0"/>
                <a:cs typeface="Arial" pitchFamily="34" charset="0"/>
              </a:rPr>
              <a:t>Acceptance means </a:t>
            </a:r>
            <a:r>
              <a:rPr lang="es-MX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you’re OK just the way you are.</a:t>
            </a:r>
            <a:endParaRPr lang="es-ES_tradnl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63688" y="2348880"/>
            <a:ext cx="67687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s-MX" sz="3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eing accepted</a:t>
            </a:r>
            <a:r>
              <a:rPr lang="es-MX" sz="3500" dirty="0" smtClean="0">
                <a:latin typeface="Arial" pitchFamily="34" charset="0"/>
                <a:cs typeface="Arial" pitchFamily="34" charset="0"/>
              </a:rPr>
              <a:t> means that you’re loved just because you exist, regardless of your age, actions, or speech. Acceptance is absolutely essential if a child is to grow up without psychological pain and the fear of failure and rejection.</a:t>
            </a:r>
            <a:endParaRPr lang="es-MX" sz="35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91680" y="2492896"/>
            <a:ext cx="6768752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latin typeface="Arial" pitchFamily="34" charset="0"/>
                <a:cs typeface="Arial" pitchFamily="34" charset="0"/>
              </a:rPr>
              <a:t>The relationship between acceptance and hostility</a:t>
            </a:r>
            <a:endParaRPr lang="es-MX" sz="32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3000" dirty="0" smtClean="0">
                <a:latin typeface="Arial" pitchFamily="34" charset="0"/>
                <a:cs typeface="Arial" pitchFamily="34" charset="0"/>
              </a:rPr>
              <a:t>How parents </a:t>
            </a:r>
            <a:r>
              <a:rPr lang="es-MX" sz="3000" b="1" dirty="0" smtClean="0">
                <a:latin typeface="Arial" pitchFamily="34" charset="0"/>
                <a:cs typeface="Arial" pitchFamily="34" charset="0"/>
              </a:rPr>
              <a:t>treat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 children colors their children’s pictures of God. When parents show children unconditional love…it makes it safe for children to be honest and admit that they have done something wrong.</a:t>
            </a:r>
            <a:endParaRPr lang="es-ES_tradnl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91680" y="2348880"/>
            <a:ext cx="684076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Principle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26</a:t>
            </a:r>
          </a:p>
          <a:p>
            <a:pPr algn="ctr"/>
            <a:endParaRPr lang="es-ES" sz="1400" b="1" i="1" spc="300" dirty="0" smtClean="0">
              <a:latin typeface="+mj-lt"/>
              <a:cs typeface="Arial" pitchFamily="34" charset="0"/>
            </a:endParaRPr>
          </a:p>
          <a:p>
            <a:pPr algn="ctr"/>
            <a:r>
              <a:rPr lang="es-ES" sz="4000" b="1" i="1" spc="300" dirty="0" err="1" smtClean="0">
                <a:latin typeface="+mj-lt"/>
                <a:cs typeface="Arial" pitchFamily="34" charset="0"/>
              </a:rPr>
              <a:t>Unconditional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acceptance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is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the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antidote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for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psychological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pain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,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failure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, and </a:t>
            </a:r>
            <a:r>
              <a:rPr lang="es-ES" sz="4000" b="1" i="1" spc="300" dirty="0" err="1" smtClean="0">
                <a:latin typeface="+mj-lt"/>
                <a:cs typeface="Arial" pitchFamily="34" charset="0"/>
              </a:rPr>
              <a:t>rejection</a:t>
            </a:r>
            <a:r>
              <a:rPr lang="es-ES" sz="4000" b="1" i="1" spc="300" dirty="0" smtClean="0">
                <a:latin typeface="+mj-lt"/>
                <a:cs typeface="Arial" pitchFamily="34" charset="0"/>
              </a:rPr>
              <a:t>.</a:t>
            </a:r>
            <a:endParaRPr lang="es-ES" sz="4000" b="1" i="1" spc="300" dirty="0" smtClean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91680" y="2420888"/>
            <a:ext cx="6840760" cy="3793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 smtClean="0">
                <a:latin typeface="Arial" pitchFamily="34" charset="0"/>
                <a:cs typeface="Arial" pitchFamily="34" charset="0"/>
              </a:rPr>
              <a:t>Why children have a difficult time believing they are unconditionally accepted</a:t>
            </a:r>
            <a:endParaRPr lang="es-MX" sz="3000" b="1" dirty="0" smtClean="0">
              <a:latin typeface="Arial" pitchFamily="34" charset="0"/>
              <a:cs typeface="Arial" pitchFamily="34" charset="0"/>
            </a:endParaRPr>
          </a:p>
          <a:p>
            <a:endParaRPr lang="es-MX" sz="105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Parents are </a:t>
            </a: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too busy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to spend time with their children that will make sure the love message gets through despite their occassional expressions of anger, criticism, frustration, and disappointment.</a:t>
            </a:r>
            <a:endParaRPr lang="es-ES_tradnl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691680" y="2420888"/>
            <a:ext cx="6768753" cy="4125451"/>
            <a:chOff x="1613949" y="828959"/>
            <a:chExt cx="6595505" cy="5545682"/>
          </a:xfrm>
        </p:grpSpPr>
        <p:sp>
          <p:nvSpPr>
            <p:cNvPr id="3" name="2 Rectángulo"/>
            <p:cNvSpPr/>
            <p:nvPr/>
          </p:nvSpPr>
          <p:spPr>
            <a:xfrm>
              <a:off x="5753680" y="5836789"/>
              <a:ext cx="2455774" cy="5378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ES" sz="2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140</a:t>
              </a:r>
              <a:endParaRPr lang="es-E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1968266" y="3057643"/>
              <a:ext cx="6111967" cy="868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Your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Children’s</a:t>
              </a:r>
              <a:r>
                <a:rPr lang="es-ES" sz="36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latin typeface="Arial" pitchFamily="34" charset="0"/>
                  <a:cs typeface="Arial" pitchFamily="34" charset="0"/>
                </a:rPr>
                <a:t>Needs</a:t>
              </a:r>
              <a:endParaRPr lang="es-ES" sz="36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613949" y="828959"/>
              <a:ext cx="1860164" cy="620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Activity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35696" y="2492896"/>
            <a:ext cx="66247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latin typeface="Arial" pitchFamily="34" charset="0"/>
                <a:cs typeface="Arial" pitchFamily="34" charset="0"/>
              </a:rPr>
              <a:t>Why do you love your children?</a:t>
            </a:r>
            <a:endParaRPr lang="es-MX" sz="2800" b="1" dirty="0" smtClean="0">
              <a:latin typeface="Arial" pitchFamily="34" charset="0"/>
              <a:cs typeface="Arial" pitchFamily="34" charset="0"/>
            </a:endParaRPr>
          </a:p>
          <a:p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800" i="1" dirty="0" smtClean="0">
                <a:latin typeface="Arial" pitchFamily="34" charset="0"/>
                <a:cs typeface="Arial" pitchFamily="34" charset="0"/>
              </a:rPr>
              <a:t>You love them because they exist!</a:t>
            </a:r>
            <a:endParaRPr lang="es-MX" sz="2800" i="1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800" dirty="0" smtClean="0">
                <a:latin typeface="Arial" pitchFamily="34" charset="0"/>
                <a:cs typeface="Arial" pitchFamily="34" charset="0"/>
              </a:rPr>
              <a:t>Give your </a:t>
            </a: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“I love you’s”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lavishly in word and action throughout the day. That’s the only way to make sure your kids will feel that they are accepted unconditionally – that they belong and will have a special place in your heart forever.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333</Words>
  <Application>Microsoft Macintosh PowerPoint</Application>
  <PresentationFormat>On-screen Show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Windows uE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WinuE</dc:creator>
  <cp:lastModifiedBy>Jainie Baltodano</cp:lastModifiedBy>
  <cp:revision>23</cp:revision>
  <dcterms:created xsi:type="dcterms:W3CDTF">2013-11-09T05:26:58Z</dcterms:created>
  <dcterms:modified xsi:type="dcterms:W3CDTF">2014-07-01T01:03:55Z</dcterms:modified>
</cp:coreProperties>
</file>