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70" r:id="rId6"/>
    <p:sldId id="260" r:id="rId7"/>
    <p:sldId id="261" r:id="rId8"/>
    <p:sldId id="268" r:id="rId9"/>
    <p:sldId id="262" r:id="rId10"/>
    <p:sldId id="263" r:id="rId11"/>
    <p:sldId id="269" r:id="rId12"/>
    <p:sldId id="264" r:id="rId13"/>
    <p:sldId id="265" r:id="rId14"/>
    <p:sldId id="271" r:id="rId15"/>
    <p:sldId id="266" r:id="rId16"/>
    <p:sldId id="272" r:id="rId17"/>
    <p:sldId id="267" r:id="rId18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 xmlns="">
          <a:srgbClr val="FF0000"/>
        </p14:laserClr>
      </p:ext>
      <p:ext uri="{2FDB2607-1784-4EEB-B798-7EB5836EED8A}">
        <p14:showMediaCtrls xmlns:p14="http://schemas.microsoft.com/office/powerpoint/2010/main" xmlns="" val="1"/>
      </p:ext>
    </p:extLst>
  </p:showPr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638" autoAdjust="0"/>
  </p:normalViewPr>
  <p:slideViewPr>
    <p:cSldViewPr>
      <p:cViewPr>
        <p:scale>
          <a:sx n="56" d="100"/>
          <a:sy n="56" d="100"/>
        </p:scale>
        <p:origin x="-714" y="-30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 cstate="print">
            <a:lum/>
          </a:blip>
          <a:srcRect/>
          <a:stretch>
            <a:fillRect t="-3000" b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7D4DC27-8098-4474-9D16-905A96E783C5}" type="datetimeFigureOut">
              <a:rPr lang="es-CO" smtClean="0"/>
              <a:pPr/>
              <a:t>15/09/2014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FDEE6F-3B59-4A53-8A71-CFEEF8132D70}" type="slidenum">
              <a:rPr lang="es-CO" smtClean="0"/>
              <a:pPr/>
              <a:t>‹#›</a:t>
            </a:fld>
            <a:endParaRPr lang="es-C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4 CuadroTexto"/>
          <p:cNvSpPr txBox="1"/>
          <p:nvPr/>
        </p:nvSpPr>
        <p:spPr>
          <a:xfrm>
            <a:off x="2389912" y="2924944"/>
            <a:ext cx="6286544" cy="25545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MX" sz="80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Pour</a:t>
            </a:r>
            <a:r>
              <a:rPr lang="es-MX" sz="80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 </a:t>
            </a:r>
            <a:r>
              <a:rPr lang="es-MX" sz="8000" b="1" dirty="0" err="1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Considération</a:t>
            </a:r>
            <a:endParaRPr lang="es-CO" sz="8000" b="1" dirty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  <p:sp>
        <p:nvSpPr>
          <p:cNvPr id="2" name="TextBox 1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3" name="TextBox 2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57422" y="1285860"/>
            <a:ext cx="6429420" cy="5429288"/>
          </a:xfrm>
        </p:spPr>
        <p:txBody>
          <a:bodyPr>
            <a:normAutofit/>
          </a:bodyPr>
          <a:lstStyle/>
          <a:p>
            <a:pPr algn="just"/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Comment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me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sentirais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-je </a:t>
            </a:r>
            <a:r>
              <a:rPr lang="es-MX" sz="2800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si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j’étais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affamé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handicappé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sans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personne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pour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me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nourrir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?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Que se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passerait-il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si 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mes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parents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attendaient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que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diminue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mes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crampes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la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faim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avant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me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donner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le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biberon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ou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le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sein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juste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pour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respecter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l’horaire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établi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?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428860" y="1600200"/>
            <a:ext cx="6257940" cy="4525963"/>
          </a:xfrm>
        </p:spPr>
        <p:txBody>
          <a:bodyPr>
            <a:normAutofit/>
          </a:bodyPr>
          <a:lstStyle/>
          <a:p>
            <a:pPr lvl="0" algn="just"/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Et si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pendant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mon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sommeil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ils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me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réveillaient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décidant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pour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moi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que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l’heure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du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repas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était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arrivé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 ?</a:t>
            </a:r>
          </a:p>
          <a:p>
            <a:pPr lvl="0" algn="just"/>
            <a:endParaRPr lang="es-CO" sz="26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lvl="0" algn="just"/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Ou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encore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si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après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une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sieste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d’une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heure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ils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me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laissaient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pleurer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durant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toute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une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autre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heure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parce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qu’ayant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décidé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que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j‘ai</a:t>
            </a:r>
            <a:r>
              <a:rPr lang="es-MX" sz="26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besoin</a:t>
            </a:r>
            <a:r>
              <a:rPr lang="es-MX" sz="2600" b="1" dirty="0"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2600" b="1" dirty="0" err="1">
                <a:latin typeface="Andalus" pitchFamily="18" charset="-78"/>
                <a:cs typeface="Andalus" pitchFamily="18" charset="-78"/>
              </a:rPr>
              <a:t>deux</a:t>
            </a:r>
            <a:r>
              <a:rPr lang="es-MX" sz="2600" b="1" dirty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600" b="1" dirty="0" err="1" smtClean="0">
                <a:latin typeface="Andalus" pitchFamily="18" charset="-78"/>
                <a:cs typeface="Andalus" pitchFamily="18" charset="-78"/>
              </a:rPr>
              <a:t>heures</a:t>
            </a:r>
            <a:r>
              <a:rPr lang="es-MX" sz="2600" b="1" dirty="0" smtClean="0"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2600" b="1" dirty="0" err="1" smtClean="0">
                <a:latin typeface="Andalus" pitchFamily="18" charset="-78"/>
                <a:cs typeface="Andalus" pitchFamily="18" charset="-78"/>
              </a:rPr>
              <a:t>sieste</a:t>
            </a:r>
            <a:r>
              <a:rPr lang="es-MX" sz="2600" b="1" dirty="0" smtClean="0">
                <a:latin typeface="Andalus" pitchFamily="18" charset="-78"/>
                <a:cs typeface="Andalus" pitchFamily="18" charset="-78"/>
              </a:rPr>
              <a:t>?</a:t>
            </a:r>
            <a:endParaRPr lang="es-CO" sz="26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MX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202512712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57422" y="1500174"/>
            <a:ext cx="6329378" cy="5643602"/>
          </a:xfrm>
        </p:spPr>
        <p:txBody>
          <a:bodyPr/>
          <a:lstStyle/>
          <a:p>
            <a:pPr algn="just"/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“Les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parents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fermes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tendres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utilisent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bon </a:t>
            </a:r>
            <a:r>
              <a:rPr lang="es-MX" sz="2800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sens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;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certes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il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faut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une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routine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et de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l’ordre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dans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la vie des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mais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au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lieu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suivre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manière</a:t>
            </a:r>
            <a:r>
              <a:rPr lang="es-MX" sz="2800" b="1" dirty="0">
                <a:latin typeface="Andalus" pitchFamily="18" charset="-78"/>
                <a:cs typeface="Andalus" pitchFamily="18" charset="-78"/>
              </a:rPr>
              <a:t> 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rigide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un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conseil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800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un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séminaire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ou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un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livre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les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parents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intelligents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commencent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sz="2800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partir 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des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besoins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singuliers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les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conduisent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doucement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un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horaire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plus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régulier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  ”.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057308" y="1052736"/>
            <a:ext cx="8229600" cy="1143000"/>
          </a:xfrm>
        </p:spPr>
        <p:txBody>
          <a:bodyPr>
            <a:no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r>
              <a:rPr lang="es-MX" sz="36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ATTENTION  À ACCORDER AUX           BESOINS  PSYCHOLOGIQUES</a:t>
            </a:r>
            <a:r>
              <a:rPr lang="es-MX" sz="3600" b="1" dirty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:</a:t>
            </a:r>
            <a:endParaRPr lang="es-CO" sz="3600" b="1" dirty="0">
              <a:ln w="11430"/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ea typeface="+mn-ea"/>
              <a:cs typeface="Andalus" pitchFamily="18" charset="-78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714612" y="3000372"/>
            <a:ext cx="6215106" cy="2428892"/>
          </a:xfrm>
        </p:spPr>
        <p:txBody>
          <a:bodyPr>
            <a:normAutofit/>
          </a:bodyPr>
          <a:lstStyle/>
          <a:p>
            <a:pPr algn="just"/>
            <a:r>
              <a:rPr lang="es-MX" b="1" dirty="0" smtClean="0">
                <a:latin typeface="Andalus" pitchFamily="18" charset="-78"/>
                <a:cs typeface="Andalus" pitchFamily="18" charset="-78"/>
              </a:rPr>
              <a:t>“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Si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vous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désirez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avoir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ayant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la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considération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il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est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indispensable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d’être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pour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eux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un bon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modèle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considération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”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</a:t>
            </a:r>
          </a:p>
          <a:p>
            <a:pPr algn="just"/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00298" y="2465348"/>
            <a:ext cx="6357982" cy="5572164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es-CO" sz="2800" b="1" dirty="0" smtClean="0">
                <a:latin typeface="Andalus" pitchFamily="18" charset="-78"/>
                <a:cs typeface="Andalus" pitchFamily="18" charset="-78"/>
              </a:rPr>
              <a:t>- </a:t>
            </a:r>
            <a:r>
              <a:rPr lang="es-CO" sz="2800" b="1" dirty="0" err="1" smtClean="0">
                <a:latin typeface="Andalus" pitchFamily="18" charset="-78"/>
                <a:cs typeface="Andalus" pitchFamily="18" charset="-78"/>
              </a:rPr>
              <a:t>Mettez-vous</a:t>
            </a:r>
            <a:r>
              <a:rPr lang="es-CO" sz="2800" b="1" dirty="0" smtClean="0">
                <a:latin typeface="Andalus" pitchFamily="18" charset="-78"/>
                <a:cs typeface="Andalus" pitchFamily="18" charset="-78"/>
              </a:rPr>
              <a:t> à </a:t>
            </a:r>
            <a:r>
              <a:rPr lang="es-CO" sz="2800" b="1" dirty="0" err="1" smtClean="0">
                <a:latin typeface="Andalus" pitchFamily="18" charset="-78"/>
                <a:cs typeface="Andalus" pitchFamily="18" charset="-78"/>
              </a:rPr>
              <a:t>leur</a:t>
            </a:r>
            <a:r>
              <a:rPr lang="es-CO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CO" sz="2800" b="1" dirty="0" err="1" smtClean="0">
                <a:latin typeface="Andalus" pitchFamily="18" charset="-78"/>
                <a:cs typeface="Andalus" pitchFamily="18" charset="-78"/>
              </a:rPr>
              <a:t>niveau</a:t>
            </a:r>
            <a:r>
              <a:rPr lang="es-CO" sz="2800" b="1" dirty="0" smtClean="0">
                <a:latin typeface="Andalus" pitchFamily="18" charset="-78"/>
                <a:cs typeface="Andalus" pitchFamily="18" charset="-78"/>
              </a:rPr>
              <a:t> </a:t>
            </a:r>
          </a:p>
          <a:p>
            <a:pPr algn="just">
              <a:buNone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-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Regardez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-les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dans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les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yeux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</a:p>
          <a:p>
            <a:pPr algn="just">
              <a:buNone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–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Évitez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de les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interrompre</a:t>
            </a:r>
            <a:endParaRPr lang="es-MX" sz="2800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–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N’essayez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pas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de les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bousculer</a:t>
            </a:r>
            <a:endParaRPr lang="es-MX" sz="2800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–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Exprimez-leur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l’intérêt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.</a:t>
            </a:r>
          </a:p>
          <a:p>
            <a:pPr algn="just">
              <a:buNone/>
            </a:pP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Rappelez-vous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: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durant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les sept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premières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années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 de la vie,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l’amour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s’éppelle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:               T-E-M-P-S.</a:t>
            </a:r>
            <a:endParaRPr lang="es-CO" sz="2800" b="1" dirty="0" smtClean="0">
              <a:latin typeface="Andalus" pitchFamily="18" charset="-78"/>
              <a:cs typeface="Andalus" pitchFamily="18" charset="-78"/>
            </a:endParaRPr>
          </a:p>
          <a:p>
            <a:endParaRPr lang="es-CO" dirty="0"/>
          </a:p>
        </p:txBody>
      </p:sp>
      <p:sp>
        <p:nvSpPr>
          <p:cNvPr id="5" name="TextBox 4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6" name="TextBox 5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9" name="TextBox 8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1" name="Rectangle 10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  <p:sp>
        <p:nvSpPr>
          <p:cNvPr id="4" name="2 Marcador de contenido"/>
          <p:cNvSpPr txBox="1">
            <a:spLocks/>
          </p:cNvSpPr>
          <p:nvPr/>
        </p:nvSpPr>
        <p:spPr>
          <a:xfrm>
            <a:off x="1979712" y="920690"/>
            <a:ext cx="6092750" cy="15001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marR="0" lvl="0" indent="-34290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r>
              <a:rPr kumimoji="0" lang="es-MX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Les 7 </a:t>
            </a:r>
            <a:r>
              <a:rPr kumimoji="0" lang="es-MX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premières</a:t>
            </a:r>
            <a:r>
              <a:rPr kumimoji="0" lang="es-MX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</a:t>
            </a:r>
            <a:r>
              <a:rPr kumimoji="0" lang="es-MX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années</a:t>
            </a:r>
            <a:r>
              <a:rPr kumimoji="0" lang="es-MX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de la vie de vos </a:t>
            </a:r>
            <a:r>
              <a:rPr kumimoji="0" lang="es-MX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enfants</a:t>
            </a:r>
            <a:r>
              <a:rPr kumimoji="0" lang="es-MX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</a:t>
            </a:r>
            <a:r>
              <a:rPr kumimoji="0" lang="es-MX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sont</a:t>
            </a:r>
            <a:r>
              <a:rPr kumimoji="0" lang="es-MX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le </a:t>
            </a:r>
            <a:r>
              <a:rPr kumimoji="0" lang="es-MX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moment</a:t>
            </a:r>
            <a:r>
              <a:rPr kumimoji="0" lang="es-MX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de </a:t>
            </a:r>
            <a:r>
              <a:rPr kumimoji="0" lang="es-MX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pratiquer</a:t>
            </a:r>
            <a:r>
              <a:rPr kumimoji="0" lang="es-MX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</a:t>
            </a:r>
            <a:r>
              <a:rPr kumimoji="0" lang="es-MX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l’art</a:t>
            </a:r>
            <a:r>
              <a:rPr kumimoji="0" lang="es-MX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de les </a:t>
            </a:r>
            <a:r>
              <a:rPr kumimoji="0" lang="es-MX" sz="2800" b="1" i="0" u="none" strike="noStrike" kern="1200" cap="none" spc="0" normalizeH="0" baseline="0" noProof="0" dirty="0" err="1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écouter</a:t>
            </a:r>
            <a:r>
              <a:rPr kumimoji="0" lang="es-MX" sz="28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: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es-CO" sz="32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914432" y="1124744"/>
            <a:ext cx="8229600" cy="1143000"/>
          </a:xfrm>
        </p:spPr>
        <p:txBody>
          <a:bodyPr>
            <a:normAutofit fontScale="90000"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r>
              <a:rPr lang="es-MX" sz="4000" b="1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Enseignez</a:t>
            </a:r>
            <a: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 </a:t>
            </a:r>
            <a:r>
              <a:rPr lang="es-MX" sz="4000" b="1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aux</a:t>
            </a:r>
            <a: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 </a:t>
            </a:r>
            <a:r>
              <a:rPr lang="es-MX" sz="4000" b="1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enfants</a:t>
            </a:r>
            <a: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  à </a:t>
            </a:r>
            <a:r>
              <a:rPr lang="es-MX" sz="4000" b="1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s’occuper</a:t>
            </a:r>
            <a: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 des </a:t>
            </a:r>
            <a:r>
              <a:rPr lang="es-MX" sz="4000" b="1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besoins</a:t>
            </a:r>
            <a: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 </a:t>
            </a:r>
            <a:r>
              <a:rPr lang="es-MX" sz="4000" b="1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d’autrui</a:t>
            </a:r>
            <a: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.</a:t>
            </a:r>
            <a:endParaRPr lang="es-CO" b="1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36208" y="2553974"/>
            <a:ext cx="6572296" cy="4043378"/>
          </a:xfrm>
        </p:spPr>
        <p:txBody>
          <a:bodyPr>
            <a:normAutofit lnSpcReduction="10000"/>
          </a:bodyPr>
          <a:lstStyle/>
          <a:p>
            <a:pPr marL="514350" lvl="0" indent="-514350" algn="just">
              <a:buFont typeface="+mj-lt"/>
              <a:buAutoNum type="arabicPeriod"/>
            </a:pP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Enseignez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chacun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vos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comment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prendre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en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considération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les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besoins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des plus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petits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marL="514350" lvl="0" indent="-514350" algn="just">
              <a:buFont typeface="+mj-lt"/>
              <a:buAutoNum type="arabicPeriod"/>
            </a:pP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Donnez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chaque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l’opportunité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prendre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soin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</a:t>
            </a:r>
            <a:r>
              <a:rPr lang="es-MX" sz="2800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une</a:t>
            </a:r>
            <a:r>
              <a:rPr lang="es-MX" sz="28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personne</a:t>
            </a:r>
            <a:r>
              <a:rPr lang="es-MX" sz="28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 du </a:t>
            </a:r>
            <a:r>
              <a:rPr lang="es-MX" sz="2800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troisième</a:t>
            </a:r>
            <a:r>
              <a:rPr lang="es-MX" sz="28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âge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marL="514350" lvl="0" indent="-514350" algn="just">
              <a:buFont typeface="+mj-lt"/>
              <a:buAutoNum type="arabicPeriod"/>
            </a:pP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Soyez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un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modèle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d’attitude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montrant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l’intérêt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altruiste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quand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vous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rencontrez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d’autres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personnes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  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428860" y="1600200"/>
            <a:ext cx="6257940" cy="4525963"/>
          </a:xfrm>
        </p:spPr>
        <p:txBody>
          <a:bodyPr>
            <a:normAutofit/>
          </a:bodyPr>
          <a:lstStyle/>
          <a:p>
            <a:pPr marL="514350" lvl="0" indent="-514350" algn="just">
              <a:buFont typeface="+mj-lt"/>
              <a:buAutoNum type="arabicPeriod" startAt="4"/>
            </a:pP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Encouragez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le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petits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à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prendre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soin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leurs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jouets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poupées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, et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animaux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 en  peluche.</a:t>
            </a:r>
            <a:endParaRPr lang="es-CO" sz="2800" b="1" dirty="0" smtClean="0">
              <a:latin typeface="Andalus" pitchFamily="18" charset="-78"/>
              <a:cs typeface="Andalus" pitchFamily="18" charset="-78"/>
            </a:endParaRPr>
          </a:p>
          <a:p>
            <a:pPr marL="514350" lvl="0" indent="-514350" algn="just">
              <a:buFont typeface="+mj-lt"/>
              <a:buAutoNum type="arabicPeriod" startAt="4"/>
            </a:pP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Enseignez-leur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à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être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gentils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avec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les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mascottes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, à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satisfaire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leurs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besoins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.</a:t>
            </a:r>
            <a:endParaRPr lang="es-CO" sz="2800" b="1" dirty="0" smtClean="0">
              <a:latin typeface="Andalus" pitchFamily="18" charset="-78"/>
              <a:cs typeface="Andalus" pitchFamily="18" charset="-78"/>
            </a:endParaRPr>
          </a:p>
          <a:p>
            <a:pPr marL="514350" lvl="0" indent="-514350" algn="just">
              <a:buFont typeface="+mj-lt"/>
              <a:buAutoNum type="arabicPeriod" startAt="4"/>
            </a:pP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La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façon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dont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vous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traitez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vos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sera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le plus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puissant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modèle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qu’ils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latin typeface="Andalus" pitchFamily="18" charset="-78"/>
                <a:cs typeface="Andalus" pitchFamily="18" charset="-78"/>
              </a:rPr>
              <a:t>suivront</a:t>
            </a:r>
            <a:r>
              <a:rPr lang="es-MX" sz="2800" b="1" dirty="0" smtClean="0">
                <a:latin typeface="Andalus" pitchFamily="18" charset="-78"/>
                <a:cs typeface="Andalus" pitchFamily="18" charset="-78"/>
              </a:rPr>
              <a:t>.</a:t>
            </a:r>
            <a:endParaRPr lang="es-CO" sz="2800" b="1" dirty="0" smtClean="0">
              <a:latin typeface="Andalus" pitchFamily="18" charset="-78"/>
              <a:cs typeface="Andalus" pitchFamily="18" charset="-78"/>
            </a:endParaRPr>
          </a:p>
          <a:p>
            <a:endParaRPr lang="es-CO" dirty="0"/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71736" y="1268760"/>
            <a:ext cx="6320744" cy="4017628"/>
          </a:xfrm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“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Réduisez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la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vitesse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</a:p>
          <a:p>
            <a:pPr algn="ctr">
              <a:buNone/>
            </a:pP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P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rofitez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la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présence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vos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ctr">
              <a:buNone/>
            </a:pP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Savourez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commentaires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amusants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</a:p>
          <a:p>
            <a:pPr algn="ctr">
              <a:buNone/>
            </a:pP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et 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ctr">
              <a:buNone/>
            </a:pP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Prenez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plaisir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accorder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toute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votre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attention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”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>
              <a:buNone/>
            </a:pPr>
            <a:endParaRPr lang="es-CO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71736" y="1357298"/>
            <a:ext cx="5786478" cy="4768865"/>
          </a:xfrm>
        </p:spPr>
        <p:txBody>
          <a:bodyPr>
            <a:normAutofit lnSpcReduction="10000"/>
          </a:bodyPr>
          <a:lstStyle/>
          <a:p>
            <a:pPr algn="just"/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L’attention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est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la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manière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fondamentale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de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démontrer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son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amour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autrui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C’est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l’amour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action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.</a:t>
            </a:r>
          </a:p>
          <a:p>
            <a:pPr algn="just">
              <a:buNone/>
            </a:pP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 cas de manque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d’attention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de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considération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aimante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les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développent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sentiments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de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rejet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d’insécurité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8" name="TextBox 7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9" name="TextBox 8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10" name="TextBox 9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11" name="Group 10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12" name="TextBox 11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4" name="Rectangle 13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3" cstate="print">
            <a:lum/>
          </a:blip>
          <a:srcRect/>
          <a:stretch>
            <a:fillRect t="-3000" b="-3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2 Marcador de contenido"/>
          <p:cNvSpPr>
            <a:spLocks noGrp="1"/>
          </p:cNvSpPr>
          <p:nvPr>
            <p:ph idx="1"/>
          </p:nvPr>
        </p:nvSpPr>
        <p:spPr>
          <a:xfrm>
            <a:off x="1643042" y="1071546"/>
            <a:ext cx="6715172" cy="2143140"/>
          </a:xfrm>
        </p:spPr>
        <p:txBody>
          <a:bodyPr>
            <a:norm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>
              <a:buNone/>
            </a:pPr>
            <a:r>
              <a:rPr lang="es-MX" sz="3600" b="1" dirty="0" smtClean="0">
                <a:ln w="11430"/>
                <a:effectLst/>
                <a:latin typeface="Andalus" pitchFamily="18" charset="-78"/>
                <a:cs typeface="Andalus" pitchFamily="18" charset="-78"/>
              </a:rPr>
              <a:t>Les </a:t>
            </a:r>
            <a:r>
              <a:rPr lang="es-MX" sz="3600" b="1" dirty="0" err="1" smtClean="0">
                <a:ln w="11430"/>
                <a:effectLst/>
                <a:latin typeface="Andalus" pitchFamily="18" charset="-78"/>
                <a:cs typeface="Andalus" pitchFamily="18" charset="-78"/>
              </a:rPr>
              <a:t>nécessités</a:t>
            </a:r>
            <a:r>
              <a:rPr lang="es-MX" sz="3600" b="1" dirty="0" smtClean="0">
                <a:ln w="11430"/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600" b="1" dirty="0" err="1" smtClean="0">
                <a:ln w="11430"/>
                <a:effectLst/>
                <a:latin typeface="Andalus" pitchFamily="18" charset="-78"/>
                <a:cs typeface="Andalus" pitchFamily="18" charset="-78"/>
              </a:rPr>
              <a:t>fondamentales</a:t>
            </a:r>
            <a:r>
              <a:rPr lang="es-MX" sz="3600" b="1" dirty="0" smtClean="0">
                <a:ln w="11430"/>
                <a:effectLst/>
                <a:latin typeface="Andalus" pitchFamily="18" charset="-78"/>
                <a:cs typeface="Andalus" pitchFamily="18" charset="-78"/>
              </a:rPr>
              <a:t> des </a:t>
            </a:r>
            <a:r>
              <a:rPr lang="es-MX" sz="3600" b="1" dirty="0" err="1" smtClean="0">
                <a:ln w="11430"/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sz="3600" b="1" dirty="0" smtClean="0">
                <a:ln w="11430"/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600" b="1" dirty="0" err="1" smtClean="0">
                <a:ln w="11430"/>
                <a:effectLst/>
                <a:latin typeface="Andalus" pitchFamily="18" charset="-78"/>
                <a:cs typeface="Andalus" pitchFamily="18" charset="-78"/>
              </a:rPr>
              <a:t>selon</a:t>
            </a:r>
            <a:r>
              <a:rPr lang="es-MX" sz="3600" b="1" dirty="0" smtClean="0">
                <a:ln w="11430"/>
                <a:effectLst/>
                <a:latin typeface="Andalus" pitchFamily="18" charset="-78"/>
                <a:cs typeface="Andalus" pitchFamily="18" charset="-78"/>
              </a:rPr>
              <a:t> A. </a:t>
            </a:r>
            <a:r>
              <a:rPr lang="es-MX" sz="3600" b="1" dirty="0" err="1" smtClean="0">
                <a:ln w="11430"/>
                <a:effectLst/>
                <a:latin typeface="Andalus" pitchFamily="18" charset="-78"/>
                <a:cs typeface="Andalus" pitchFamily="18" charset="-78"/>
              </a:rPr>
              <a:t>Marslow</a:t>
            </a:r>
            <a:r>
              <a:rPr lang="es-MX" sz="3600" b="1" dirty="0" smtClean="0">
                <a:ln w="11430"/>
                <a:effectLst/>
                <a:latin typeface="Andalus" pitchFamily="18" charset="-78"/>
                <a:cs typeface="Andalus" pitchFamily="18" charset="-78"/>
              </a:rPr>
              <a:t>:</a:t>
            </a:r>
          </a:p>
          <a:p>
            <a:pPr>
              <a:buNone/>
            </a:pPr>
            <a:endParaRPr lang="es-MX" b="1" dirty="0" smtClean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  <a:p>
            <a:pPr>
              <a:buNone/>
            </a:pPr>
            <a:endParaRPr lang="es-CO" b="1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  <a:p>
            <a:endParaRPr lang="es-CO" b="1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5" name="2 Marcador de contenido"/>
          <p:cNvSpPr txBox="1">
            <a:spLocks/>
          </p:cNvSpPr>
          <p:nvPr/>
        </p:nvSpPr>
        <p:spPr>
          <a:xfrm>
            <a:off x="3000364" y="3357562"/>
            <a:ext cx="6143668" cy="257176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342900" indent="-342900">
              <a:spcBef>
                <a:spcPct val="20000"/>
              </a:spcBef>
            </a:pPr>
            <a:r>
              <a:rPr lang="es-MX" sz="3200" b="1" dirty="0"/>
              <a:t>-</a:t>
            </a:r>
            <a:r>
              <a:rPr lang="es-MX" sz="3200" b="1" dirty="0" err="1" smtClean="0"/>
              <a:t>Aliment</a:t>
            </a:r>
            <a:r>
              <a:rPr lang="es-MX" sz="3200" b="1" dirty="0" smtClean="0"/>
              <a:t> et </a:t>
            </a:r>
            <a:r>
              <a:rPr lang="es-MX" sz="3200" b="1" dirty="0" err="1" smtClean="0"/>
              <a:t>refuge</a:t>
            </a:r>
            <a:r>
              <a:rPr lang="es-MX" sz="3200" b="1" dirty="0" smtClean="0"/>
              <a:t>.</a:t>
            </a:r>
            <a:endParaRPr lang="es-CO" sz="3200" b="1" dirty="0"/>
          </a:p>
          <a:p>
            <a:pPr marL="342900" indent="-342900">
              <a:spcBef>
                <a:spcPct val="20000"/>
              </a:spcBef>
            </a:pPr>
            <a:r>
              <a:rPr lang="es-MX" sz="3200" b="1" dirty="0"/>
              <a:t>-</a:t>
            </a:r>
            <a:r>
              <a:rPr lang="es-MX" sz="3200" b="1" dirty="0" err="1" smtClean="0"/>
              <a:t>Sécurité</a:t>
            </a:r>
            <a:r>
              <a:rPr lang="es-MX" sz="3200" b="1" dirty="0" smtClean="0"/>
              <a:t> et </a:t>
            </a:r>
            <a:r>
              <a:rPr lang="es-MX" sz="3200" b="1" dirty="0" err="1" smtClean="0"/>
              <a:t>suvivance</a:t>
            </a:r>
            <a:r>
              <a:rPr lang="es-MX" sz="3200" b="1" dirty="0" smtClean="0"/>
              <a:t>.</a:t>
            </a:r>
            <a:endParaRPr lang="es-CO" sz="3200" b="1" dirty="0"/>
          </a:p>
          <a:p>
            <a:pPr marL="342900" indent="-342900">
              <a:spcBef>
                <a:spcPct val="20000"/>
              </a:spcBef>
            </a:pPr>
            <a:r>
              <a:rPr lang="es-MX" sz="3200" b="1" dirty="0" smtClean="0"/>
              <a:t>-</a:t>
            </a:r>
            <a:r>
              <a:rPr lang="es-MX" sz="3200" b="1" dirty="0" err="1" smtClean="0"/>
              <a:t>L’amour</a:t>
            </a:r>
            <a:r>
              <a:rPr lang="es-MX" sz="3200" b="1" dirty="0" smtClean="0"/>
              <a:t> et </a:t>
            </a:r>
            <a:r>
              <a:rPr lang="es-MX" sz="3200" b="1" dirty="0" err="1" smtClean="0"/>
              <a:t>l’appartenance</a:t>
            </a:r>
            <a:r>
              <a:rPr lang="es-MX" sz="3200" b="1" dirty="0" smtClean="0"/>
              <a:t>.</a:t>
            </a:r>
            <a:endParaRPr lang="es-CO" sz="3200" b="1" dirty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es-CO" sz="32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6" name="2 Marcador de contenido"/>
          <p:cNvSpPr txBox="1">
            <a:spLocks/>
          </p:cNvSpPr>
          <p:nvPr/>
        </p:nvSpPr>
        <p:spPr>
          <a:xfrm>
            <a:off x="2786050" y="2571744"/>
            <a:ext cx="6143668" cy="10001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>
              <a:buNone/>
            </a:pPr>
            <a:r>
              <a:rPr lang="es-MX" sz="3200" b="1" dirty="0" err="1" smtClean="0"/>
              <a:t>Identiques</a:t>
            </a:r>
            <a:r>
              <a:rPr lang="es-MX" sz="3200" b="1" dirty="0" smtClean="0"/>
              <a:t> à </a:t>
            </a:r>
            <a:r>
              <a:rPr lang="es-MX" sz="3200" b="1" dirty="0" err="1" smtClean="0"/>
              <a:t>celles</a:t>
            </a:r>
            <a:r>
              <a:rPr lang="es-MX" sz="3200" b="1" dirty="0" smtClean="0"/>
              <a:t> des </a:t>
            </a:r>
            <a:r>
              <a:rPr lang="es-MX" sz="3200" b="1" dirty="0" err="1" smtClean="0"/>
              <a:t>adultes</a:t>
            </a:r>
            <a:r>
              <a:rPr lang="es-MX" sz="3200" b="1" dirty="0" smtClean="0"/>
              <a:t>:</a:t>
            </a:r>
            <a:endParaRPr lang="es-CO" sz="3200" b="1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es-CO" sz="3200" b="0" i="0" u="none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7" name="TextBox 6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8" name="TextBox 7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9" name="TextBox 8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10" name="Group 9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11" name="TextBox 10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12" name="Rectangle 11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3" name="Rectangle 12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457464" y="1357298"/>
            <a:ext cx="6686536" cy="5000660"/>
          </a:xfrm>
        </p:spPr>
        <p:txBody>
          <a:bodyPr>
            <a:normAutofit lnSpcReduction="10000"/>
          </a:bodyPr>
          <a:lstStyle/>
          <a:p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À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moins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que 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aient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l’estomac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satisfait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un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environnement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chaleureux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acceuillant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la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sécurité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il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sera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difficile</a:t>
            </a:r>
            <a:r>
              <a:rPr lang="es-MX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d’accepter</a:t>
            </a:r>
            <a:r>
              <a:rPr lang="es-MX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</a:t>
            </a:r>
            <a:r>
              <a:rPr lang="es-MX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d’exprimer</a:t>
            </a:r>
            <a:r>
              <a:rPr lang="es-MX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l’amour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dépouvus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ces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nécessités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base,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affichent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comportements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agaçants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(cris,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accès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colère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disputes.)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57390" y="1000108"/>
            <a:ext cx="6572328" cy="5572164"/>
          </a:xfrm>
        </p:spPr>
        <p:txBody>
          <a:bodyPr/>
          <a:lstStyle/>
          <a:p>
            <a:pPr algn="just"/>
            <a:r>
              <a:rPr lang="es-MX" b="1" dirty="0" smtClean="0">
                <a:latin typeface="Andalus" pitchFamily="18" charset="-78"/>
                <a:cs typeface="Andalus" pitchFamily="18" charset="-78"/>
              </a:rPr>
              <a:t>Que se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passe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-t-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il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lorsqu’un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enfant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ne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dort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pas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assez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toute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la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nuit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?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Comment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cela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affecte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-t-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il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son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comportement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?</a:t>
            </a:r>
          </a:p>
          <a:p>
            <a:pPr algn="just"/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Durant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les sept (7)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premières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années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de la vie, les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parents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sont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fondamentalement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responsables de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répondre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à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tous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les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besoins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de la vie de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leurs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, ce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qui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requiert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le </a:t>
            </a:r>
            <a:r>
              <a:rPr lang="es-MX" b="1" u="sng" dirty="0" err="1" smtClean="0">
                <a:latin typeface="Andalus" pitchFamily="18" charset="-78"/>
                <a:cs typeface="Andalus" pitchFamily="18" charset="-78"/>
              </a:rPr>
              <a:t>sacrifice</a:t>
            </a:r>
            <a:r>
              <a:rPr lang="es-MX" b="1" u="sng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u="sng" dirty="0" err="1" smtClean="0">
                <a:latin typeface="Andalus" pitchFamily="18" charset="-78"/>
                <a:cs typeface="Andalus" pitchFamily="18" charset="-78"/>
              </a:rPr>
              <a:t>d’une</a:t>
            </a:r>
            <a:r>
              <a:rPr lang="es-MX" b="1" u="sng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u="sng" dirty="0" err="1" smtClean="0">
                <a:latin typeface="Andalus" pitchFamily="18" charset="-78"/>
                <a:cs typeface="Andalus" pitchFamily="18" charset="-78"/>
              </a:rPr>
              <a:t>partie</a:t>
            </a:r>
            <a:r>
              <a:rPr lang="es-MX" b="1" u="sng" dirty="0" smtClean="0">
                <a:latin typeface="Andalus" pitchFamily="18" charset="-78"/>
                <a:cs typeface="Andalus" pitchFamily="18" charset="-78"/>
              </a:rPr>
              <a:t> de </a:t>
            </a:r>
            <a:r>
              <a:rPr lang="es-MX" b="1" u="sng" dirty="0" err="1" smtClean="0">
                <a:latin typeface="Andalus" pitchFamily="18" charset="-78"/>
                <a:cs typeface="Andalus" pitchFamily="18" charset="-78"/>
              </a:rPr>
              <a:t>leur</a:t>
            </a:r>
            <a:r>
              <a:rPr lang="es-MX" b="1" u="sng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u="sng" dirty="0" err="1" smtClean="0">
                <a:latin typeface="Andalus" pitchFamily="18" charset="-78"/>
                <a:cs typeface="Andalus" pitchFamily="18" charset="-78"/>
              </a:rPr>
              <a:t>temps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.</a:t>
            </a:r>
            <a:endParaRPr lang="es-CO" b="1" dirty="0" smtClean="0"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endParaRPr lang="es-CO" b="1" dirty="0" smtClean="0">
              <a:latin typeface="Andalus" pitchFamily="18" charset="-78"/>
              <a:cs typeface="Andalus" pitchFamily="18" charset="-78"/>
            </a:endParaRPr>
          </a:p>
          <a:p>
            <a:endParaRPr lang="es-CO" dirty="0"/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00298" y="1357298"/>
            <a:ext cx="6400816" cy="4983179"/>
          </a:xfrm>
        </p:spPr>
        <p:txBody>
          <a:bodyPr>
            <a:normAutofit lnSpcReduction="10000"/>
          </a:bodyPr>
          <a:lstStyle/>
          <a:p>
            <a:pPr algn="just"/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parents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fermes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tendres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préfèrent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considérer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l’attention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qu’ils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accordent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comme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un “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privilège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” et non un “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sacrifice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”.</a:t>
            </a:r>
          </a:p>
          <a:p>
            <a:pPr algn="just"/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Rappelez-vous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que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prendre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soin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d’eux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comme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bénéficiant</a:t>
            </a:r>
            <a:r>
              <a:rPr lang="es-MX" b="1" dirty="0" smtClean="0"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latin typeface="Andalus" pitchFamily="18" charset="-78"/>
                <a:cs typeface="Andalus" pitchFamily="18" charset="-78"/>
              </a:rPr>
              <a:t>d’un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privilège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af</a:t>
            </a:r>
            <a:r>
              <a:rPr lang="es-MX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fermit</a:t>
            </a:r>
            <a:r>
              <a:rPr lang="es-MX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le </a:t>
            </a:r>
            <a:r>
              <a:rPr lang="es-MX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lien</a:t>
            </a:r>
            <a:r>
              <a:rPr lang="es-MX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amour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qui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vous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unit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eux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238944" y="917270"/>
            <a:ext cx="8229600" cy="1071570"/>
          </a:xfrm>
        </p:spPr>
        <p:txBody>
          <a:bodyPr>
            <a:normAutofit fontScale="90000"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r>
              <a:rPr lang="es-MX" sz="4000" b="1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Andalus" pitchFamily="18" charset="-78"/>
                <a:ea typeface="+mn-ea"/>
                <a:cs typeface="Andalus" pitchFamily="18" charset="-78"/>
              </a:rPr>
              <a:t>ATTENTION AUX BESOINS PHYSIQUES</a:t>
            </a:r>
            <a:endParaRPr lang="es-CO" b="1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314588" y="2357454"/>
            <a:ext cx="6721908" cy="4643446"/>
          </a:xfrm>
        </p:spPr>
        <p:txBody>
          <a:bodyPr>
            <a:normAutofit/>
          </a:bodyPr>
          <a:lstStyle/>
          <a:p>
            <a:pPr algn="just">
              <a:buNone/>
            </a:pP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	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Quelles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sont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les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nécessités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physiques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?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	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il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faut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satisfaire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la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fois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besoins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physiques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psychologiques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sinon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les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peuvent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se sentir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isolés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ou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rejetés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  </a:t>
            </a: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sz="51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	</a:t>
            </a:r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00298" y="2071678"/>
            <a:ext cx="6186502" cy="4714908"/>
          </a:xfrm>
        </p:spPr>
        <p:txBody>
          <a:bodyPr>
            <a:normAutofit/>
          </a:bodyPr>
          <a:lstStyle/>
          <a:p>
            <a:pPr algn="just">
              <a:buNone/>
            </a:pPr>
            <a:endParaRPr lang="es-CO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>
              <a:buNone/>
            </a:pPr>
            <a:r>
              <a:rPr lang="es-MX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	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Répondre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aux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besoins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des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d’une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manière</a:t>
            </a:r>
            <a:r>
              <a:rPr lang="es-MX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psychologiquement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préjudiciable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peut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briser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la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coupe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d’amour</a:t>
            </a:r>
            <a:r>
              <a:rPr lang="es-MX" sz="2800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 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(Ces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enfants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croissent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en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agissant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sans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inhibitions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imposant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volonté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tous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,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recherchant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l’attention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par des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comportements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28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négatifs</a:t>
            </a:r>
            <a:r>
              <a:rPr lang="es-MX" sz="28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. </a:t>
            </a:r>
            <a:endParaRPr lang="es-CO" sz="28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MX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2 Marcador de contenido"/>
          <p:cNvSpPr txBox="1">
            <a:spLocks/>
          </p:cNvSpPr>
          <p:nvPr/>
        </p:nvSpPr>
        <p:spPr>
          <a:xfrm>
            <a:off x="1500166" y="908720"/>
            <a:ext cx="7572428" cy="1214446"/>
          </a:xfrm>
          <a:prstGeom prst="rect">
            <a:avLst/>
          </a:prstGeom>
        </p:spPr>
        <p:txBody>
          <a:bodyPr vert="horz" lIns="91440" tIns="45720" rIns="91440" bIns="45720" rtlCol="0">
            <a:normAutofit fontScale="25000" lnSpcReduction="20000"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marL="342900" marR="0" lvl="0" indent="-34290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Que </a:t>
            </a:r>
            <a:r>
              <a:rPr kumimoji="0" lang="es-MX" sz="14400" b="1" i="0" u="none" strike="noStrike" kern="1200" normalizeH="0" baseline="0" noProof="0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pourrais</a:t>
            </a: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-je faire </a:t>
            </a:r>
            <a:r>
              <a:rPr kumimoji="0" lang="es-MX" sz="14400" b="1" i="0" u="none" strike="noStrike" kern="1200" normalizeH="0" baseline="0" noProof="0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pour</a:t>
            </a: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</a:t>
            </a:r>
            <a:r>
              <a:rPr kumimoji="0" lang="es-MX" sz="14400" b="1" i="0" u="none" strike="noStrike" kern="1200" normalizeH="0" baseline="0" noProof="0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transformer</a:t>
            </a: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</a:t>
            </a:r>
            <a:r>
              <a:rPr kumimoji="0" lang="es-MX" sz="14400" b="1" i="0" u="none" strike="noStrike" kern="1200" normalizeH="0" baseline="0" noProof="0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mon</a:t>
            </a: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</a:t>
            </a:r>
            <a:r>
              <a:rPr kumimoji="0" lang="es-MX" sz="14400" b="1" i="0" u="none" strike="noStrike" kern="1200" normalizeH="0" baseline="0" noProof="0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attitude</a:t>
            </a: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de </a:t>
            </a:r>
            <a:r>
              <a:rPr kumimoji="0" lang="es-MX" sz="14400" b="1" i="0" u="none" strike="noStrike" kern="1200" normalizeH="0" baseline="0" noProof="0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sacrifice</a:t>
            </a: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et </a:t>
            </a:r>
            <a:r>
              <a:rPr kumimoji="0" lang="es-MX" sz="14400" b="1" i="0" u="none" strike="noStrike" kern="1200" normalizeH="0" baseline="0" noProof="0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arriver</a:t>
            </a: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 à  me sentir </a:t>
            </a:r>
            <a:r>
              <a:rPr kumimoji="0" lang="es-MX" sz="14400" b="1" i="0" u="none" strike="noStrike" kern="1200" normalizeH="0" baseline="0" noProof="0" dirty="0" err="1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privilégié</a:t>
            </a:r>
            <a:r>
              <a:rPr kumimoji="0" lang="es-MX" sz="14400" b="1" i="0" u="none" strike="noStrike" kern="1200" normalizeH="0" baseline="0" noProof="0" dirty="0" smtClean="0">
                <a:ln w="11430"/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?</a:t>
            </a:r>
          </a:p>
          <a:p>
            <a:pPr marL="342900" marR="0" lvl="0" indent="-34290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es-CO" sz="3200" b="1" i="0" u="none" strike="noStrike" kern="1200" normalizeH="0" baseline="0" noProof="0" dirty="0" smtClean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uLnTx/>
              <a:uFillTx/>
              <a:latin typeface="Andalus" pitchFamily="18" charset="-78"/>
              <a:ea typeface="+mn-ea"/>
              <a:cs typeface="Andalus" pitchFamily="18" charset="-78"/>
            </a:endParaRPr>
          </a:p>
          <a:p>
            <a:pPr marL="342900" marR="0" lvl="0" indent="-342900" algn="just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es-MX" sz="3200" b="1" i="0" u="none" strike="noStrike" kern="1200" normalizeH="0" baseline="0" noProof="0" dirty="0" smtClean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uLnTx/>
                <a:uFillTx/>
                <a:latin typeface="Andalus" pitchFamily="18" charset="-78"/>
                <a:ea typeface="+mn-ea"/>
                <a:cs typeface="Andalus" pitchFamily="18" charset="-78"/>
              </a:rPr>
              <a:t>	</a:t>
            </a:r>
            <a:endParaRPr kumimoji="0" lang="es-CO" sz="3200" b="1" i="0" u="none" strike="noStrike" kern="1200" normalizeH="0" baseline="0" noProof="0" dirty="0" smtClean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uLnTx/>
              <a:uFillTx/>
              <a:latin typeface="Andalus" pitchFamily="18" charset="-78"/>
              <a:ea typeface="+mn-ea"/>
              <a:cs typeface="Andalus" pitchFamily="18" charset="-78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es-MX" sz="3200" b="1" i="0" u="none" strike="noStrike" kern="1200" normalizeH="0" baseline="0" noProof="0" dirty="0">
              <a:ln w="11430"/>
              <a:gradFill>
                <a:gsLst>
                  <a:gs pos="0">
                    <a:schemeClr val="accent6">
                      <a:tint val="90000"/>
                      <a:satMod val="120000"/>
                    </a:schemeClr>
                  </a:gs>
                  <a:gs pos="25000">
                    <a:schemeClr val="accent6">
                      <a:tint val="93000"/>
                      <a:satMod val="120000"/>
                    </a:schemeClr>
                  </a:gs>
                  <a:gs pos="50000">
                    <a:schemeClr val="accent6">
                      <a:shade val="89000"/>
                      <a:satMod val="110000"/>
                    </a:schemeClr>
                  </a:gs>
                  <a:gs pos="75000">
                    <a:schemeClr val="accent6">
                      <a:tint val="93000"/>
                      <a:satMod val="120000"/>
                    </a:schemeClr>
                  </a:gs>
                  <a:gs pos="100000">
                    <a:schemeClr val="accent6">
                      <a:tint val="90000"/>
                      <a:satMod val="120000"/>
                    </a:schemeClr>
                  </a:gs>
                </a:gsLst>
                <a:lin ang="5400000"/>
              </a:gradFill>
              <a:effectLst>
                <a:outerShdw blurRad="80000" dist="40000" dir="5040000" algn="tl">
                  <a:srgbClr val="000000">
                    <a:alpha val="30000"/>
                  </a:srgbClr>
                </a:outerShdw>
              </a:effectLst>
              <a:uLnTx/>
              <a:uFillTx/>
              <a:latin typeface="Andalus" pitchFamily="18" charset="-78"/>
              <a:ea typeface="+mn-ea"/>
              <a:cs typeface="Andalus" pitchFamily="18" charset="-78"/>
            </a:endParaRPr>
          </a:p>
        </p:txBody>
      </p:sp>
      <p:sp>
        <p:nvSpPr>
          <p:cNvPr id="5" name="TextBox 4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6" name="TextBox 5"/>
          <p:cNvSpPr txBox="1"/>
          <p:nvPr/>
        </p:nvSpPr>
        <p:spPr>
          <a:xfrm>
            <a:off x="35496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8" name="Group 7"/>
          <p:cNvGrpSpPr/>
          <p:nvPr/>
        </p:nvGrpSpPr>
        <p:grpSpPr>
          <a:xfrm>
            <a:off x="6824573" y="-243408"/>
            <a:ext cx="2355939" cy="1323439"/>
            <a:chOff x="6824573" y="-198695"/>
            <a:chExt cx="2355939" cy="1323439"/>
          </a:xfrm>
        </p:grpSpPr>
        <p:sp>
          <p:nvSpPr>
            <p:cNvPr id="9" name="TextBox 8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1" name="Rectangle 10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xmlns="" val="25849502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2500298" y="1000108"/>
            <a:ext cx="6186502" cy="5126055"/>
          </a:xfrm>
        </p:spPr>
        <p:txBody>
          <a:bodyPr>
            <a:normAutofit fontScale="92500" lnSpcReduction="20000"/>
          </a:bodyPr>
          <a:lstStyle/>
          <a:p>
            <a:pPr algn="just"/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“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Certains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parents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croient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que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prendre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soin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du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bébé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quand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il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a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faim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ou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a un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autre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besoin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physique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l’encourage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développer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l’é</a:t>
            </a:r>
            <a:r>
              <a:rPr lang="es-MX" sz="3000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gocentrisme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.</a:t>
            </a:r>
            <a:endParaRPr lang="es-CO" sz="30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Ils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pensent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qu’ils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doivent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entrainer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le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bébé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à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adopter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l’horaire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choix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pour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manger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dormir,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selon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propre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convenance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 et non le bien de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l’enfant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”</a:t>
            </a:r>
            <a:endParaRPr lang="es-CO" sz="30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pPr algn="just"/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Les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parents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doivent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se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demander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s’il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u="sng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vaut</a:t>
            </a:r>
            <a:r>
              <a:rPr lang="es-MX" sz="30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u="sng" dirty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la </a:t>
            </a:r>
            <a:r>
              <a:rPr lang="es-MX" sz="3000" b="1" u="sng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peine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de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mettre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en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péril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le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développement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adéquat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et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sain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du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bébé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pour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satisfaire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leur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r>
              <a:rPr lang="es-MX" sz="3000" b="1" dirty="0" err="1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propre</a:t>
            </a:r>
            <a:r>
              <a:rPr lang="es-MX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confort.</a:t>
            </a:r>
            <a:r>
              <a:rPr lang="fr-FR" sz="3000" b="1" dirty="0" smtClean="0">
                <a:solidFill>
                  <a:schemeClr val="tx1"/>
                </a:solidFill>
                <a:effectLst/>
                <a:latin typeface="Andalus" pitchFamily="18" charset="-78"/>
                <a:cs typeface="Andalus" pitchFamily="18" charset="-78"/>
              </a:rPr>
              <a:t> </a:t>
            </a:r>
            <a:endParaRPr lang="es-CO" sz="3000" b="1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  <a:p>
            <a:endParaRPr lang="es-CO" dirty="0">
              <a:solidFill>
                <a:schemeClr val="tx1"/>
              </a:solidFill>
              <a:effectLst/>
              <a:latin typeface="Andalus" pitchFamily="18" charset="-78"/>
              <a:cs typeface="Andalus" pitchFamily="18" charset="-78"/>
            </a:endParaRPr>
          </a:p>
        </p:txBody>
      </p:sp>
      <p:sp>
        <p:nvSpPr>
          <p:cNvPr id="4" name="TextBox 3"/>
          <p:cNvSpPr txBox="1"/>
          <p:nvPr/>
        </p:nvSpPr>
        <p:spPr>
          <a:xfrm rot="20559942">
            <a:off x="129724" y="873108"/>
            <a:ext cx="838691" cy="276999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1620000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200" i="1" dirty="0" smtClean="0"/>
              <a:t>Séminaire </a:t>
            </a:r>
            <a:endParaRPr lang="en-US" sz="1200" i="1" dirty="0"/>
          </a:p>
        </p:txBody>
      </p:sp>
      <p:sp>
        <p:nvSpPr>
          <p:cNvPr id="5" name="TextBox 4"/>
          <p:cNvSpPr txBox="1"/>
          <p:nvPr/>
        </p:nvSpPr>
        <p:spPr>
          <a:xfrm>
            <a:off x="179512" y="1753071"/>
            <a:ext cx="2095317" cy="307777"/>
          </a:xfrm>
          <a:prstGeom prst="rect">
            <a:avLst/>
          </a:prstGeom>
          <a:gradFill flip="none" rotWithShape="1">
            <a:gsLst>
              <a:gs pos="0">
                <a:schemeClr val="accent1">
                  <a:tint val="66000"/>
                  <a:satMod val="160000"/>
                </a:schemeClr>
              </a:gs>
              <a:gs pos="50000">
                <a:schemeClr val="accent1">
                  <a:tint val="44500"/>
                  <a:satMod val="160000"/>
                </a:schemeClr>
              </a:gs>
              <a:gs pos="100000">
                <a:schemeClr val="accent1">
                  <a:tint val="23500"/>
                  <a:satMod val="160000"/>
                </a:schemeClr>
              </a:gs>
            </a:gsLst>
            <a:lin ang="0" scaled="1"/>
            <a:tileRect/>
          </a:gradFill>
        </p:spPr>
        <p:txBody>
          <a:bodyPr wrap="none" rtlCol="0">
            <a:spAutoFit/>
          </a:bodyPr>
          <a:lstStyle/>
          <a:p>
            <a:r>
              <a:rPr lang="fr-FR" sz="1400" b="1" dirty="0" smtClean="0"/>
              <a:t>« C » pour Considération</a:t>
            </a:r>
            <a:endParaRPr lang="en-US" sz="14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7000361" y="6407750"/>
            <a:ext cx="2036135" cy="261610"/>
          </a:xfrm>
          <a:prstGeom prst="rect">
            <a:avLst/>
          </a:prstGeom>
          <a:gradFill flip="none" rotWithShape="1">
            <a:gsLst>
              <a:gs pos="0">
                <a:srgbClr val="00B0F0">
                  <a:shade val="30000"/>
                  <a:satMod val="115000"/>
                </a:srgbClr>
              </a:gs>
              <a:gs pos="50000">
                <a:srgbClr val="00B0F0">
                  <a:shade val="67500"/>
                  <a:satMod val="115000"/>
                </a:srgbClr>
              </a:gs>
              <a:gs pos="100000">
                <a:srgbClr val="00B0F0">
                  <a:shade val="100000"/>
                  <a:satMod val="115000"/>
                </a:srgbClr>
              </a:gs>
            </a:gsLst>
            <a:path path="circle">
              <a:fillToRect l="50000" t="50000" r="50000" b="50000"/>
            </a:path>
            <a:tileRect/>
          </a:gradFill>
        </p:spPr>
        <p:txBody>
          <a:bodyPr wrap="none" rtlCol="0">
            <a:spAutoFit/>
          </a:bodyPr>
          <a:lstStyle/>
          <a:p>
            <a:r>
              <a:rPr lang="fr-FR" sz="1100" b="1" dirty="0" smtClean="0">
                <a:solidFill>
                  <a:schemeClr val="bg1"/>
                </a:solidFill>
                <a:latin typeface="Bodoni MT Black" panose="02070A03080606020203" pitchFamily="18" charset="0"/>
              </a:rPr>
              <a:t>Division Interaméricaine </a:t>
            </a:r>
            <a:endParaRPr lang="en-US" sz="1100" b="1" dirty="0">
              <a:solidFill>
                <a:schemeClr val="bg1"/>
              </a:solidFill>
              <a:latin typeface="Bodoni MT Black" panose="02070A03080606020203" pitchFamily="18" charset="0"/>
            </a:endParaRPr>
          </a:p>
        </p:txBody>
      </p:sp>
      <p:grpSp>
        <p:nvGrpSpPr>
          <p:cNvPr id="7" name="Group 6"/>
          <p:cNvGrpSpPr/>
          <p:nvPr/>
        </p:nvGrpSpPr>
        <p:grpSpPr>
          <a:xfrm>
            <a:off x="6824573" y="-198695"/>
            <a:ext cx="2355939" cy="1323439"/>
            <a:chOff x="6824573" y="-198695"/>
            <a:chExt cx="2355939" cy="1323439"/>
          </a:xfrm>
        </p:grpSpPr>
        <p:sp>
          <p:nvSpPr>
            <p:cNvPr id="8" name="TextBox 7"/>
            <p:cNvSpPr txBox="1"/>
            <p:nvPr/>
          </p:nvSpPr>
          <p:spPr>
            <a:xfrm>
              <a:off x="6824573" y="377191"/>
              <a:ext cx="699755" cy="3279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ct val="50000"/>
                </a:lnSpc>
              </a:pPr>
              <a:r>
                <a:rPr lang="fr-FR" sz="2800" b="1" i="1" dirty="0" smtClean="0">
                  <a:solidFill>
                    <a:schemeClr val="bg1"/>
                  </a:solidFill>
                  <a:latin typeface="Agency FB" panose="020B0503020202020204" pitchFamily="34" charset="0"/>
                </a:rPr>
                <a:t>Les   </a:t>
              </a:r>
              <a:endParaRPr lang="en-US" sz="2800" b="1" i="1" dirty="0">
                <a:solidFill>
                  <a:schemeClr val="bg1"/>
                </a:solidFill>
                <a:latin typeface="Agency FB" panose="020B0503020202020204" pitchFamily="34" charset="0"/>
              </a:endParaRPr>
            </a:p>
          </p:txBody>
        </p:sp>
        <p:sp>
          <p:nvSpPr>
            <p:cNvPr id="9" name="Rectangle 8"/>
            <p:cNvSpPr/>
            <p:nvPr/>
          </p:nvSpPr>
          <p:spPr>
            <a:xfrm>
              <a:off x="7565907" y="66337"/>
              <a:ext cx="1614605" cy="936104"/>
            </a:xfrm>
            <a:prstGeom prst="rect">
              <a:avLst/>
            </a:prstGeom>
            <a:gradFill flip="none" rotWithShape="1">
              <a:gsLst>
                <a:gs pos="0">
                  <a:srgbClr val="DDEBCF"/>
                </a:gs>
                <a:gs pos="50000">
                  <a:srgbClr val="9CB86E"/>
                </a:gs>
                <a:gs pos="100000">
                  <a:srgbClr val="156B13"/>
                </a:gs>
              </a:gsLst>
              <a:lin ang="2700000" scaled="0"/>
              <a:tileRect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b="1" i="1" dirty="0" smtClean="0">
                  <a:latin typeface="Agency FB" panose="020B0503020202020204" pitchFamily="34" charset="0"/>
                </a:rPr>
                <a:t>Pre</a:t>
              </a:r>
              <a:r>
                <a:rPr lang="fr-FR" b="1" i="1" dirty="0" err="1" smtClean="0">
                  <a:latin typeface="Agency FB" panose="020B0503020202020204" pitchFamily="34" charset="0"/>
                </a:rPr>
                <a:t>miè</a:t>
              </a:r>
              <a:r>
                <a:rPr lang="en-US" b="1" i="1" dirty="0" smtClean="0">
                  <a:latin typeface="Agency FB" panose="020B0503020202020204" pitchFamily="34" charset="0"/>
                </a:rPr>
                <a:t>res</a:t>
              </a:r>
            </a:p>
            <a:p>
              <a:pPr algn="ctr"/>
              <a:r>
                <a:rPr lang="fr-FR" b="1" i="1" dirty="0" smtClean="0">
                  <a:latin typeface="Agency FB" panose="020B0503020202020204" pitchFamily="34" charset="0"/>
                </a:rPr>
                <a:t>Années</a:t>
              </a:r>
              <a:endParaRPr lang="en-US" b="1" i="1" dirty="0">
                <a:latin typeface="Agency FB" panose="020B0503020202020204" pitchFamily="34" charset="0"/>
              </a:endParaRPr>
            </a:p>
          </p:txBody>
        </p:sp>
        <p:sp>
          <p:nvSpPr>
            <p:cNvPr id="10" name="Rectangle 9"/>
            <p:cNvSpPr/>
            <p:nvPr/>
          </p:nvSpPr>
          <p:spPr>
            <a:xfrm rot="21365418">
              <a:off x="7279618" y="-198695"/>
              <a:ext cx="992834" cy="1323439"/>
            </a:xfrm>
            <a:prstGeom prst="rect">
              <a:avLst/>
            </a:prstGeom>
            <a:noFill/>
          </p:spPr>
          <p:txBody>
            <a:bodyPr wrap="square" lIns="91440" tIns="45720" rIns="91440" bIns="45720">
              <a:spAutoFit/>
              <a:scene3d>
                <a:camera prst="orthographicFront"/>
                <a:lightRig rig="flat" dir="t">
                  <a:rot lat="0" lon="0" rev="18900000"/>
                </a:lightRig>
              </a:scene3d>
              <a:sp3d extrusionH="31750" contourW="6350" prstMaterial="powder">
                <a:bevelT w="19050" h="19050" prst="angle"/>
                <a:contourClr>
                  <a:schemeClr val="accent3">
                    <a:tint val="100000"/>
                    <a:shade val="100000"/>
                    <a:satMod val="100000"/>
                    <a:hueMod val="100000"/>
                  </a:schemeClr>
                </a:contourClr>
              </a:sp3d>
            </a:bodyPr>
            <a:lstStyle/>
            <a:p>
              <a:pPr algn="ctr"/>
              <a:r>
                <a:rPr lang="en-US" sz="8000" b="1" i="1" cap="none" spc="0" dirty="0" smtClean="0">
                  <a:ln/>
                  <a:solidFill>
                    <a:srgbClr val="006600"/>
                  </a:solidFill>
                  <a:effectLst/>
                </a:rPr>
                <a:t>7</a:t>
              </a:r>
              <a:endParaRPr lang="en-US" sz="8000" b="1" i="1" cap="none" spc="0" dirty="0">
                <a:ln/>
                <a:solidFill>
                  <a:srgbClr val="006600"/>
                </a:solidFill>
                <a:effectLst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890</TotalTime>
  <Words>874</Words>
  <Application>Microsoft Office PowerPoint</Application>
  <PresentationFormat>On-screen Show (4:3)</PresentationFormat>
  <Paragraphs>175</Paragraphs>
  <Slides>17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Tema de Office</vt:lpstr>
      <vt:lpstr>Slide 1</vt:lpstr>
      <vt:lpstr>Slide 2</vt:lpstr>
      <vt:lpstr>Slide 3</vt:lpstr>
      <vt:lpstr>Slide 4</vt:lpstr>
      <vt:lpstr>Slide 5</vt:lpstr>
      <vt:lpstr>Slide 6</vt:lpstr>
      <vt:lpstr>ATTENTION AUX BESOINS PHYSIQUES</vt:lpstr>
      <vt:lpstr>Slide 8</vt:lpstr>
      <vt:lpstr>Slide 9</vt:lpstr>
      <vt:lpstr>Slide 10</vt:lpstr>
      <vt:lpstr>Slide 11</vt:lpstr>
      <vt:lpstr>Slide 12</vt:lpstr>
      <vt:lpstr>ATTENTION  À ACCORDER AUX           BESOINS  PSYCHOLOGIQUES:</vt:lpstr>
      <vt:lpstr>Slide 14</vt:lpstr>
      <vt:lpstr>Enseignez aux enfants  à s’occuper des besoins d’autrui.</vt:lpstr>
      <vt:lpstr>Slide 16</vt:lpstr>
      <vt:lpstr>Slide 17</vt:lpstr>
    </vt:vector>
  </TitlesOfParts>
  <Company>Luffi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Luffi</dc:creator>
  <cp:lastModifiedBy>Pamella Scott</cp:lastModifiedBy>
  <cp:revision>29</cp:revision>
  <dcterms:created xsi:type="dcterms:W3CDTF">2013-11-05T15:15:28Z</dcterms:created>
  <dcterms:modified xsi:type="dcterms:W3CDTF">2014-09-15T19:42:58Z</dcterms:modified>
</cp:coreProperties>
</file>